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3" r:id="rId1"/>
  </p:sldMasterIdLst>
  <p:notesMasterIdLst>
    <p:notesMasterId r:id="rId42"/>
  </p:notesMasterIdLst>
  <p:handoutMasterIdLst>
    <p:handoutMasterId r:id="rId43"/>
  </p:handoutMasterIdLst>
  <p:sldIdLst>
    <p:sldId id="324" r:id="rId2"/>
    <p:sldId id="325" r:id="rId3"/>
    <p:sldId id="316" r:id="rId4"/>
    <p:sldId id="315" r:id="rId5"/>
    <p:sldId id="314" r:id="rId6"/>
    <p:sldId id="329" r:id="rId7"/>
    <p:sldId id="330" r:id="rId8"/>
    <p:sldId id="331" r:id="rId9"/>
    <p:sldId id="332" r:id="rId10"/>
    <p:sldId id="333" r:id="rId11"/>
    <p:sldId id="334" r:id="rId12"/>
    <p:sldId id="323" r:id="rId13"/>
    <p:sldId id="339" r:id="rId14"/>
    <p:sldId id="341" r:id="rId15"/>
    <p:sldId id="338" r:id="rId16"/>
    <p:sldId id="342" r:id="rId17"/>
    <p:sldId id="344" r:id="rId18"/>
    <p:sldId id="350" r:id="rId19"/>
    <p:sldId id="346" r:id="rId20"/>
    <p:sldId id="345" r:id="rId21"/>
    <p:sldId id="353" r:id="rId22"/>
    <p:sldId id="358" r:id="rId23"/>
    <p:sldId id="349" r:id="rId24"/>
    <p:sldId id="364" r:id="rId25"/>
    <p:sldId id="348" r:id="rId26"/>
    <p:sldId id="351" r:id="rId27"/>
    <p:sldId id="352" r:id="rId28"/>
    <p:sldId id="357" r:id="rId29"/>
    <p:sldId id="354" r:id="rId30"/>
    <p:sldId id="355" r:id="rId31"/>
    <p:sldId id="359" r:id="rId32"/>
    <p:sldId id="360" r:id="rId33"/>
    <p:sldId id="361" r:id="rId34"/>
    <p:sldId id="363" r:id="rId35"/>
    <p:sldId id="362" r:id="rId36"/>
    <p:sldId id="366" r:id="rId37"/>
    <p:sldId id="365" r:id="rId38"/>
    <p:sldId id="367" r:id="rId39"/>
    <p:sldId id="368" r:id="rId40"/>
    <p:sldId id="369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0" userDrawn="1">
          <p15:clr>
            <a:srgbClr val="A4A3A4"/>
          </p15:clr>
        </p15:guide>
        <p15:guide id="2" orient="horz" pos="3974" userDrawn="1">
          <p15:clr>
            <a:srgbClr val="A4A3A4"/>
          </p15:clr>
        </p15:guide>
        <p15:guide id="3" pos="7469" userDrawn="1">
          <p15:clr>
            <a:srgbClr val="A4A3A4"/>
          </p15:clr>
        </p15:guide>
        <p15:guide id="5" pos="665" userDrawn="1">
          <p15:clr>
            <a:srgbClr val="A4A3A4"/>
          </p15:clr>
        </p15:guide>
        <p15:guide id="6" pos="7559" userDrawn="1">
          <p15:clr>
            <a:srgbClr val="A4A3A4"/>
          </p15:clr>
        </p15:guide>
        <p15:guide id="8" pos="7423" userDrawn="1">
          <p15:clr>
            <a:srgbClr val="A4A3A4"/>
          </p15:clr>
        </p15:guide>
        <p15:guide id="9" pos="75" userDrawn="1">
          <p15:clr>
            <a:srgbClr val="A4A3A4"/>
          </p15:clr>
        </p15:guide>
        <p15:guide id="10" pos="7514" userDrawn="1">
          <p15:clr>
            <a:srgbClr val="A4A3A4"/>
          </p15:clr>
        </p15:guide>
        <p15:guide id="12" orient="horz" pos="61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inan Wang(Outsourcing)" initials="ZW" lastIdx="9" clrIdx="0">
    <p:extLst>
      <p:ext uri="{19B8F6BF-5375-455C-9EA6-DF929625EA0E}">
        <p15:presenceInfo xmlns:p15="http://schemas.microsoft.com/office/powerpoint/2012/main" userId="S::zinan.wang@taotu-partner.com::ee923af0-156a-49ca-851b-b073b44d48f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DB8C"/>
    <a:srgbClr val="54DE8F"/>
    <a:srgbClr val="086FF9"/>
    <a:srgbClr val="5E6280"/>
    <a:srgbClr val="0A6EFA"/>
    <a:srgbClr val="7CDAF8"/>
    <a:srgbClr val="7C74F8"/>
    <a:srgbClr val="4C5661"/>
    <a:srgbClr val="A2A5BC"/>
    <a:srgbClr val="009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50" autoAdjust="0"/>
    <p:restoredTop sz="86420" autoAdjust="0"/>
  </p:normalViewPr>
  <p:slideViewPr>
    <p:cSldViewPr snapToObjects="1">
      <p:cViewPr varScale="1">
        <p:scale>
          <a:sx n="83" d="100"/>
          <a:sy n="83" d="100"/>
        </p:scale>
        <p:origin x="235" y="101"/>
      </p:cViewPr>
      <p:guideLst>
        <p:guide pos="30"/>
        <p:guide orient="horz" pos="3974"/>
        <p:guide pos="7469"/>
        <p:guide pos="665"/>
        <p:guide pos="7559"/>
        <p:guide pos="7423"/>
        <p:guide pos="75"/>
        <p:guide pos="7514"/>
        <p:guide orient="horz" pos="61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 varScale="1">
      <p:scale>
        <a:sx n="1" d="1"/>
        <a:sy n="1" d="1"/>
      </p:scale>
      <p:origin x="0" y="-3880"/>
    </p:cViewPr>
  </p:sorterViewPr>
  <p:notesViewPr>
    <p:cSldViewPr snapToObjects="1">
      <p:cViewPr varScale="1">
        <p:scale>
          <a:sx n="82" d="100"/>
          <a:sy n="82" d="100"/>
        </p:scale>
        <p:origin x="194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CC4466-1D57-4034-BCE1-2C70F25F2CE0}" type="doc">
      <dgm:prSet loTypeId="urn:microsoft.com/office/officeart/2005/8/layout/cycle8" loCatId="cycle" qsTypeId="urn:microsoft.com/office/officeart/2005/8/quickstyle/simple1" qsCatId="simple" csTypeId="urn:microsoft.com/office/officeart/2005/8/colors/colorful2" csCatId="colorful" phldr="1"/>
      <dgm:spPr/>
    </dgm:pt>
    <dgm:pt modelId="{FF8E3A36-881E-4510-A4EA-9780B840A7BB}">
      <dgm:prSet phldrT="[文本]" custT="1"/>
      <dgm:spPr>
        <a:solidFill>
          <a:schemeClr val="bg1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计划</a:t>
          </a:r>
          <a:r>
            <a:rPr lang="en-US" altLang="zh-CN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/</a:t>
          </a:r>
          <a:r>
            <a:rPr lang="zh-CN" altLang="en-US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设计</a:t>
          </a:r>
        </a:p>
      </dgm:t>
    </dgm:pt>
    <dgm:pt modelId="{2212DE77-0F01-4C18-9223-ADA0DB2019F8}" type="parTrans" cxnId="{04FCD860-EBF5-48AA-8F97-A11388CF4436}">
      <dgm:prSet/>
      <dgm:spPr/>
      <dgm:t>
        <a:bodyPr/>
        <a:lstStyle/>
        <a:p>
          <a:endParaRPr lang="zh-CN" altLang="en-US"/>
        </a:p>
      </dgm:t>
    </dgm:pt>
    <dgm:pt modelId="{24E16450-F81E-4928-BF24-0B447A2FC3EF}" type="sibTrans" cxnId="{04FCD860-EBF5-48AA-8F97-A11388CF4436}">
      <dgm:prSet/>
      <dgm:spPr/>
      <dgm:t>
        <a:bodyPr/>
        <a:lstStyle/>
        <a:p>
          <a:endParaRPr lang="zh-CN" altLang="en-US"/>
        </a:p>
      </dgm:t>
    </dgm:pt>
    <dgm:pt modelId="{84DCDD67-85AB-425D-97FF-AA362F66FF4F}">
      <dgm:prSet phldrT="[文本]" custT="1"/>
      <dgm:spPr>
        <a:solidFill>
          <a:schemeClr val="bg1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预配</a:t>
          </a:r>
        </a:p>
      </dgm:t>
    </dgm:pt>
    <dgm:pt modelId="{7CF9C20A-35BF-4842-BB73-08D6E02D9406}" type="parTrans" cxnId="{57342AB8-8417-457B-8248-68C04E366011}">
      <dgm:prSet/>
      <dgm:spPr/>
      <dgm:t>
        <a:bodyPr/>
        <a:lstStyle/>
        <a:p>
          <a:endParaRPr lang="zh-CN" altLang="en-US"/>
        </a:p>
      </dgm:t>
    </dgm:pt>
    <dgm:pt modelId="{D70BC0EC-117B-4130-BC99-28DC5A7072CE}" type="sibTrans" cxnId="{57342AB8-8417-457B-8248-68C04E366011}">
      <dgm:prSet/>
      <dgm:spPr/>
      <dgm:t>
        <a:bodyPr/>
        <a:lstStyle/>
        <a:p>
          <a:endParaRPr lang="zh-CN" altLang="en-US"/>
        </a:p>
      </dgm:t>
    </dgm:pt>
    <dgm:pt modelId="{F4AB6E48-FB38-4310-9B3A-02720DB6594A}">
      <dgm:prSet phldrT="[文本]" custT="1"/>
      <dgm:spPr>
        <a:solidFill>
          <a:schemeClr val="bg1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14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服务</a:t>
          </a:r>
        </a:p>
      </dgm:t>
    </dgm:pt>
    <dgm:pt modelId="{31BE452D-CEE2-44B4-A408-4CF732DA43AF}" type="parTrans" cxnId="{FCBD3157-302B-4224-AEB4-010C450CF431}">
      <dgm:prSet/>
      <dgm:spPr/>
      <dgm:t>
        <a:bodyPr/>
        <a:lstStyle/>
        <a:p>
          <a:endParaRPr lang="zh-CN" altLang="en-US"/>
        </a:p>
      </dgm:t>
    </dgm:pt>
    <dgm:pt modelId="{913821BB-3108-4CA7-81CA-2999EFEAE961}" type="sibTrans" cxnId="{FCBD3157-302B-4224-AEB4-010C450CF431}">
      <dgm:prSet/>
      <dgm:spPr/>
      <dgm:t>
        <a:bodyPr/>
        <a:lstStyle/>
        <a:p>
          <a:endParaRPr lang="zh-CN" altLang="en-US"/>
        </a:p>
      </dgm:t>
    </dgm:pt>
    <dgm:pt modelId="{10848D47-D30F-4D67-8510-078859AABD03}">
      <dgm:prSet phldrT="[文本]" custT="1"/>
      <dgm:spPr>
        <a:solidFill>
          <a:schemeClr val="bg1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维护</a:t>
          </a:r>
        </a:p>
      </dgm:t>
    </dgm:pt>
    <dgm:pt modelId="{2D7506F8-7CA2-465D-A78A-CEAE1DDD8DED}" type="parTrans" cxnId="{E07BCD24-58D8-4EDF-BBE9-46580BFED29D}">
      <dgm:prSet/>
      <dgm:spPr/>
      <dgm:t>
        <a:bodyPr/>
        <a:lstStyle/>
        <a:p>
          <a:endParaRPr lang="zh-CN" altLang="en-US"/>
        </a:p>
      </dgm:t>
    </dgm:pt>
    <dgm:pt modelId="{6B7A7C54-9497-4131-815C-A7DB292F85DF}" type="sibTrans" cxnId="{E07BCD24-58D8-4EDF-BBE9-46580BFED29D}">
      <dgm:prSet/>
      <dgm:spPr/>
      <dgm:t>
        <a:bodyPr/>
        <a:lstStyle/>
        <a:p>
          <a:endParaRPr lang="zh-CN" altLang="en-US"/>
        </a:p>
      </dgm:t>
    </dgm:pt>
    <dgm:pt modelId="{DDE9F832-C51A-49ED-BCEA-79FD5EC93A30}">
      <dgm:prSet phldrT="[文本]" custT="1"/>
      <dgm:spPr>
        <a:solidFill>
          <a:schemeClr val="bg1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退役</a:t>
          </a:r>
        </a:p>
      </dgm:t>
    </dgm:pt>
    <dgm:pt modelId="{33CC9F20-0DBB-4D2B-8BC3-328188CBC1C5}" type="parTrans" cxnId="{6B67A920-5921-4190-A406-8BAD5D765512}">
      <dgm:prSet/>
      <dgm:spPr/>
      <dgm:t>
        <a:bodyPr/>
        <a:lstStyle/>
        <a:p>
          <a:endParaRPr lang="zh-CN" altLang="en-US"/>
        </a:p>
      </dgm:t>
    </dgm:pt>
    <dgm:pt modelId="{CD2645C2-CC16-4CA6-804D-EDEE40C7B378}" type="sibTrans" cxnId="{6B67A920-5921-4190-A406-8BAD5D765512}">
      <dgm:prSet/>
      <dgm:spPr/>
      <dgm:t>
        <a:bodyPr/>
        <a:lstStyle/>
        <a:p>
          <a:endParaRPr lang="zh-CN" altLang="en-US"/>
        </a:p>
      </dgm:t>
    </dgm:pt>
    <dgm:pt modelId="{1D6466AD-B98D-4BD8-A6EC-21A5EF19D444}" type="pres">
      <dgm:prSet presAssocID="{43CC4466-1D57-4034-BCE1-2C70F25F2CE0}" presName="compositeShape" presStyleCnt="0">
        <dgm:presLayoutVars>
          <dgm:chMax val="7"/>
          <dgm:dir/>
          <dgm:resizeHandles val="exact"/>
        </dgm:presLayoutVars>
      </dgm:prSet>
      <dgm:spPr/>
    </dgm:pt>
    <dgm:pt modelId="{1210DB1B-0DE1-4290-8108-CC243499EBC7}" type="pres">
      <dgm:prSet presAssocID="{43CC4466-1D57-4034-BCE1-2C70F25F2CE0}" presName="wedge1" presStyleLbl="node1" presStyleIdx="0" presStyleCnt="5"/>
      <dgm:spPr/>
    </dgm:pt>
    <dgm:pt modelId="{A1C2DF4B-D24C-4E6D-AE85-9D7ADFF1C2EC}" type="pres">
      <dgm:prSet presAssocID="{43CC4466-1D57-4034-BCE1-2C70F25F2CE0}" presName="dummy1a" presStyleCnt="0"/>
      <dgm:spPr/>
    </dgm:pt>
    <dgm:pt modelId="{C08AEC4D-BDC3-434B-835A-FD0D40507BEA}" type="pres">
      <dgm:prSet presAssocID="{43CC4466-1D57-4034-BCE1-2C70F25F2CE0}" presName="dummy1b" presStyleCnt="0"/>
      <dgm:spPr/>
    </dgm:pt>
    <dgm:pt modelId="{389BC646-0DB3-44D7-87E7-FD8A48FA977D}" type="pres">
      <dgm:prSet presAssocID="{43CC4466-1D57-4034-BCE1-2C70F25F2CE0}" presName="wedge1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57A5EC49-4971-4A76-8812-8DF7739EC494}" type="pres">
      <dgm:prSet presAssocID="{43CC4466-1D57-4034-BCE1-2C70F25F2CE0}" presName="wedge2" presStyleLbl="node1" presStyleIdx="1" presStyleCnt="5"/>
      <dgm:spPr/>
    </dgm:pt>
    <dgm:pt modelId="{89C0F4FF-0FD5-4C70-ABA4-79E5C56D7FBB}" type="pres">
      <dgm:prSet presAssocID="{43CC4466-1D57-4034-BCE1-2C70F25F2CE0}" presName="dummy2a" presStyleCnt="0"/>
      <dgm:spPr/>
    </dgm:pt>
    <dgm:pt modelId="{45065AE3-9E29-4E9C-A0BE-7FE77D01CD3E}" type="pres">
      <dgm:prSet presAssocID="{43CC4466-1D57-4034-BCE1-2C70F25F2CE0}" presName="dummy2b" presStyleCnt="0"/>
      <dgm:spPr/>
    </dgm:pt>
    <dgm:pt modelId="{997A4A5C-5575-40C5-806B-BE4FC56ACA62}" type="pres">
      <dgm:prSet presAssocID="{43CC4466-1D57-4034-BCE1-2C70F25F2CE0}" presName="wedge2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ADEDB646-4B78-4AC6-8E87-A23737E5DD92}" type="pres">
      <dgm:prSet presAssocID="{43CC4466-1D57-4034-BCE1-2C70F25F2CE0}" presName="wedge3" presStyleLbl="node1" presStyleIdx="2" presStyleCnt="5"/>
      <dgm:spPr/>
    </dgm:pt>
    <dgm:pt modelId="{C0493DF5-F091-449B-870A-C53AA00AB03B}" type="pres">
      <dgm:prSet presAssocID="{43CC4466-1D57-4034-BCE1-2C70F25F2CE0}" presName="dummy3a" presStyleCnt="0"/>
      <dgm:spPr/>
    </dgm:pt>
    <dgm:pt modelId="{54C23108-8E6A-4B94-B166-758B0B864778}" type="pres">
      <dgm:prSet presAssocID="{43CC4466-1D57-4034-BCE1-2C70F25F2CE0}" presName="dummy3b" presStyleCnt="0"/>
      <dgm:spPr/>
    </dgm:pt>
    <dgm:pt modelId="{941FBF65-E9EC-4DAB-BF5E-FFD681B89250}" type="pres">
      <dgm:prSet presAssocID="{43CC4466-1D57-4034-BCE1-2C70F25F2CE0}" presName="wedge3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72D21C99-4CB5-4371-A138-C1DE3B1E51E7}" type="pres">
      <dgm:prSet presAssocID="{43CC4466-1D57-4034-BCE1-2C70F25F2CE0}" presName="wedge4" presStyleLbl="node1" presStyleIdx="3" presStyleCnt="5"/>
      <dgm:spPr/>
    </dgm:pt>
    <dgm:pt modelId="{BD7418AE-3F12-4133-995D-424D037119C0}" type="pres">
      <dgm:prSet presAssocID="{43CC4466-1D57-4034-BCE1-2C70F25F2CE0}" presName="dummy4a" presStyleCnt="0"/>
      <dgm:spPr/>
    </dgm:pt>
    <dgm:pt modelId="{4999A650-A786-48F7-B4A4-D9464AD72E0A}" type="pres">
      <dgm:prSet presAssocID="{43CC4466-1D57-4034-BCE1-2C70F25F2CE0}" presName="dummy4b" presStyleCnt="0"/>
      <dgm:spPr/>
    </dgm:pt>
    <dgm:pt modelId="{04B2F97C-311A-42CD-9D2E-ADF3F16973B8}" type="pres">
      <dgm:prSet presAssocID="{43CC4466-1D57-4034-BCE1-2C70F25F2CE0}" presName="wedge4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DF55DA31-3DC9-4E3E-A794-C3603E1DC359}" type="pres">
      <dgm:prSet presAssocID="{43CC4466-1D57-4034-BCE1-2C70F25F2CE0}" presName="wedge5" presStyleLbl="node1" presStyleIdx="4" presStyleCnt="5"/>
      <dgm:spPr/>
    </dgm:pt>
    <dgm:pt modelId="{7179B82E-43D9-41C3-A113-9832BFA471C4}" type="pres">
      <dgm:prSet presAssocID="{43CC4466-1D57-4034-BCE1-2C70F25F2CE0}" presName="dummy5a" presStyleCnt="0"/>
      <dgm:spPr/>
    </dgm:pt>
    <dgm:pt modelId="{0822D622-6BD5-4961-8645-DE547A407050}" type="pres">
      <dgm:prSet presAssocID="{43CC4466-1D57-4034-BCE1-2C70F25F2CE0}" presName="dummy5b" presStyleCnt="0"/>
      <dgm:spPr/>
    </dgm:pt>
    <dgm:pt modelId="{D8803327-8BB8-4111-A5C9-8299196D828E}" type="pres">
      <dgm:prSet presAssocID="{43CC4466-1D57-4034-BCE1-2C70F25F2CE0}" presName="wedge5Tx" presStyleLbl="node1" presStyleIdx="4" presStyleCnt="5">
        <dgm:presLayoutVars>
          <dgm:chMax val="0"/>
          <dgm:chPref val="0"/>
          <dgm:bulletEnabled val="1"/>
        </dgm:presLayoutVars>
      </dgm:prSet>
      <dgm:spPr/>
    </dgm:pt>
    <dgm:pt modelId="{BCF89423-8CC1-4764-9426-C5102725C252}" type="pres">
      <dgm:prSet presAssocID="{24E16450-F81E-4928-BF24-0B447A2FC3EF}" presName="arrowWedge1" presStyleLbl="fgSibTrans2D1" presStyleIdx="0" presStyleCnt="5"/>
      <dgm:spPr/>
    </dgm:pt>
    <dgm:pt modelId="{75BDF0BC-3144-4CC7-A89D-76DC6D482494}" type="pres">
      <dgm:prSet presAssocID="{D70BC0EC-117B-4130-BC99-28DC5A7072CE}" presName="arrowWedge2" presStyleLbl="fgSibTrans2D1" presStyleIdx="1" presStyleCnt="5"/>
      <dgm:spPr/>
    </dgm:pt>
    <dgm:pt modelId="{C1ECC7BE-EC8C-47E6-BD0A-A20229A1C8F5}" type="pres">
      <dgm:prSet presAssocID="{913821BB-3108-4CA7-81CA-2999EFEAE961}" presName="arrowWedge3" presStyleLbl="fgSibTrans2D1" presStyleIdx="2" presStyleCnt="5"/>
      <dgm:spPr/>
    </dgm:pt>
    <dgm:pt modelId="{CAC7B177-2421-4F31-A8AE-E25427125156}" type="pres">
      <dgm:prSet presAssocID="{6B7A7C54-9497-4131-815C-A7DB292F85DF}" presName="arrowWedge4" presStyleLbl="fgSibTrans2D1" presStyleIdx="3" presStyleCnt="5"/>
      <dgm:spPr/>
    </dgm:pt>
    <dgm:pt modelId="{52111903-3888-45BB-909D-23ABFA6A1665}" type="pres">
      <dgm:prSet presAssocID="{CD2645C2-CC16-4CA6-804D-EDEE40C7B378}" presName="arrowWedge5" presStyleLbl="fgSibTrans2D1" presStyleIdx="4" presStyleCnt="5"/>
      <dgm:spPr/>
    </dgm:pt>
  </dgm:ptLst>
  <dgm:cxnLst>
    <dgm:cxn modelId="{6B67A920-5921-4190-A406-8BAD5D765512}" srcId="{43CC4466-1D57-4034-BCE1-2C70F25F2CE0}" destId="{DDE9F832-C51A-49ED-BCEA-79FD5EC93A30}" srcOrd="4" destOrd="0" parTransId="{33CC9F20-0DBB-4D2B-8BC3-328188CBC1C5}" sibTransId="{CD2645C2-CC16-4CA6-804D-EDEE40C7B378}"/>
    <dgm:cxn modelId="{E07BCD24-58D8-4EDF-BBE9-46580BFED29D}" srcId="{43CC4466-1D57-4034-BCE1-2C70F25F2CE0}" destId="{10848D47-D30F-4D67-8510-078859AABD03}" srcOrd="3" destOrd="0" parTransId="{2D7506F8-7CA2-465D-A78A-CEAE1DDD8DED}" sibTransId="{6B7A7C54-9497-4131-815C-A7DB292F85DF}"/>
    <dgm:cxn modelId="{B2894139-75FB-4CF6-B056-14A7F5033276}" type="presOf" srcId="{84DCDD67-85AB-425D-97FF-AA362F66FF4F}" destId="{57A5EC49-4971-4A76-8812-8DF7739EC494}" srcOrd="0" destOrd="0" presId="urn:microsoft.com/office/officeart/2005/8/layout/cycle8"/>
    <dgm:cxn modelId="{96B29839-CC59-4D77-8C28-2A4E9749ED91}" type="presOf" srcId="{10848D47-D30F-4D67-8510-078859AABD03}" destId="{72D21C99-4CB5-4371-A138-C1DE3B1E51E7}" srcOrd="0" destOrd="0" presId="urn:microsoft.com/office/officeart/2005/8/layout/cycle8"/>
    <dgm:cxn modelId="{04FCD860-EBF5-48AA-8F97-A11388CF4436}" srcId="{43CC4466-1D57-4034-BCE1-2C70F25F2CE0}" destId="{FF8E3A36-881E-4510-A4EA-9780B840A7BB}" srcOrd="0" destOrd="0" parTransId="{2212DE77-0F01-4C18-9223-ADA0DB2019F8}" sibTransId="{24E16450-F81E-4928-BF24-0B447A2FC3EF}"/>
    <dgm:cxn modelId="{C77CF368-09EA-4B8B-BCD5-F859E61F7854}" type="presOf" srcId="{FF8E3A36-881E-4510-A4EA-9780B840A7BB}" destId="{1210DB1B-0DE1-4290-8108-CC243499EBC7}" srcOrd="0" destOrd="0" presId="urn:microsoft.com/office/officeart/2005/8/layout/cycle8"/>
    <dgm:cxn modelId="{FCBD3157-302B-4224-AEB4-010C450CF431}" srcId="{43CC4466-1D57-4034-BCE1-2C70F25F2CE0}" destId="{F4AB6E48-FB38-4310-9B3A-02720DB6594A}" srcOrd="2" destOrd="0" parTransId="{31BE452D-CEE2-44B4-A408-4CF732DA43AF}" sibTransId="{913821BB-3108-4CA7-81CA-2999EFEAE961}"/>
    <dgm:cxn modelId="{D9B74F7A-DFFA-452C-859A-DA9D89F3C8F7}" type="presOf" srcId="{F4AB6E48-FB38-4310-9B3A-02720DB6594A}" destId="{941FBF65-E9EC-4DAB-BF5E-FFD681B89250}" srcOrd="1" destOrd="0" presId="urn:microsoft.com/office/officeart/2005/8/layout/cycle8"/>
    <dgm:cxn modelId="{A109707C-19CB-4F40-A9F7-76BD06AFBA59}" type="presOf" srcId="{43CC4466-1D57-4034-BCE1-2C70F25F2CE0}" destId="{1D6466AD-B98D-4BD8-A6EC-21A5EF19D444}" srcOrd="0" destOrd="0" presId="urn:microsoft.com/office/officeart/2005/8/layout/cycle8"/>
    <dgm:cxn modelId="{A34A2499-29AB-4B3F-82B2-54A791621297}" type="presOf" srcId="{DDE9F832-C51A-49ED-BCEA-79FD5EC93A30}" destId="{D8803327-8BB8-4111-A5C9-8299196D828E}" srcOrd="1" destOrd="0" presId="urn:microsoft.com/office/officeart/2005/8/layout/cycle8"/>
    <dgm:cxn modelId="{6C89299B-01FD-40FC-8C4A-3323D091FE5D}" type="presOf" srcId="{F4AB6E48-FB38-4310-9B3A-02720DB6594A}" destId="{ADEDB646-4B78-4AC6-8E87-A23737E5DD92}" srcOrd="0" destOrd="0" presId="urn:microsoft.com/office/officeart/2005/8/layout/cycle8"/>
    <dgm:cxn modelId="{763FCFAC-F847-41CE-8BDA-88A1CFC0CB63}" type="presOf" srcId="{DDE9F832-C51A-49ED-BCEA-79FD5EC93A30}" destId="{DF55DA31-3DC9-4E3E-A794-C3603E1DC359}" srcOrd="0" destOrd="0" presId="urn:microsoft.com/office/officeart/2005/8/layout/cycle8"/>
    <dgm:cxn modelId="{57342AB8-8417-457B-8248-68C04E366011}" srcId="{43CC4466-1D57-4034-BCE1-2C70F25F2CE0}" destId="{84DCDD67-85AB-425D-97FF-AA362F66FF4F}" srcOrd="1" destOrd="0" parTransId="{7CF9C20A-35BF-4842-BB73-08D6E02D9406}" sibTransId="{D70BC0EC-117B-4130-BC99-28DC5A7072CE}"/>
    <dgm:cxn modelId="{EFA70BBD-AAEF-4F9B-A529-0176741E9FED}" type="presOf" srcId="{FF8E3A36-881E-4510-A4EA-9780B840A7BB}" destId="{389BC646-0DB3-44D7-87E7-FD8A48FA977D}" srcOrd="1" destOrd="0" presId="urn:microsoft.com/office/officeart/2005/8/layout/cycle8"/>
    <dgm:cxn modelId="{A06938D8-0C62-4351-ABB8-698F6667D180}" type="presOf" srcId="{84DCDD67-85AB-425D-97FF-AA362F66FF4F}" destId="{997A4A5C-5575-40C5-806B-BE4FC56ACA62}" srcOrd="1" destOrd="0" presId="urn:microsoft.com/office/officeart/2005/8/layout/cycle8"/>
    <dgm:cxn modelId="{61F2BFF6-F347-421D-AE39-D823DA2F5101}" type="presOf" srcId="{10848D47-D30F-4D67-8510-078859AABD03}" destId="{04B2F97C-311A-42CD-9D2E-ADF3F16973B8}" srcOrd="1" destOrd="0" presId="urn:microsoft.com/office/officeart/2005/8/layout/cycle8"/>
    <dgm:cxn modelId="{B52026B0-C48B-4F0C-B45F-03F73EB83434}" type="presParOf" srcId="{1D6466AD-B98D-4BD8-A6EC-21A5EF19D444}" destId="{1210DB1B-0DE1-4290-8108-CC243499EBC7}" srcOrd="0" destOrd="0" presId="urn:microsoft.com/office/officeart/2005/8/layout/cycle8"/>
    <dgm:cxn modelId="{2338425A-8D92-4B65-B5F8-D0F25CB60AAE}" type="presParOf" srcId="{1D6466AD-B98D-4BD8-A6EC-21A5EF19D444}" destId="{A1C2DF4B-D24C-4E6D-AE85-9D7ADFF1C2EC}" srcOrd="1" destOrd="0" presId="urn:microsoft.com/office/officeart/2005/8/layout/cycle8"/>
    <dgm:cxn modelId="{A0B82ECB-9B5E-457F-9AC5-3DEC5DB12927}" type="presParOf" srcId="{1D6466AD-B98D-4BD8-A6EC-21A5EF19D444}" destId="{C08AEC4D-BDC3-434B-835A-FD0D40507BEA}" srcOrd="2" destOrd="0" presId="urn:microsoft.com/office/officeart/2005/8/layout/cycle8"/>
    <dgm:cxn modelId="{B648158D-0554-4BAC-926E-FC7B51E602CF}" type="presParOf" srcId="{1D6466AD-B98D-4BD8-A6EC-21A5EF19D444}" destId="{389BC646-0DB3-44D7-87E7-FD8A48FA977D}" srcOrd="3" destOrd="0" presId="urn:microsoft.com/office/officeart/2005/8/layout/cycle8"/>
    <dgm:cxn modelId="{A7605F7F-ED71-4BE2-9C4A-30E2B736DDBA}" type="presParOf" srcId="{1D6466AD-B98D-4BD8-A6EC-21A5EF19D444}" destId="{57A5EC49-4971-4A76-8812-8DF7739EC494}" srcOrd="4" destOrd="0" presId="urn:microsoft.com/office/officeart/2005/8/layout/cycle8"/>
    <dgm:cxn modelId="{DECCAEB2-5004-4276-B64D-4F2194F43BBF}" type="presParOf" srcId="{1D6466AD-B98D-4BD8-A6EC-21A5EF19D444}" destId="{89C0F4FF-0FD5-4C70-ABA4-79E5C56D7FBB}" srcOrd="5" destOrd="0" presId="urn:microsoft.com/office/officeart/2005/8/layout/cycle8"/>
    <dgm:cxn modelId="{A4199E2C-BBBF-450C-9093-82DAE52A10F5}" type="presParOf" srcId="{1D6466AD-B98D-4BD8-A6EC-21A5EF19D444}" destId="{45065AE3-9E29-4E9C-A0BE-7FE77D01CD3E}" srcOrd="6" destOrd="0" presId="urn:microsoft.com/office/officeart/2005/8/layout/cycle8"/>
    <dgm:cxn modelId="{D7DF760F-ECCB-48FF-8B17-918E59DC1AD0}" type="presParOf" srcId="{1D6466AD-B98D-4BD8-A6EC-21A5EF19D444}" destId="{997A4A5C-5575-40C5-806B-BE4FC56ACA62}" srcOrd="7" destOrd="0" presId="urn:microsoft.com/office/officeart/2005/8/layout/cycle8"/>
    <dgm:cxn modelId="{AD7B07A8-F765-4065-9579-F3165D845892}" type="presParOf" srcId="{1D6466AD-B98D-4BD8-A6EC-21A5EF19D444}" destId="{ADEDB646-4B78-4AC6-8E87-A23737E5DD92}" srcOrd="8" destOrd="0" presId="urn:microsoft.com/office/officeart/2005/8/layout/cycle8"/>
    <dgm:cxn modelId="{4EE1043A-CC6E-477C-96FC-A42F17348090}" type="presParOf" srcId="{1D6466AD-B98D-4BD8-A6EC-21A5EF19D444}" destId="{C0493DF5-F091-449B-870A-C53AA00AB03B}" srcOrd="9" destOrd="0" presId="urn:microsoft.com/office/officeart/2005/8/layout/cycle8"/>
    <dgm:cxn modelId="{E55278F5-9BF9-44CE-A9A3-DF9B1D6DD109}" type="presParOf" srcId="{1D6466AD-B98D-4BD8-A6EC-21A5EF19D444}" destId="{54C23108-8E6A-4B94-B166-758B0B864778}" srcOrd="10" destOrd="0" presId="urn:microsoft.com/office/officeart/2005/8/layout/cycle8"/>
    <dgm:cxn modelId="{E182E862-BA9E-48F5-8A57-17968F09BE21}" type="presParOf" srcId="{1D6466AD-B98D-4BD8-A6EC-21A5EF19D444}" destId="{941FBF65-E9EC-4DAB-BF5E-FFD681B89250}" srcOrd="11" destOrd="0" presId="urn:microsoft.com/office/officeart/2005/8/layout/cycle8"/>
    <dgm:cxn modelId="{2B70235C-545F-4831-A4CF-46F90A51190B}" type="presParOf" srcId="{1D6466AD-B98D-4BD8-A6EC-21A5EF19D444}" destId="{72D21C99-4CB5-4371-A138-C1DE3B1E51E7}" srcOrd="12" destOrd="0" presId="urn:microsoft.com/office/officeart/2005/8/layout/cycle8"/>
    <dgm:cxn modelId="{1F0E7F1D-2A4A-4756-B62B-BB2204EECA9A}" type="presParOf" srcId="{1D6466AD-B98D-4BD8-A6EC-21A5EF19D444}" destId="{BD7418AE-3F12-4133-995D-424D037119C0}" srcOrd="13" destOrd="0" presId="urn:microsoft.com/office/officeart/2005/8/layout/cycle8"/>
    <dgm:cxn modelId="{96AE005C-B96E-4899-949F-227993285DC3}" type="presParOf" srcId="{1D6466AD-B98D-4BD8-A6EC-21A5EF19D444}" destId="{4999A650-A786-48F7-B4A4-D9464AD72E0A}" srcOrd="14" destOrd="0" presId="urn:microsoft.com/office/officeart/2005/8/layout/cycle8"/>
    <dgm:cxn modelId="{8091EA62-8604-4DB9-8701-F5BF9E1819E0}" type="presParOf" srcId="{1D6466AD-B98D-4BD8-A6EC-21A5EF19D444}" destId="{04B2F97C-311A-42CD-9D2E-ADF3F16973B8}" srcOrd="15" destOrd="0" presId="urn:microsoft.com/office/officeart/2005/8/layout/cycle8"/>
    <dgm:cxn modelId="{34F3AA16-5E89-482A-B5D7-5E549370F0FA}" type="presParOf" srcId="{1D6466AD-B98D-4BD8-A6EC-21A5EF19D444}" destId="{DF55DA31-3DC9-4E3E-A794-C3603E1DC359}" srcOrd="16" destOrd="0" presId="urn:microsoft.com/office/officeart/2005/8/layout/cycle8"/>
    <dgm:cxn modelId="{1AD3E816-E938-4E26-B20C-87414274FC58}" type="presParOf" srcId="{1D6466AD-B98D-4BD8-A6EC-21A5EF19D444}" destId="{7179B82E-43D9-41C3-A113-9832BFA471C4}" srcOrd="17" destOrd="0" presId="urn:microsoft.com/office/officeart/2005/8/layout/cycle8"/>
    <dgm:cxn modelId="{6947B76F-EE3A-4CA1-9D71-F7DF0D119CF7}" type="presParOf" srcId="{1D6466AD-B98D-4BD8-A6EC-21A5EF19D444}" destId="{0822D622-6BD5-4961-8645-DE547A407050}" srcOrd="18" destOrd="0" presId="urn:microsoft.com/office/officeart/2005/8/layout/cycle8"/>
    <dgm:cxn modelId="{7D5D4916-D3F1-4EDE-AA44-895D2579EC17}" type="presParOf" srcId="{1D6466AD-B98D-4BD8-A6EC-21A5EF19D444}" destId="{D8803327-8BB8-4111-A5C9-8299196D828E}" srcOrd="19" destOrd="0" presId="urn:microsoft.com/office/officeart/2005/8/layout/cycle8"/>
    <dgm:cxn modelId="{80ECC77E-340F-4C75-BA6F-929EBD5047D5}" type="presParOf" srcId="{1D6466AD-B98D-4BD8-A6EC-21A5EF19D444}" destId="{BCF89423-8CC1-4764-9426-C5102725C252}" srcOrd="20" destOrd="0" presId="urn:microsoft.com/office/officeart/2005/8/layout/cycle8"/>
    <dgm:cxn modelId="{949A215D-6001-4A4D-950F-3D4304B8BD6B}" type="presParOf" srcId="{1D6466AD-B98D-4BD8-A6EC-21A5EF19D444}" destId="{75BDF0BC-3144-4CC7-A89D-76DC6D482494}" srcOrd="21" destOrd="0" presId="urn:microsoft.com/office/officeart/2005/8/layout/cycle8"/>
    <dgm:cxn modelId="{87B07E3D-51C1-45C8-B1C7-36FA710052C2}" type="presParOf" srcId="{1D6466AD-B98D-4BD8-A6EC-21A5EF19D444}" destId="{C1ECC7BE-EC8C-47E6-BD0A-A20229A1C8F5}" srcOrd="22" destOrd="0" presId="urn:microsoft.com/office/officeart/2005/8/layout/cycle8"/>
    <dgm:cxn modelId="{A659D6D1-4B67-427C-8F74-39B8B4F4FF53}" type="presParOf" srcId="{1D6466AD-B98D-4BD8-A6EC-21A5EF19D444}" destId="{CAC7B177-2421-4F31-A8AE-E25427125156}" srcOrd="23" destOrd="0" presId="urn:microsoft.com/office/officeart/2005/8/layout/cycle8"/>
    <dgm:cxn modelId="{DE27B4D7-F2E2-407F-AE68-02C25B1DDD11}" type="presParOf" srcId="{1D6466AD-B98D-4BD8-A6EC-21A5EF19D444}" destId="{52111903-3888-45BB-909D-23ABFA6A1665}" srcOrd="2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10DB1B-0DE1-4290-8108-CC243499EBC7}">
      <dsp:nvSpPr>
        <dsp:cNvPr id="0" name=""/>
        <dsp:cNvSpPr/>
      </dsp:nvSpPr>
      <dsp:spPr>
        <a:xfrm>
          <a:off x="1278641" y="187198"/>
          <a:ext cx="2540337" cy="2540337"/>
        </a:xfrm>
        <a:prstGeom prst="pie">
          <a:avLst>
            <a:gd name="adj1" fmla="val 16200000"/>
            <a:gd name="adj2" fmla="val 20520000"/>
          </a:avLst>
        </a:prstGeom>
        <a:solidFill>
          <a:schemeClr val="bg1"/>
        </a:solidFill>
        <a:ln w="12700" cap="flat" cmpd="sng" algn="ctr">
          <a:solidFill>
            <a:schemeClr val="bg1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计划</a:t>
          </a:r>
          <a:r>
            <a:rPr lang="en-US" altLang="zh-CN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/</a:t>
          </a:r>
          <a:r>
            <a:rPr lang="zh-CN" altLang="en-US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设计</a:t>
          </a:r>
        </a:p>
      </dsp:txBody>
      <dsp:txXfrm>
        <a:off x="2603850" y="614217"/>
        <a:ext cx="816536" cy="544357"/>
      </dsp:txXfrm>
    </dsp:sp>
    <dsp:sp modelId="{57A5EC49-4971-4A76-8812-8DF7739EC494}">
      <dsp:nvSpPr>
        <dsp:cNvPr id="0" name=""/>
        <dsp:cNvSpPr/>
      </dsp:nvSpPr>
      <dsp:spPr>
        <a:xfrm>
          <a:off x="1300415" y="254940"/>
          <a:ext cx="2540337" cy="2540337"/>
        </a:xfrm>
        <a:prstGeom prst="pie">
          <a:avLst>
            <a:gd name="adj1" fmla="val 20520000"/>
            <a:gd name="adj2" fmla="val 3240000"/>
          </a:avLst>
        </a:prstGeom>
        <a:solidFill>
          <a:schemeClr val="bg1"/>
        </a:solidFill>
        <a:ln w="12700" cap="flat" cmpd="sng" algn="ctr">
          <a:solidFill>
            <a:schemeClr val="bg1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预配</a:t>
          </a:r>
        </a:p>
      </dsp:txBody>
      <dsp:txXfrm>
        <a:off x="2936514" y="1415633"/>
        <a:ext cx="756052" cy="604842"/>
      </dsp:txXfrm>
    </dsp:sp>
    <dsp:sp modelId="{ADEDB646-4B78-4AC6-8E87-A23737E5DD92}">
      <dsp:nvSpPr>
        <dsp:cNvPr id="0" name=""/>
        <dsp:cNvSpPr/>
      </dsp:nvSpPr>
      <dsp:spPr>
        <a:xfrm>
          <a:off x="1242955" y="296675"/>
          <a:ext cx="2540337" cy="2540337"/>
        </a:xfrm>
        <a:prstGeom prst="pie">
          <a:avLst>
            <a:gd name="adj1" fmla="val 3240000"/>
            <a:gd name="adj2" fmla="val 7560000"/>
          </a:avLst>
        </a:prstGeom>
        <a:solidFill>
          <a:schemeClr val="bg1"/>
        </a:solidFill>
        <a:ln w="12700" cap="flat" cmpd="sng" algn="ctr">
          <a:solidFill>
            <a:schemeClr val="bg1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服务</a:t>
          </a:r>
        </a:p>
      </dsp:txBody>
      <dsp:txXfrm>
        <a:off x="2150219" y="2080959"/>
        <a:ext cx="725810" cy="665326"/>
      </dsp:txXfrm>
    </dsp:sp>
    <dsp:sp modelId="{72D21C99-4CB5-4371-A138-C1DE3B1E51E7}">
      <dsp:nvSpPr>
        <dsp:cNvPr id="0" name=""/>
        <dsp:cNvSpPr/>
      </dsp:nvSpPr>
      <dsp:spPr>
        <a:xfrm>
          <a:off x="1185495" y="254940"/>
          <a:ext cx="2540337" cy="2540337"/>
        </a:xfrm>
        <a:prstGeom prst="pie">
          <a:avLst>
            <a:gd name="adj1" fmla="val 7560000"/>
            <a:gd name="adj2" fmla="val 11880000"/>
          </a:avLst>
        </a:prstGeom>
        <a:solidFill>
          <a:schemeClr val="bg1"/>
        </a:solidFill>
        <a:ln w="12700" cap="flat" cmpd="sng" algn="ctr">
          <a:solidFill>
            <a:schemeClr val="bg1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维护</a:t>
          </a:r>
        </a:p>
      </dsp:txBody>
      <dsp:txXfrm>
        <a:off x="1333682" y="1415633"/>
        <a:ext cx="756052" cy="604842"/>
      </dsp:txXfrm>
    </dsp:sp>
    <dsp:sp modelId="{DF55DA31-3DC9-4E3E-A794-C3603E1DC359}">
      <dsp:nvSpPr>
        <dsp:cNvPr id="0" name=""/>
        <dsp:cNvSpPr/>
      </dsp:nvSpPr>
      <dsp:spPr>
        <a:xfrm>
          <a:off x="1207270" y="187198"/>
          <a:ext cx="2540337" cy="2540337"/>
        </a:xfrm>
        <a:prstGeom prst="pie">
          <a:avLst>
            <a:gd name="adj1" fmla="val 11880000"/>
            <a:gd name="adj2" fmla="val 16200000"/>
          </a:avLst>
        </a:prstGeom>
        <a:solidFill>
          <a:schemeClr val="bg1"/>
        </a:solidFill>
        <a:ln w="12700" cap="flat" cmpd="sng" algn="ctr">
          <a:solidFill>
            <a:schemeClr val="bg1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退役</a:t>
          </a:r>
        </a:p>
      </dsp:txBody>
      <dsp:txXfrm>
        <a:off x="1605861" y="614217"/>
        <a:ext cx="816536" cy="544357"/>
      </dsp:txXfrm>
    </dsp:sp>
    <dsp:sp modelId="{BCF89423-8CC1-4764-9426-C5102725C252}">
      <dsp:nvSpPr>
        <dsp:cNvPr id="0" name=""/>
        <dsp:cNvSpPr/>
      </dsp:nvSpPr>
      <dsp:spPr>
        <a:xfrm>
          <a:off x="1121262" y="29939"/>
          <a:ext cx="2854855" cy="2854855"/>
        </a:xfrm>
        <a:prstGeom prst="circularArrow">
          <a:avLst>
            <a:gd name="adj1" fmla="val 5085"/>
            <a:gd name="adj2" fmla="val 327528"/>
            <a:gd name="adj3" fmla="val 20192361"/>
            <a:gd name="adj4" fmla="val 16200324"/>
            <a:gd name="adj5" fmla="val 593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BDF0BC-3144-4CC7-A89D-76DC6D482494}">
      <dsp:nvSpPr>
        <dsp:cNvPr id="0" name=""/>
        <dsp:cNvSpPr/>
      </dsp:nvSpPr>
      <dsp:spPr>
        <a:xfrm>
          <a:off x="1143332" y="97659"/>
          <a:ext cx="2854855" cy="2854855"/>
        </a:xfrm>
        <a:prstGeom prst="circularArrow">
          <a:avLst>
            <a:gd name="adj1" fmla="val 5085"/>
            <a:gd name="adj2" fmla="val 327528"/>
            <a:gd name="adj3" fmla="val 2912753"/>
            <a:gd name="adj4" fmla="val 20519953"/>
            <a:gd name="adj5" fmla="val 5932"/>
          </a:avLst>
        </a:prstGeom>
        <a:solidFill>
          <a:schemeClr val="accent2">
            <a:hueOff val="43381"/>
            <a:satOff val="-13247"/>
            <a:lumOff val="-47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ECC7BE-EC8C-47E6-BD0A-A20229A1C8F5}">
      <dsp:nvSpPr>
        <dsp:cNvPr id="0" name=""/>
        <dsp:cNvSpPr/>
      </dsp:nvSpPr>
      <dsp:spPr>
        <a:xfrm>
          <a:off x="1085696" y="139521"/>
          <a:ext cx="2854855" cy="2854855"/>
        </a:xfrm>
        <a:prstGeom prst="circularArrow">
          <a:avLst>
            <a:gd name="adj1" fmla="val 5085"/>
            <a:gd name="adj2" fmla="val 327528"/>
            <a:gd name="adj3" fmla="val 7232777"/>
            <a:gd name="adj4" fmla="val 3239695"/>
            <a:gd name="adj5" fmla="val 5932"/>
          </a:avLst>
        </a:prstGeom>
        <a:solidFill>
          <a:schemeClr val="accent2">
            <a:hueOff val="86763"/>
            <a:satOff val="-26495"/>
            <a:lumOff val="-941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C7B177-2421-4F31-A8AE-E25427125156}">
      <dsp:nvSpPr>
        <dsp:cNvPr id="0" name=""/>
        <dsp:cNvSpPr/>
      </dsp:nvSpPr>
      <dsp:spPr>
        <a:xfrm>
          <a:off x="1028061" y="97659"/>
          <a:ext cx="2854855" cy="2854855"/>
        </a:xfrm>
        <a:prstGeom prst="circularArrow">
          <a:avLst>
            <a:gd name="adj1" fmla="val 5085"/>
            <a:gd name="adj2" fmla="val 327528"/>
            <a:gd name="adj3" fmla="val 11552519"/>
            <a:gd name="adj4" fmla="val 7559718"/>
            <a:gd name="adj5" fmla="val 5932"/>
          </a:avLst>
        </a:prstGeom>
        <a:solidFill>
          <a:schemeClr val="accent2">
            <a:hueOff val="130144"/>
            <a:satOff val="-39742"/>
            <a:lumOff val="-1411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111903-3888-45BB-909D-23ABFA6A1665}">
      <dsp:nvSpPr>
        <dsp:cNvPr id="0" name=""/>
        <dsp:cNvSpPr/>
      </dsp:nvSpPr>
      <dsp:spPr>
        <a:xfrm>
          <a:off x="1050130" y="29939"/>
          <a:ext cx="2854855" cy="2854855"/>
        </a:xfrm>
        <a:prstGeom prst="circularArrow">
          <a:avLst>
            <a:gd name="adj1" fmla="val 5085"/>
            <a:gd name="adj2" fmla="val 327528"/>
            <a:gd name="adj3" fmla="val 15872148"/>
            <a:gd name="adj4" fmla="val 11880111"/>
            <a:gd name="adj5" fmla="val 5932"/>
          </a:avLst>
        </a:prstGeom>
        <a:solidFill>
          <a:schemeClr val="accent2">
            <a:hueOff val="173525"/>
            <a:satOff val="-52990"/>
            <a:lumOff val="-1882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77FB0-21EC-48C5-90B0-184600466A6C}" type="datetimeFigureOut">
              <a:rPr lang="zh-CN" altLang="en-US" smtClean="0"/>
              <a:t>2019/10/10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81CB4-F5E1-40E2-9812-52B2D7A8BD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324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tiff>
</file>

<file path=ppt/media/image46.pn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67889-4715-5C4F-A252-FFC716185AB6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2F4FD-F37B-824F-9065-E749C04D28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063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A7E170CF-F0AC-EF46-B31F-07489DE3C2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6419" y="2792828"/>
            <a:ext cx="10939163" cy="997483"/>
          </a:xfrm>
        </p:spPr>
        <p:txBody>
          <a:bodyPr>
            <a:normAutofit/>
          </a:bodyPr>
          <a:lstStyle>
            <a:lvl1pPr algn="ctr">
              <a:defRPr sz="4800" baseline="0">
                <a:solidFill>
                  <a:schemeClr val="tx1"/>
                </a:solidFill>
                <a:latin typeface="D-DIN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kumimoji="1" lang="en-US" altLang="zh-CN" dirty="0"/>
              <a:t>Main title</a:t>
            </a:r>
            <a:endParaRPr kumimoji="1"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626419" y="4046538"/>
            <a:ext cx="10939163" cy="728662"/>
          </a:xfrm>
        </p:spPr>
        <p:txBody>
          <a:bodyPr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Subtitle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59E3D55-B659-6543-9416-5771A504B8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5360" y="305833"/>
            <a:ext cx="1296144" cy="32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9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8BBD59B-EA63-8A49-8638-FFA379C477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120" r="17838" b="1"/>
          <a:stretch/>
        </p:blipFill>
        <p:spPr>
          <a:xfrm>
            <a:off x="8158273" y="71161"/>
            <a:ext cx="4033727" cy="94379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75D2B0B-5D85-264E-8A51-96BA0CAB8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451" y="175940"/>
            <a:ext cx="10939163" cy="50626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="1" baseline="0">
                <a:latin typeface="D-DIN" panose="020B0504030202030204" pitchFamily="34" charset="0"/>
              </a:defRPr>
            </a:lvl1pPr>
          </a:lstStyle>
          <a:p>
            <a:r>
              <a:rPr kumimoji="1" lang="en-US" altLang="zh-CN" dirty="0"/>
              <a:t>Page Title</a:t>
            </a:r>
            <a:endParaRPr kumimoji="1"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CDA8D5C-96C0-6840-A885-BAA52A02F92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0451" y="682207"/>
            <a:ext cx="10939162" cy="4110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lang="zh-CN" altLang="en-US" sz="2000" b="0" i="0" kern="1200" baseline="0" dirty="0" smtClean="0">
                <a:solidFill>
                  <a:schemeClr val="bg1"/>
                </a:solidFill>
                <a:latin typeface="D-DIN" panose="020B0504030202030204" pitchFamily="34" charset="0"/>
                <a:ea typeface="微软雅黑" panose="020B0503020204020204" pitchFamily="34" charset="-122"/>
                <a:cs typeface="+mj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en-US" altLang="zh-CN" dirty="0"/>
              <a:t>Page Subtitle</a:t>
            </a:r>
            <a:endParaRPr kumimoji="1" lang="zh-CN" altLang="en-US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83F12B29-E30B-2648-A367-59F1D875199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450" y="1319439"/>
            <a:ext cx="10939163" cy="4836431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buClr>
                <a:schemeClr val="accent2"/>
              </a:buClr>
              <a:defRPr sz="2000" baseline="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buClr>
                <a:schemeClr val="accent2"/>
              </a:buClr>
              <a:defRPr sz="1800" baseline="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buClr>
                <a:schemeClr val="accent2"/>
              </a:buClr>
              <a:defRPr sz="1600" baseline="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buClr>
                <a:schemeClr val="accent2"/>
              </a:buClr>
              <a:defRPr sz="1400" baseline="0">
                <a:solidFill>
                  <a:schemeClr val="tx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kumimoji="1" lang="en-US" altLang="zh-CN" dirty="0"/>
              <a:t>Content</a:t>
            </a:r>
            <a:endParaRPr kumimoji="1" lang="zh-CN" altLang="en-US" dirty="0"/>
          </a:p>
          <a:p>
            <a:pPr lvl="1"/>
            <a:r>
              <a:rPr kumimoji="1" lang="en-US" altLang="zh-CN" dirty="0"/>
              <a:t>Level 2 content</a:t>
            </a:r>
            <a:endParaRPr kumimoji="1" lang="zh-CN" altLang="en-US" dirty="0"/>
          </a:p>
          <a:p>
            <a:pPr lvl="2"/>
            <a:r>
              <a:rPr kumimoji="1" lang="en-US" altLang="zh-CN" dirty="0"/>
              <a:t>Level 3 content</a:t>
            </a:r>
            <a:endParaRPr kumimoji="1" lang="zh-CN" altLang="en-US" dirty="0"/>
          </a:p>
          <a:p>
            <a:pPr lvl="3"/>
            <a:r>
              <a:rPr kumimoji="1" lang="en-US" altLang="zh-CN" dirty="0"/>
              <a:t>Level 4 content</a:t>
            </a:r>
            <a:endParaRPr kumimoji="1" lang="zh-CN" altLang="en-US" dirty="0"/>
          </a:p>
          <a:p>
            <a:pPr lvl="4"/>
            <a:r>
              <a:rPr kumimoji="1" lang="en-US" altLang="zh-CN" dirty="0"/>
              <a:t>Level 5 content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3086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1623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24F26170-BCDC-6241-B6E3-40E4E56FF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3641265" y="2189943"/>
            <a:ext cx="4909470" cy="225352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33E0E690-DE61-6E4A-A576-31685F59331C}"/>
              </a:ext>
            </a:extLst>
          </p:cNvPr>
          <p:cNvSpPr/>
          <p:nvPr userDrawn="1"/>
        </p:nvSpPr>
        <p:spPr>
          <a:xfrm>
            <a:off x="6957255" y="3553966"/>
            <a:ext cx="4388077" cy="745126"/>
          </a:xfrm>
          <a:prstGeom prst="rect">
            <a:avLst/>
          </a:prstGeom>
        </p:spPr>
        <p:txBody>
          <a:bodyPr wrap="square" bIns="108000">
            <a:spAutoFit/>
          </a:bodyPr>
          <a:lstStyle/>
          <a:p>
            <a:pPr>
              <a:lnSpc>
                <a:spcPts val="4560"/>
              </a:lnSpc>
            </a:pPr>
            <a:r>
              <a:rPr lang="en-US" altLang="zh-CN" sz="5400" b="1" baseline="0" dirty="0">
                <a:solidFill>
                  <a:schemeClr val="tx1"/>
                </a:solidFill>
                <a:latin typeface="D-DIN" panose="020B0504030202030204" pitchFamily="34" charset="0"/>
                <a:ea typeface="微软雅黑" panose="020B0503020204020204" pitchFamily="34" charset="-122"/>
                <a:cs typeface="Helvetica Neue Medium" charset="0"/>
              </a:rPr>
              <a:t>THANKS</a:t>
            </a:r>
            <a:endParaRPr lang="zh-CN" altLang="en-US" sz="5400" b="1" baseline="0" dirty="0">
              <a:solidFill>
                <a:schemeClr val="tx1"/>
              </a:solidFill>
              <a:latin typeface="D-DIN" panose="020B0504030202030204" pitchFamily="34" charset="0"/>
              <a:ea typeface="微软雅黑" panose="020B0503020204020204" pitchFamily="34" charset="-122"/>
              <a:cs typeface="Helvetica Neue Medium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E3B1D64-2082-5040-BA64-3D0081D1DFC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0351" y="1923638"/>
            <a:ext cx="2468536" cy="72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762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Slogan C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13">
            <a:extLst>
              <a:ext uri="{FF2B5EF4-FFF2-40B4-BE49-F238E27FC236}">
                <a16:creationId xmlns:a16="http://schemas.microsoft.com/office/drawing/2014/main" id="{2F470F9D-DC11-2A4C-9E74-E5183B198C4C}"/>
              </a:ext>
            </a:extLst>
          </p:cNvPr>
          <p:cNvSpPr/>
          <p:nvPr userDrawn="1"/>
        </p:nvSpPr>
        <p:spPr>
          <a:xfrm>
            <a:off x="1630198" y="3066206"/>
            <a:ext cx="8931605" cy="679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  <a:buNone/>
            </a:pPr>
            <a:r>
              <a:rPr kumimoji="1" lang="zh-CN" altLang="en-US" sz="3200" b="1" i="0" baseline="0" dirty="0">
                <a:solidFill>
                  <a:schemeClr val="tx1"/>
                </a:solidFill>
                <a:latin typeface="D-DIN" panose="020B0504030202030204" pitchFamily="34" charset="0"/>
                <a:ea typeface="微软雅黑" panose="020B0503020204020204" pitchFamily="34" charset="-122"/>
                <a:cs typeface="+mj-cs"/>
              </a:rPr>
              <a:t>为人类的可持续未来解决挑战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A38A1CD-9896-2D41-B82E-6E39507810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41000" y="4697130"/>
            <a:ext cx="2135120" cy="53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7792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Slogan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9160" y="4723422"/>
            <a:ext cx="2033680" cy="503999"/>
          </a:xfrm>
          <a:prstGeom prst="rect">
            <a:avLst/>
          </a:prstGeom>
        </p:spPr>
      </p:pic>
      <p:sp>
        <p:nvSpPr>
          <p:cNvPr id="8" name="矩形 13">
            <a:extLst>
              <a:ext uri="{FF2B5EF4-FFF2-40B4-BE49-F238E27FC236}">
                <a16:creationId xmlns:a16="http://schemas.microsoft.com/office/drawing/2014/main" id="{DA8EC5F7-D371-0541-ACF5-7DFF4E987E6A}"/>
              </a:ext>
            </a:extLst>
          </p:cNvPr>
          <p:cNvSpPr/>
          <p:nvPr userDrawn="1"/>
        </p:nvSpPr>
        <p:spPr>
          <a:xfrm>
            <a:off x="1630198" y="3066206"/>
            <a:ext cx="8931605" cy="6797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182563" algn="ctr">
              <a:lnSpc>
                <a:spcPct val="150000"/>
              </a:lnSpc>
              <a:spcBef>
                <a:spcPct val="50000"/>
              </a:spcBef>
              <a:defRPr/>
            </a:pPr>
            <a:r>
              <a:rPr lang="en-US" altLang="zh-TW" sz="3200" b="1" baseline="0" dirty="0">
                <a:solidFill>
                  <a:schemeClr val="tx1"/>
                </a:solidFill>
                <a:latin typeface="D-DIN" panose="020B0504030202030204" pitchFamily="34" charset="0"/>
                <a:ea typeface="微软雅黑" panose="020B0503020204020204" pitchFamily="34" charset="-122"/>
              </a:rPr>
              <a:t>Solving the Challenges for a Sustainable Future</a:t>
            </a:r>
            <a:endParaRPr lang="zh-CN" altLang="en-US" sz="3200" b="1" baseline="0" dirty="0">
              <a:solidFill>
                <a:schemeClr val="tx1"/>
              </a:solidFill>
              <a:latin typeface="D-DIN" panose="020B0504030202030204" pitchFamily="34" charset="0"/>
              <a:ea typeface="微软雅黑" panose="020B0503020204020204" pitchFamily="34" charset="-122"/>
              <a:cs typeface="SimHei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B2E00D7-CB12-0C42-9841-E0167158A75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41000" y="4697130"/>
            <a:ext cx="2135120" cy="53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128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ny Slogan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5F70823-71DF-D34E-955F-3B6876C9F8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41000" y="4697130"/>
            <a:ext cx="2135120" cy="53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0523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26F0129-0BA9-5F4D-9DB6-138909AD26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9727" r="17838" b="1"/>
          <a:stretch/>
        </p:blipFill>
        <p:spPr>
          <a:xfrm>
            <a:off x="8137253" y="0"/>
            <a:ext cx="4033727" cy="68220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EC77A0-D7A3-7E4C-91CF-2DBF08B12D3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2400" baseline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sz="2000" baseline="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>
              <a:defRPr sz="1800" baseline="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>
              <a:defRPr sz="1600" baseline="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>
              <a:defRPr sz="1600" baseline="0">
                <a:solidFill>
                  <a:schemeClr val="tx2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kumimoji="1" lang="en-US" altLang="zh-CN" dirty="0"/>
              <a:t>Content</a:t>
            </a:r>
            <a:endParaRPr kumimoji="1" lang="zh-CN" altLang="en-US" dirty="0"/>
          </a:p>
          <a:p>
            <a:pPr lvl="1"/>
            <a:r>
              <a:rPr kumimoji="1" lang="en-US" altLang="zh-CN" dirty="0"/>
              <a:t>Level 2 content</a:t>
            </a:r>
            <a:endParaRPr kumimoji="1" lang="zh-CN" altLang="en-US" dirty="0"/>
          </a:p>
          <a:p>
            <a:pPr lvl="2"/>
            <a:r>
              <a:rPr kumimoji="1" lang="en-US" altLang="zh-CN" dirty="0"/>
              <a:t>Level 3 content</a:t>
            </a:r>
            <a:endParaRPr kumimoji="1" lang="zh-CN" altLang="en-US" dirty="0"/>
          </a:p>
          <a:p>
            <a:pPr lvl="3"/>
            <a:r>
              <a:rPr kumimoji="1" lang="en-US" altLang="zh-CN" dirty="0"/>
              <a:t>Level 4 content</a:t>
            </a:r>
            <a:endParaRPr kumimoji="1" lang="zh-CN" altLang="en-US" dirty="0"/>
          </a:p>
          <a:p>
            <a:pPr lvl="4"/>
            <a:r>
              <a:rPr kumimoji="1" lang="en-US" altLang="zh-CN" dirty="0"/>
              <a:t>Level 5 content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546609D-3046-E949-BD36-E8E218D37411}"/>
              </a:ext>
            </a:extLst>
          </p:cNvPr>
          <p:cNvSpPr txBox="1"/>
          <p:nvPr userDrawn="1"/>
        </p:nvSpPr>
        <p:spPr>
          <a:xfrm>
            <a:off x="13671755" y="-10471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975D2B0B-5D85-264E-8A51-96BA0CAB8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451" y="175940"/>
            <a:ext cx="10939163" cy="836432"/>
          </a:xfrm>
        </p:spPr>
        <p:txBody>
          <a:bodyPr>
            <a:normAutofit/>
          </a:bodyPr>
          <a:lstStyle>
            <a:lvl1pPr>
              <a:defRPr sz="2800" b="1" i="0" baseline="0">
                <a:latin typeface="D-DIN" panose="020B0504030202030204" pitchFamily="34" charset="0"/>
              </a:defRPr>
            </a:lvl1pPr>
          </a:lstStyle>
          <a:p>
            <a:r>
              <a:rPr kumimoji="1" lang="en-US" altLang="zh-CN" dirty="0"/>
              <a:t>Page 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22915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0788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OS 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7">
            <a:extLst>
              <a:ext uri="{FF2B5EF4-FFF2-40B4-BE49-F238E27FC236}">
                <a16:creationId xmlns:a16="http://schemas.microsoft.com/office/drawing/2014/main" id="{2DCE76AB-D4DC-1F4E-A0A9-4418E61BCA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6419" y="2792828"/>
            <a:ext cx="10939163" cy="997483"/>
          </a:xfrm>
        </p:spPr>
        <p:txBody>
          <a:bodyPr>
            <a:normAutofit/>
          </a:bodyPr>
          <a:lstStyle>
            <a:lvl1pPr algn="ctr">
              <a:defRPr sz="4800" baseline="0">
                <a:solidFill>
                  <a:schemeClr val="tx1"/>
                </a:solidFill>
                <a:latin typeface="D-DIN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kumimoji="1" lang="en-US" altLang="zh-CN" dirty="0"/>
              <a:t>Main title</a:t>
            </a:r>
            <a:endParaRPr kumimoji="1" lang="zh-CN" altLang="en-US" dirty="0"/>
          </a:p>
        </p:txBody>
      </p:sp>
      <p:sp>
        <p:nvSpPr>
          <p:cNvPr id="10" name="文本占位符 5">
            <a:extLst>
              <a:ext uri="{FF2B5EF4-FFF2-40B4-BE49-F238E27FC236}">
                <a16:creationId xmlns:a16="http://schemas.microsoft.com/office/drawing/2014/main" id="{5A337670-0DCD-884A-8565-4D5BA07937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6419" y="4046538"/>
            <a:ext cx="10939163" cy="728662"/>
          </a:xfrm>
        </p:spPr>
        <p:txBody>
          <a:bodyPr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Subtitle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5842590-CAD4-4E49-B003-B01451FE27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5360" y="305833"/>
            <a:ext cx="1296144" cy="32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36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F9BE9024-33A1-E14C-94BD-D3BCF18E8CA5}"/>
              </a:ext>
            </a:extLst>
          </p:cNvPr>
          <p:cNvSpPr/>
          <p:nvPr userDrawn="1"/>
        </p:nvSpPr>
        <p:spPr>
          <a:xfrm>
            <a:off x="5227292" y="1586286"/>
            <a:ext cx="720000" cy="72000"/>
          </a:xfrm>
          <a:prstGeom prst="rect">
            <a:avLst/>
          </a:prstGeom>
          <a:solidFill>
            <a:srgbClr val="006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2">
            <a:extLst>
              <a:ext uri="{FF2B5EF4-FFF2-40B4-BE49-F238E27FC236}">
                <a16:creationId xmlns:a16="http://schemas.microsoft.com/office/drawing/2014/main" id="{DF32DF3F-BDE3-DB49-96FB-8271B8CB0F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99276" y="586749"/>
            <a:ext cx="6464074" cy="732097"/>
          </a:xfrm>
          <a:prstGeom prst="rect">
            <a:avLst/>
          </a:prstGeom>
        </p:spPr>
        <p:txBody>
          <a:bodyPr anchor="b"/>
          <a:lstStyle>
            <a:lvl1pPr>
              <a:defRPr b="1" baseline="0">
                <a:latin typeface="D-DIN" charset="0"/>
                <a:ea typeface="微软雅黑" panose="020B0503020204020204" pitchFamily="34" charset="-122"/>
              </a:defRPr>
            </a:lvl1pPr>
          </a:lstStyle>
          <a:p>
            <a:r>
              <a:rPr kumimoji="1" lang="en-US" altLang="zh-CN" dirty="0"/>
              <a:t>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CD1095AD-68A0-5744-A0D1-2DC357B6BD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99050" y="2110154"/>
            <a:ext cx="6464300" cy="395659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2800"/>
              </a:spcBef>
              <a:spcAft>
                <a:spcPts val="0"/>
              </a:spcAft>
              <a:buClr>
                <a:srgbClr val="0069FE"/>
              </a:buClr>
              <a:buSzTx/>
              <a:buFont typeface="Arial" panose="020B0604020202020204" pitchFamily="34" charset="0"/>
              <a:buChar char="•"/>
              <a:tabLst/>
              <a:defRPr kumimoji="1" lang="en-US" altLang="zh-CN" sz="1600" b="0" i="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charset="0"/>
              </a:defRPr>
            </a:lvl1pPr>
          </a:lstStyle>
          <a:p>
            <a:pPr lvl="0"/>
            <a:r>
              <a:rPr kumimoji="1" lang="en-US" altLang="zh-CN" dirty="0"/>
              <a:t>Input 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endParaRPr kumimoji="1" lang="zh-CN" altLang="en-US" dirty="0"/>
          </a:p>
          <a:p>
            <a:pPr lvl="0"/>
            <a:r>
              <a:rPr kumimoji="1" lang="en-US" altLang="zh-CN" dirty="0"/>
              <a:t>Input 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endParaRPr kumimoji="1" lang="zh-CN" altLang="en-US" dirty="0"/>
          </a:p>
          <a:p>
            <a:pPr lvl="0"/>
            <a:r>
              <a:rPr kumimoji="1" lang="en-US" altLang="zh-CN" dirty="0"/>
              <a:t>Input 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3</a:t>
            </a:r>
            <a:endParaRPr kumimoji="1" lang="zh-CN" altLang="en-US" dirty="0"/>
          </a:p>
          <a:p>
            <a:pPr lvl="0"/>
            <a:r>
              <a:rPr kumimoji="1" lang="en-US" altLang="zh-CN" dirty="0"/>
              <a:t>Input 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11" name="图片占位符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659313" cy="6858000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zh-CN" dirty="0"/>
              <a:t>Insert Picture 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285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3C7E898-7F38-A341-8F12-257C8833BC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3696876" y="3088493"/>
            <a:ext cx="4909470" cy="225352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9" name="标题 12">
            <a:extLst>
              <a:ext uri="{FF2B5EF4-FFF2-40B4-BE49-F238E27FC236}">
                <a16:creationId xmlns:a16="http://schemas.microsoft.com/office/drawing/2014/main" id="{A5A0AEA6-D1F3-9B48-9B1B-082A3791AA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7414" y="2682654"/>
            <a:ext cx="5996744" cy="3571189"/>
          </a:xfrm>
        </p:spPr>
        <p:txBody>
          <a:bodyPr anchor="t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2400"/>
              </a:spcAft>
              <a:buNone/>
              <a:defRPr kumimoji="1" lang="zh-CN" altLang="en-US" sz="4800" b="1" i="0" kern="1200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D-DIN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kumimoji="1" lang="en-US" altLang="zh-CN" dirty="0"/>
              <a:t>Chapter Title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574919D-C1F8-D746-929F-3042C97F4EF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266" y="1655300"/>
            <a:ext cx="3490529" cy="102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548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5AFBA233-D39D-FF41-AF69-BEDFA7C01F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5394" y="3641499"/>
            <a:ext cx="9968165" cy="88614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400" b="1" baseline="0">
                <a:solidFill>
                  <a:schemeClr val="tx1"/>
                </a:solidFill>
                <a:latin typeface="D-DIN" panose="020B0504030202030204" pitchFamily="34" charset="0"/>
                <a:cs typeface="Arial" panose="020B0604020202020204" pitchFamily="34" charset="0"/>
              </a:defRPr>
            </a:lvl1pPr>
          </a:lstStyle>
          <a:p>
            <a:r>
              <a:rPr kumimoji="1" lang="en-US" altLang="zh-CN" dirty="0"/>
              <a:t>Chapter Title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DC8986D-C1E7-1249-8F58-A1B1067848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1242141" y="1141159"/>
            <a:ext cx="4909470" cy="225352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509202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Cover with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F5654AE-2345-1148-A1CD-48FF22B18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2374881" y="1431505"/>
            <a:ext cx="4909470" cy="225352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94823E2-AD20-3E4B-B47A-D5E8023A2C1F}"/>
              </a:ext>
            </a:extLst>
          </p:cNvPr>
          <p:cNvSpPr/>
          <p:nvPr userDrawn="1"/>
        </p:nvSpPr>
        <p:spPr>
          <a:xfrm>
            <a:off x="886012" y="2487569"/>
            <a:ext cx="720000" cy="72000"/>
          </a:xfrm>
          <a:prstGeom prst="rect">
            <a:avLst/>
          </a:prstGeom>
          <a:solidFill>
            <a:srgbClr val="006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D99D39CF-E105-C741-A4C9-203EB203B7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79574" y="3203773"/>
            <a:ext cx="5430040" cy="315257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800" b="1" baseline="0">
                <a:latin typeface="D-DIN" charset="0"/>
                <a:ea typeface="微软雅黑" panose="020B0503020204020204" pitchFamily="34" charset="-122"/>
              </a:defRPr>
            </a:lvl1pPr>
          </a:lstStyle>
          <a:p>
            <a:r>
              <a:rPr kumimoji="1" lang="en-US" altLang="zh-CN" dirty="0"/>
              <a:t>Chapter Title</a:t>
            </a:r>
            <a:endParaRPr kumimoji="1" lang="zh-CN" altLang="en-US" dirty="0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A5FA71B2-DD1C-6244-B62F-6A7BC33226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8024" y="802449"/>
            <a:ext cx="2691227" cy="16851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zh-CN" altLang="en-US" sz="1100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-DIN" panose="020B0504030202030204" pitchFamily="34" charset="0"/>
                <a:ea typeface="Helvetica Neue Thin" charset="0"/>
                <a:cs typeface="Helvetica Neue Thin" charset="0"/>
              </a:defRPr>
            </a:lvl1pPr>
            <a:lvl2pPr marL="457200" indent="0">
              <a:buNone/>
              <a:defRPr kumimoji="0" lang="zh-CN" altLang="en-US" sz="11000" u="none" strike="noStrike" kern="120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 Thin" charset="0"/>
                <a:ea typeface="Helvetica Neue Thin" charset="0"/>
                <a:cs typeface="Helvetica Neue Thin" charset="0"/>
              </a:defRPr>
            </a:lvl2pPr>
            <a:lvl3pPr marL="914400" indent="0">
              <a:buNone/>
              <a:defRPr kumimoji="0" lang="zh-CN" altLang="en-US" sz="11000" u="none" strike="noStrike" kern="120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 Thin" charset="0"/>
                <a:ea typeface="Helvetica Neue Thin" charset="0"/>
                <a:cs typeface="Helvetica Neue Thin" charset="0"/>
              </a:defRPr>
            </a:lvl3pPr>
            <a:lvl4pPr marL="1371600" indent="0">
              <a:buNone/>
              <a:defRPr kumimoji="0" lang="zh-CN" altLang="en-US" sz="11000" u="none" strike="noStrike" kern="120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 Thin" charset="0"/>
                <a:ea typeface="Helvetica Neue Thin" charset="0"/>
                <a:cs typeface="Helvetica Neue Thin" charset="0"/>
              </a:defRPr>
            </a:lvl4pPr>
            <a:lvl5pPr marL="1828800" indent="0">
              <a:buNone/>
              <a:defRPr kumimoji="0" lang="zh-CN" altLang="en-US" sz="1100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 Thin" charset="0"/>
                <a:ea typeface="Helvetica Neue Thin" charset="0"/>
                <a:cs typeface="Helvetica Neue Thin" charset="0"/>
              </a:defRPr>
            </a:lvl5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87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ig Title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F0F8443-4F4A-FE4C-B832-D67B3D8E9E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7020454" y="266502"/>
            <a:ext cx="4909470" cy="225352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E6970AB-475F-FD49-A930-C48EB18AE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928074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1" baseline="0">
                <a:solidFill>
                  <a:schemeClr val="tx1"/>
                </a:solidFill>
                <a:latin typeface="D-DIN" charset="0"/>
                <a:ea typeface="微软雅黑" panose="020B0503020204020204" pitchFamily="34" charset="-122"/>
              </a:defRPr>
            </a:lvl1pPr>
          </a:lstStyle>
          <a:p>
            <a:r>
              <a:rPr kumimoji="1" lang="en-US" altLang="zh-CN" dirty="0"/>
              <a:t>Chapter Title or Quotes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3655D9-431D-E04D-BAD4-C72BE3618E3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933305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zh-CN" dirty="0"/>
              <a:t>Chapter Subtitle or Source Name of the Quotes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8000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26F0129-0BA9-5F4D-9DB6-138909AD26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9727" r="17838" b="1"/>
          <a:stretch/>
        </p:blipFill>
        <p:spPr>
          <a:xfrm>
            <a:off x="8137253" y="0"/>
            <a:ext cx="4033727" cy="68220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EC77A0-D7A3-7E4C-91CF-2DBF08B12D3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450" y="1319439"/>
            <a:ext cx="10939163" cy="4836431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buClr>
                <a:schemeClr val="accent2"/>
              </a:buClr>
              <a:defRPr sz="2000" baseline="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buClr>
                <a:schemeClr val="accent2"/>
              </a:buClr>
              <a:defRPr sz="1800" baseline="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buClr>
                <a:schemeClr val="accent2"/>
              </a:buClr>
              <a:defRPr sz="1600" baseline="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buClr>
                <a:schemeClr val="accent2"/>
              </a:buClr>
              <a:defRPr sz="1400" baseline="0">
                <a:solidFill>
                  <a:schemeClr val="tx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kumimoji="1" lang="en-US" altLang="zh-CN" dirty="0"/>
              <a:t>Content</a:t>
            </a:r>
            <a:endParaRPr kumimoji="1" lang="zh-CN" altLang="en-US" dirty="0"/>
          </a:p>
          <a:p>
            <a:pPr lvl="1"/>
            <a:r>
              <a:rPr kumimoji="1" lang="en-US" altLang="zh-CN" dirty="0"/>
              <a:t>Level 2 content</a:t>
            </a:r>
            <a:endParaRPr kumimoji="1" lang="zh-CN" altLang="en-US" dirty="0"/>
          </a:p>
          <a:p>
            <a:pPr lvl="2"/>
            <a:r>
              <a:rPr kumimoji="1" lang="en-US" altLang="zh-CN" dirty="0"/>
              <a:t>Level 3 content</a:t>
            </a:r>
            <a:endParaRPr kumimoji="1" lang="zh-CN" altLang="en-US" dirty="0"/>
          </a:p>
          <a:p>
            <a:pPr lvl="3"/>
            <a:r>
              <a:rPr kumimoji="1" lang="en-US" altLang="zh-CN" dirty="0"/>
              <a:t>Level 4 content</a:t>
            </a:r>
            <a:endParaRPr kumimoji="1" lang="zh-CN" altLang="en-US" dirty="0"/>
          </a:p>
          <a:p>
            <a:pPr lvl="4"/>
            <a:r>
              <a:rPr kumimoji="1" lang="en-US" altLang="zh-CN" dirty="0"/>
              <a:t>Level 5 content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546609D-3046-E949-BD36-E8E218D37411}"/>
              </a:ext>
            </a:extLst>
          </p:cNvPr>
          <p:cNvSpPr txBox="1"/>
          <p:nvPr userDrawn="1"/>
        </p:nvSpPr>
        <p:spPr>
          <a:xfrm>
            <a:off x="13671755" y="-10471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975D2B0B-5D85-264E-8A51-96BA0CAB8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451" y="175940"/>
            <a:ext cx="10939163" cy="8364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 i="0" baseline="0">
                <a:latin typeface="D-DIN" panose="020B0504030202030204" pitchFamily="34" charset="0"/>
              </a:defRPr>
            </a:lvl1pPr>
          </a:lstStyle>
          <a:p>
            <a:r>
              <a:rPr kumimoji="1" lang="en-US" altLang="zh-CN" dirty="0"/>
              <a:t>Page 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5523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8BBD59B-EA63-8A49-8638-FFA379C477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9727" r="17838" b="1"/>
          <a:stretch/>
        </p:blipFill>
        <p:spPr>
          <a:xfrm>
            <a:off x="8137253" y="0"/>
            <a:ext cx="4033727" cy="68220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75D2B0B-5D85-264E-8A51-96BA0CAB8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451" y="175940"/>
            <a:ext cx="10939163" cy="8364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 i="0" baseline="0">
                <a:latin typeface="D-DIN" panose="020B0504030202030204" pitchFamily="34" charset="0"/>
              </a:defRPr>
            </a:lvl1pPr>
          </a:lstStyle>
          <a:p>
            <a:r>
              <a:rPr kumimoji="1" lang="en-US" altLang="zh-CN" dirty="0"/>
              <a:t>Page 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488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499D2D-9661-6740-AF5C-19B789AD4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451" y="175940"/>
            <a:ext cx="10939163" cy="8364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dirty="0"/>
              <a:t>Master Template Title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5714E3-CDB8-DC46-99EC-DAC304748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0450" y="1319439"/>
            <a:ext cx="10939163" cy="4836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zh-CN" dirty="0"/>
              <a:t>Add content here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B148FEE-C881-DC44-A08E-7B942CBD052F}"/>
              </a:ext>
            </a:extLst>
          </p:cNvPr>
          <p:cNvSpPr/>
          <p:nvPr userDrawn="1"/>
        </p:nvSpPr>
        <p:spPr>
          <a:xfrm>
            <a:off x="4453439" y="6400412"/>
            <a:ext cx="715617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200" kern="1200" baseline="0" dirty="0">
                <a:solidFill>
                  <a:srgbClr val="484F5E"/>
                </a:solidFill>
                <a:latin typeface="Arial"/>
                <a:ea typeface="微软雅黑" panose="020B0503020204020204" pitchFamily="34" charset="-122"/>
                <a:cs typeface="Arial"/>
              </a:rPr>
              <a:t>Copyright © 2018 Envision. All rights reserved. Confidential – Not for unauthorized distribution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AE3C378-034E-2C4C-90DA-C4B5324BB94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450" y="6368707"/>
            <a:ext cx="1156564" cy="34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289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6" r:id="rId1"/>
    <p:sldLayoutId id="2147483744" r:id="rId2"/>
    <p:sldLayoutId id="2147483764" r:id="rId3"/>
    <p:sldLayoutId id="2147483755" r:id="rId4"/>
    <p:sldLayoutId id="2147483752" r:id="rId5"/>
    <p:sldLayoutId id="2147483756" r:id="rId6"/>
    <p:sldLayoutId id="2147483758" r:id="rId7"/>
    <p:sldLayoutId id="2147483747" r:id="rId8"/>
    <p:sldLayoutId id="2147483748" r:id="rId9"/>
    <p:sldLayoutId id="2147483749" r:id="rId10"/>
    <p:sldLayoutId id="2147483745" r:id="rId11"/>
    <p:sldLayoutId id="2147483760" r:id="rId12"/>
    <p:sldLayoutId id="2147483753" r:id="rId13"/>
    <p:sldLayoutId id="2147483759" r:id="rId14"/>
    <p:sldLayoutId id="2147483765" r:id="rId15"/>
    <p:sldLayoutId id="2147483767" r:id="rId16"/>
    <p:sldLayoutId id="214748376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baseline="0">
          <a:solidFill>
            <a:schemeClr val="tx1"/>
          </a:solidFill>
          <a:latin typeface="D-DIN" panose="020B050403020203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7" Type="http://schemas.openxmlformats.org/officeDocument/2006/relationships/image" Target="../media/image20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svg"/><Relationship Id="rId7" Type="http://schemas.openxmlformats.org/officeDocument/2006/relationships/image" Target="../media/image34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Relationship Id="rId9" Type="http://schemas.openxmlformats.org/officeDocument/2006/relationships/image" Target="../media/image36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4.svg"/><Relationship Id="rId7" Type="http://schemas.openxmlformats.org/officeDocument/2006/relationships/image" Target="../media/image40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9.png"/><Relationship Id="rId5" Type="http://schemas.openxmlformats.org/officeDocument/2006/relationships/image" Target="../media/image38.svg"/><Relationship Id="rId4" Type="http://schemas.openxmlformats.org/officeDocument/2006/relationships/image" Target="../media/image37.png"/><Relationship Id="rId9" Type="http://schemas.openxmlformats.org/officeDocument/2006/relationships/image" Target="../media/image42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6.png"/><Relationship Id="rId4" Type="http://schemas.openxmlformats.org/officeDocument/2006/relationships/image" Target="../media/image4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44.svg"/><Relationship Id="rId7" Type="http://schemas.openxmlformats.org/officeDocument/2006/relationships/image" Target="../media/image50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9.png"/><Relationship Id="rId5" Type="http://schemas.openxmlformats.org/officeDocument/2006/relationships/image" Target="../media/image48.svg"/><Relationship Id="rId4" Type="http://schemas.openxmlformats.org/officeDocument/2006/relationships/image" Target="../media/image47.png"/><Relationship Id="rId9" Type="http://schemas.openxmlformats.org/officeDocument/2006/relationships/image" Target="../media/image27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4.svg"/><Relationship Id="rId4" Type="http://schemas.openxmlformats.org/officeDocument/2006/relationships/image" Target="../media/image5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9731" y="159800"/>
            <a:ext cx="4139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device_connection_task_description.png</a:t>
            </a:r>
            <a:endParaRPr lang="zh-CN" altLang="en-US" dirty="0"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73F993D-16F8-634D-A828-EEB25C9DC88C}"/>
              </a:ext>
            </a:extLst>
          </p:cNvPr>
          <p:cNvGrpSpPr/>
          <p:nvPr/>
        </p:nvGrpSpPr>
        <p:grpSpPr>
          <a:xfrm>
            <a:off x="1631504" y="1844824"/>
            <a:ext cx="8431760" cy="2773412"/>
            <a:chOff x="729173" y="1632228"/>
            <a:chExt cx="8431760" cy="2773412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FF7181F5-CE0D-064E-94E5-91F1018DE660}"/>
                </a:ext>
              </a:extLst>
            </p:cNvPr>
            <p:cNvSpPr/>
            <p:nvPr/>
          </p:nvSpPr>
          <p:spPr>
            <a:xfrm>
              <a:off x="729173" y="1632228"/>
              <a:ext cx="8431760" cy="753706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41887F4-5FE7-6646-907A-1C9E5F29BBBE}"/>
                </a:ext>
              </a:extLst>
            </p:cNvPr>
            <p:cNvSpPr txBox="1"/>
            <p:nvPr/>
          </p:nvSpPr>
          <p:spPr>
            <a:xfrm>
              <a:off x="3171429" y="1868288"/>
              <a:ext cx="15294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1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创建模型</a:t>
              </a: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E5616464-8DE4-614E-B82F-166A3E11A4C5}"/>
                </a:ext>
              </a:extLst>
            </p:cNvPr>
            <p:cNvSpPr/>
            <p:nvPr/>
          </p:nvSpPr>
          <p:spPr>
            <a:xfrm>
              <a:off x="729173" y="1632228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5" name="Freeform 64">
              <a:extLst>
                <a:ext uri="{FF2B5EF4-FFF2-40B4-BE49-F238E27FC236}">
                  <a16:creationId xmlns:a16="http://schemas.microsoft.com/office/drawing/2014/main" id="{9081578C-90B4-384D-B6FC-FF0E386FA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6968" y="1870528"/>
              <a:ext cx="395353" cy="277106"/>
            </a:xfrm>
            <a:custGeom>
              <a:avLst/>
              <a:gdLst>
                <a:gd name="T0" fmla="*/ 137 w 280"/>
                <a:gd name="T1" fmla="*/ 98 h 196"/>
                <a:gd name="T2" fmla="*/ 65 w 280"/>
                <a:gd name="T3" fmla="*/ 48 h 196"/>
                <a:gd name="T4" fmla="*/ 0 w 280"/>
                <a:gd name="T5" fmla="*/ 122 h 196"/>
                <a:gd name="T6" fmla="*/ 64 w 280"/>
                <a:gd name="T7" fmla="*/ 196 h 196"/>
                <a:gd name="T8" fmla="*/ 64 w 280"/>
                <a:gd name="T9" fmla="*/ 196 h 196"/>
                <a:gd name="T10" fmla="*/ 215 w 280"/>
                <a:gd name="T11" fmla="*/ 196 h 196"/>
                <a:gd name="T12" fmla="*/ 224 w 280"/>
                <a:gd name="T13" fmla="*/ 196 h 196"/>
                <a:gd name="T14" fmla="*/ 280 w 280"/>
                <a:gd name="T15" fmla="*/ 129 h 196"/>
                <a:gd name="T16" fmla="*/ 235 w 280"/>
                <a:gd name="T17" fmla="*/ 65 h 196"/>
                <a:gd name="T18" fmla="*/ 147 w 280"/>
                <a:gd name="T19" fmla="*/ 0 h 196"/>
                <a:gd name="T20" fmla="*/ 73 w 280"/>
                <a:gd name="T21" fmla="*/ 36 h 196"/>
                <a:gd name="T22" fmla="*/ 137 w 280"/>
                <a:gd name="T23" fmla="*/ 98 h 196"/>
                <a:gd name="T24" fmla="*/ 137 w 280"/>
                <a:gd name="T25" fmla="*/ 9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" h="196">
                  <a:moveTo>
                    <a:pt x="137" y="98"/>
                  </a:moveTo>
                  <a:cubicBezTo>
                    <a:pt x="137" y="98"/>
                    <a:pt x="127" y="64"/>
                    <a:pt x="65" y="48"/>
                  </a:cubicBezTo>
                  <a:cubicBezTo>
                    <a:pt x="28" y="53"/>
                    <a:pt x="0" y="84"/>
                    <a:pt x="0" y="122"/>
                  </a:cubicBezTo>
                  <a:cubicBezTo>
                    <a:pt x="0" y="159"/>
                    <a:pt x="28" y="191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215" y="196"/>
                    <a:pt x="215" y="196"/>
                    <a:pt x="215" y="196"/>
                  </a:cubicBezTo>
                  <a:cubicBezTo>
                    <a:pt x="224" y="196"/>
                    <a:pt x="224" y="196"/>
                    <a:pt x="224" y="196"/>
                  </a:cubicBezTo>
                  <a:cubicBezTo>
                    <a:pt x="256" y="190"/>
                    <a:pt x="280" y="162"/>
                    <a:pt x="280" y="129"/>
                  </a:cubicBezTo>
                  <a:cubicBezTo>
                    <a:pt x="280" y="100"/>
                    <a:pt x="262" y="75"/>
                    <a:pt x="235" y="65"/>
                  </a:cubicBezTo>
                  <a:cubicBezTo>
                    <a:pt x="223" y="26"/>
                    <a:pt x="188" y="0"/>
                    <a:pt x="147" y="0"/>
                  </a:cubicBezTo>
                  <a:cubicBezTo>
                    <a:pt x="118" y="0"/>
                    <a:pt x="91" y="13"/>
                    <a:pt x="73" y="36"/>
                  </a:cubicBezTo>
                  <a:cubicBezTo>
                    <a:pt x="104" y="40"/>
                    <a:pt x="133" y="56"/>
                    <a:pt x="137" y="98"/>
                  </a:cubicBezTo>
                  <a:cubicBezTo>
                    <a:pt x="137" y="98"/>
                    <a:pt x="137" y="98"/>
                    <a:pt x="137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83E5D71-D57B-E34D-B770-7FF2732DC1E6}"/>
                </a:ext>
              </a:extLst>
            </p:cNvPr>
            <p:cNvSpPr txBox="1"/>
            <p:nvPr/>
          </p:nvSpPr>
          <p:spPr>
            <a:xfrm>
              <a:off x="1476444" y="1858653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云端</a:t>
              </a: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9D38271B-9E37-DE4B-9F91-BD4460D3EE00}"/>
                </a:ext>
              </a:extLst>
            </p:cNvPr>
            <p:cNvSpPr/>
            <p:nvPr/>
          </p:nvSpPr>
          <p:spPr>
            <a:xfrm>
              <a:off x="3104000" y="1721108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BDBF3542-E11D-5445-BAE4-16AC1357EA76}"/>
                </a:ext>
              </a:extLst>
            </p:cNvPr>
            <p:cNvSpPr txBox="1"/>
            <p:nvPr/>
          </p:nvSpPr>
          <p:spPr>
            <a:xfrm>
              <a:off x="5153130" y="1868288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2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创建产品</a:t>
              </a: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182C0F47-3C09-544B-B7B0-0954E2A6B66D}"/>
                </a:ext>
              </a:extLst>
            </p:cNvPr>
            <p:cNvSpPr/>
            <p:nvPr/>
          </p:nvSpPr>
          <p:spPr>
            <a:xfrm>
              <a:off x="5174314" y="1721108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FC7E126-697B-1046-9659-B76BFED1C821}"/>
                </a:ext>
              </a:extLst>
            </p:cNvPr>
            <p:cNvSpPr txBox="1"/>
            <p:nvPr/>
          </p:nvSpPr>
          <p:spPr>
            <a:xfrm>
              <a:off x="7211406" y="1863843"/>
              <a:ext cx="17285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3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设备注册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A13AC71A-9D0F-7C49-B54F-8755ADBAA277}"/>
                </a:ext>
              </a:extLst>
            </p:cNvPr>
            <p:cNvSpPr/>
            <p:nvPr/>
          </p:nvSpPr>
          <p:spPr>
            <a:xfrm>
              <a:off x="7244628" y="1716496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DF4153DA-E30E-114A-BAB2-7509C993369E}"/>
                </a:ext>
              </a:extLst>
            </p:cNvPr>
            <p:cNvSpPr/>
            <p:nvPr/>
          </p:nvSpPr>
          <p:spPr>
            <a:xfrm>
              <a:off x="729173" y="3488044"/>
              <a:ext cx="8431760" cy="753706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DFEAC0A6-0B91-0247-A4C5-2ADAE5337738}"/>
                </a:ext>
              </a:extLst>
            </p:cNvPr>
            <p:cNvSpPr/>
            <p:nvPr/>
          </p:nvSpPr>
          <p:spPr>
            <a:xfrm>
              <a:off x="743556" y="3491908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66">
              <a:extLst>
                <a:ext uri="{FF2B5EF4-FFF2-40B4-BE49-F238E27FC236}">
                  <a16:creationId xmlns:a16="http://schemas.microsoft.com/office/drawing/2014/main" id="{935BF847-776A-A74F-B052-4EBD9BD43A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54346" y="3677536"/>
              <a:ext cx="392367" cy="3392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31A9BF93-DCAA-214B-AF90-51641E37846C}"/>
                </a:ext>
              </a:extLst>
            </p:cNvPr>
            <p:cNvSpPr txBox="1"/>
            <p:nvPr/>
          </p:nvSpPr>
          <p:spPr>
            <a:xfrm>
              <a:off x="1540171" y="3713136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设备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7FF3C8F4-9D2F-DA4A-BD00-8425CA7E97C6}"/>
                </a:ext>
              </a:extLst>
            </p:cNvPr>
            <p:cNvSpPr txBox="1"/>
            <p:nvPr/>
          </p:nvSpPr>
          <p:spPr>
            <a:xfrm>
              <a:off x="3171429" y="3728531"/>
              <a:ext cx="15294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6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设备登录</a:t>
              </a: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11B31E54-3D69-CD4C-A8FA-4B830C5688C7}"/>
                </a:ext>
              </a:extLst>
            </p:cNvPr>
            <p:cNvSpPr/>
            <p:nvPr/>
          </p:nvSpPr>
          <p:spPr>
            <a:xfrm>
              <a:off x="3104000" y="3581351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F8FC3744-ED08-CF49-B5BC-585257724F50}"/>
                </a:ext>
              </a:extLst>
            </p:cNvPr>
            <p:cNvSpPr txBox="1"/>
            <p:nvPr/>
          </p:nvSpPr>
          <p:spPr>
            <a:xfrm>
              <a:off x="5153130" y="3640971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5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设备联网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5959BA20-4B66-4748-BBB3-D990FD49DB9E}"/>
                </a:ext>
              </a:extLst>
            </p:cNvPr>
            <p:cNvSpPr/>
            <p:nvPr/>
          </p:nvSpPr>
          <p:spPr>
            <a:xfrm>
              <a:off x="5174314" y="3581351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41AD0555-CF73-3246-9231-7F8AAFD44C36}"/>
                </a:ext>
              </a:extLst>
            </p:cNvPr>
            <p:cNvSpPr txBox="1"/>
            <p:nvPr/>
          </p:nvSpPr>
          <p:spPr>
            <a:xfrm>
              <a:off x="7128312" y="3666976"/>
              <a:ext cx="189471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4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实体设备出厂烧录</a:t>
              </a:r>
            </a:p>
            <a:p>
              <a:pPr algn="ctr"/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BD4EECC8-47BA-7648-900D-4EA911AEBB34}"/>
                </a:ext>
              </a:extLst>
            </p:cNvPr>
            <p:cNvSpPr/>
            <p:nvPr/>
          </p:nvSpPr>
          <p:spPr>
            <a:xfrm>
              <a:off x="7244628" y="3576739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52" name="直线箭头连接符 51">
              <a:extLst>
                <a:ext uri="{FF2B5EF4-FFF2-40B4-BE49-F238E27FC236}">
                  <a16:creationId xmlns:a16="http://schemas.microsoft.com/office/drawing/2014/main" id="{EA020E4C-5857-054C-A658-C0ED3327C270}"/>
                </a:ext>
              </a:extLst>
            </p:cNvPr>
            <p:cNvCxnSpPr>
              <a:cxnSpLocks/>
            </p:cNvCxnSpPr>
            <p:nvPr/>
          </p:nvCxnSpPr>
          <p:spPr>
            <a:xfrm>
              <a:off x="4774247" y="2023310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线箭头连接符 52">
              <a:extLst>
                <a:ext uri="{FF2B5EF4-FFF2-40B4-BE49-F238E27FC236}">
                  <a16:creationId xmlns:a16="http://schemas.microsoft.com/office/drawing/2014/main" id="{92CCAE1A-64B1-E640-9782-B6C1FC8EA16F}"/>
                </a:ext>
              </a:extLst>
            </p:cNvPr>
            <p:cNvCxnSpPr>
              <a:cxnSpLocks/>
            </p:cNvCxnSpPr>
            <p:nvPr/>
          </p:nvCxnSpPr>
          <p:spPr>
            <a:xfrm>
              <a:off x="6840603" y="2010303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线箭头连接符 53">
              <a:extLst>
                <a:ext uri="{FF2B5EF4-FFF2-40B4-BE49-F238E27FC236}">
                  <a16:creationId xmlns:a16="http://schemas.microsoft.com/office/drawing/2014/main" id="{C9665943-F4EE-544C-AE24-7EA9E58605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30841" y="3894888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箭头连接符 54">
              <a:extLst>
                <a:ext uri="{FF2B5EF4-FFF2-40B4-BE49-F238E27FC236}">
                  <a16:creationId xmlns:a16="http://schemas.microsoft.com/office/drawing/2014/main" id="{A777F408-5138-C44E-BED3-B6E6740296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64414" y="3913727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线箭头连接符 55">
              <a:extLst>
                <a:ext uri="{FF2B5EF4-FFF2-40B4-BE49-F238E27FC236}">
                  <a16:creationId xmlns:a16="http://schemas.microsoft.com/office/drawing/2014/main" id="{358EF71F-2B39-8640-ADC8-6FEE9A4C4063}"/>
                </a:ext>
              </a:extLst>
            </p:cNvPr>
            <p:cNvCxnSpPr>
              <a:cxnSpLocks/>
            </p:cNvCxnSpPr>
            <p:nvPr/>
          </p:nvCxnSpPr>
          <p:spPr>
            <a:xfrm>
              <a:off x="8053592" y="2345473"/>
              <a:ext cx="0" cy="1193181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328A35A0-BEFA-EA40-AA11-8F1511E540A5}"/>
                </a:ext>
              </a:extLst>
            </p:cNvPr>
            <p:cNvSpPr/>
            <p:nvPr/>
          </p:nvSpPr>
          <p:spPr>
            <a:xfrm>
              <a:off x="1858885" y="2791496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数据传输</a:t>
              </a:r>
              <a:endParaRPr lang="zh-CN" altLang="en-US" sz="1400" dirty="0">
                <a:latin typeface="Helvetica" pitchFamily="2" charset="0"/>
              </a:endParaRP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F94D48DC-6C7D-CF4D-888F-0ED874BAB7F7}"/>
                </a:ext>
              </a:extLst>
            </p:cNvPr>
            <p:cNvGrpSpPr/>
            <p:nvPr/>
          </p:nvGrpSpPr>
          <p:grpSpPr>
            <a:xfrm flipH="1" flipV="1">
              <a:off x="1810308" y="2497263"/>
              <a:ext cx="48577" cy="936702"/>
              <a:chOff x="1427867" y="2464420"/>
              <a:chExt cx="48577" cy="936702"/>
            </a:xfrm>
          </p:grpSpPr>
          <p:cxnSp>
            <p:nvCxnSpPr>
              <p:cNvPr id="62" name="直线连接符 61">
                <a:extLst>
                  <a:ext uri="{FF2B5EF4-FFF2-40B4-BE49-F238E27FC236}">
                    <a16:creationId xmlns:a16="http://schemas.microsoft.com/office/drawing/2014/main" id="{A1385566-9AC8-DC42-9FED-F191D3785EF8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线连接符 65">
                <a:extLst>
                  <a:ext uri="{FF2B5EF4-FFF2-40B4-BE49-F238E27FC236}">
                    <a16:creationId xmlns:a16="http://schemas.microsoft.com/office/drawing/2014/main" id="{5CACC696-5C2D-FC4A-8009-14F068AB75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423399B5-2D06-C341-86AB-A42D8308CCA1}"/>
                </a:ext>
              </a:extLst>
            </p:cNvPr>
            <p:cNvGrpSpPr/>
            <p:nvPr/>
          </p:nvGrpSpPr>
          <p:grpSpPr>
            <a:xfrm>
              <a:off x="1658957" y="2497263"/>
              <a:ext cx="48577" cy="936702"/>
              <a:chOff x="1427867" y="2464420"/>
              <a:chExt cx="48577" cy="936702"/>
            </a:xfrm>
          </p:grpSpPr>
          <p:cxnSp>
            <p:nvCxnSpPr>
              <p:cNvPr id="60" name="直线连接符 59">
                <a:extLst>
                  <a:ext uri="{FF2B5EF4-FFF2-40B4-BE49-F238E27FC236}">
                    <a16:creationId xmlns:a16="http://schemas.microsoft.com/office/drawing/2014/main" id="{9C6AFB52-2C8F-4B4A-841E-B959C25B6A56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线连接符 60">
                <a:extLst>
                  <a:ext uri="{FF2B5EF4-FFF2-40B4-BE49-F238E27FC236}">
                    <a16:creationId xmlns:a16="http://schemas.microsoft.com/office/drawing/2014/main" id="{371039AA-E4B9-8F4C-AD97-C9CC45309AA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2509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E4D3AB-969A-3C44-9B70-6E300221F2F5}"/>
              </a:ext>
            </a:extLst>
          </p:cNvPr>
          <p:cNvSpPr txBox="1"/>
          <p:nvPr/>
        </p:nvSpPr>
        <p:spPr>
          <a:xfrm>
            <a:off x="64876" y="-20552"/>
            <a:ext cx="506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certificate_service_secure_communication_04.png</a:t>
            </a:r>
            <a:endParaRPr kumimoji="1" lang="zh-CN" altLang="en-US" dirty="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B7112186-CC0E-7B4C-A939-A6F2BA781006}"/>
              </a:ext>
            </a:extLst>
          </p:cNvPr>
          <p:cNvGrpSpPr/>
          <p:nvPr/>
        </p:nvGrpSpPr>
        <p:grpSpPr>
          <a:xfrm>
            <a:off x="119063" y="764704"/>
            <a:ext cx="11743218" cy="5432517"/>
            <a:chOff x="119063" y="764704"/>
            <a:chExt cx="11743218" cy="5432517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F8F049B0-701B-EF40-95F4-3CD88AA0AAF5}"/>
                </a:ext>
              </a:extLst>
            </p:cNvPr>
            <p:cNvGrpSpPr/>
            <p:nvPr/>
          </p:nvGrpSpPr>
          <p:grpSpPr>
            <a:xfrm>
              <a:off x="119063" y="764704"/>
              <a:ext cx="11743218" cy="5432517"/>
              <a:chOff x="119063" y="764704"/>
              <a:chExt cx="11743218" cy="5432517"/>
            </a:xfrm>
          </p:grpSpPr>
          <p:cxnSp>
            <p:nvCxnSpPr>
              <p:cNvPr id="7" name="直线箭头连接符 6">
                <a:extLst>
                  <a:ext uri="{FF2B5EF4-FFF2-40B4-BE49-F238E27FC236}">
                    <a16:creationId xmlns:a16="http://schemas.microsoft.com/office/drawing/2014/main" id="{D55D9AB0-C0FF-F942-8BAC-BAB0016631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83496" y="2625912"/>
                <a:ext cx="2975287" cy="0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153DC33D-680A-D047-838C-8F1437CDBCAE}"/>
                  </a:ext>
                </a:extLst>
              </p:cNvPr>
              <p:cNvGrpSpPr/>
              <p:nvPr/>
            </p:nvGrpSpPr>
            <p:grpSpPr>
              <a:xfrm>
                <a:off x="119063" y="764704"/>
                <a:ext cx="2806996" cy="5432517"/>
                <a:chOff x="119063" y="764704"/>
                <a:chExt cx="2806996" cy="5432517"/>
              </a:xfrm>
            </p:grpSpPr>
            <p:grpSp>
              <p:nvGrpSpPr>
                <p:cNvPr id="28" name="组合 27">
                  <a:extLst>
                    <a:ext uri="{FF2B5EF4-FFF2-40B4-BE49-F238E27FC236}">
                      <a16:creationId xmlns:a16="http://schemas.microsoft.com/office/drawing/2014/main" id="{7C43AD38-B82C-D54C-A2D6-57FF5F96D1B2}"/>
                    </a:ext>
                  </a:extLst>
                </p:cNvPr>
                <p:cNvGrpSpPr/>
                <p:nvPr/>
              </p:nvGrpSpPr>
              <p:grpSpPr>
                <a:xfrm>
                  <a:off x="119063" y="764704"/>
                  <a:ext cx="2806996" cy="730172"/>
                  <a:chOff x="174924" y="533568"/>
                  <a:chExt cx="2806996" cy="730172"/>
                </a:xfrm>
              </p:grpSpPr>
              <p:sp>
                <p:nvSpPr>
                  <p:cNvPr id="6" name="矩形 5">
                    <a:extLst>
                      <a:ext uri="{FF2B5EF4-FFF2-40B4-BE49-F238E27FC236}">
                        <a16:creationId xmlns:a16="http://schemas.microsoft.com/office/drawing/2014/main" id="{BDB5F19B-ECA8-EF4D-A937-E2CE8F0B9E29}"/>
                      </a:ext>
                    </a:extLst>
                  </p:cNvPr>
                  <p:cNvSpPr/>
                  <p:nvPr/>
                </p:nvSpPr>
                <p:spPr>
                  <a:xfrm>
                    <a:off x="174924" y="533568"/>
                    <a:ext cx="2806996" cy="730172"/>
                  </a:xfrm>
                  <a:prstGeom prst="rect">
                    <a:avLst/>
                  </a:prstGeom>
                  <a:noFill/>
                  <a:ln w="19050">
                    <a:solidFill>
                      <a:srgbClr val="D8D9E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" name="文本框 7">
                    <a:extLst>
                      <a:ext uri="{FF2B5EF4-FFF2-40B4-BE49-F238E27FC236}">
                        <a16:creationId xmlns:a16="http://schemas.microsoft.com/office/drawing/2014/main" id="{E05DAD02-8FDB-9E41-847C-68627FE1E8C9}"/>
                      </a:ext>
                    </a:extLst>
                  </p:cNvPr>
                  <p:cNvSpPr txBox="1"/>
                  <p:nvPr/>
                </p:nvSpPr>
                <p:spPr>
                  <a:xfrm>
                    <a:off x="1511518" y="729377"/>
                    <a:ext cx="72362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1600" dirty="0">
                        <a:solidFill>
                          <a:srgbClr val="393C57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Edge</a:t>
                    </a:r>
                    <a:endParaRPr kumimoji="1" lang="zh-CN" altLang="en-US" sz="1600" dirty="0">
                      <a:solidFill>
                        <a:srgbClr val="393C57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" name="Freeform 65">
                    <a:extLst>
                      <a:ext uri="{FF2B5EF4-FFF2-40B4-BE49-F238E27FC236}">
                        <a16:creationId xmlns:a16="http://schemas.microsoft.com/office/drawing/2014/main" id="{4667BE48-FC15-6548-B375-8B181A8AEE15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1100357" y="774642"/>
                    <a:ext cx="324000" cy="248024"/>
                  </a:xfrm>
                  <a:custGeom>
                    <a:avLst/>
                    <a:gdLst>
                      <a:gd name="T0" fmla="*/ 179 w 661"/>
                      <a:gd name="T1" fmla="*/ 397 h 506"/>
                      <a:gd name="T2" fmla="*/ 144 w 661"/>
                      <a:gd name="T3" fmla="*/ 397 h 506"/>
                      <a:gd name="T4" fmla="*/ 144 w 661"/>
                      <a:gd name="T5" fmla="*/ 433 h 506"/>
                      <a:gd name="T6" fmla="*/ 179 w 661"/>
                      <a:gd name="T7" fmla="*/ 433 h 506"/>
                      <a:gd name="T8" fmla="*/ 179 w 661"/>
                      <a:gd name="T9" fmla="*/ 397 h 506"/>
                      <a:gd name="T10" fmla="*/ 108 w 661"/>
                      <a:gd name="T11" fmla="*/ 324 h 506"/>
                      <a:gd name="T12" fmla="*/ 70 w 661"/>
                      <a:gd name="T13" fmla="*/ 324 h 506"/>
                      <a:gd name="T14" fmla="*/ 70 w 661"/>
                      <a:gd name="T15" fmla="*/ 362 h 506"/>
                      <a:gd name="T16" fmla="*/ 108 w 661"/>
                      <a:gd name="T17" fmla="*/ 362 h 506"/>
                      <a:gd name="T18" fmla="*/ 108 w 661"/>
                      <a:gd name="T19" fmla="*/ 324 h 506"/>
                      <a:gd name="T20" fmla="*/ 108 w 661"/>
                      <a:gd name="T21" fmla="*/ 397 h 506"/>
                      <a:gd name="T22" fmla="*/ 70 w 661"/>
                      <a:gd name="T23" fmla="*/ 397 h 506"/>
                      <a:gd name="T24" fmla="*/ 70 w 661"/>
                      <a:gd name="T25" fmla="*/ 433 h 506"/>
                      <a:gd name="T26" fmla="*/ 108 w 661"/>
                      <a:gd name="T27" fmla="*/ 433 h 506"/>
                      <a:gd name="T28" fmla="*/ 108 w 661"/>
                      <a:gd name="T29" fmla="*/ 397 h 506"/>
                      <a:gd name="T30" fmla="*/ 250 w 661"/>
                      <a:gd name="T31" fmla="*/ 397 h 506"/>
                      <a:gd name="T32" fmla="*/ 215 w 661"/>
                      <a:gd name="T33" fmla="*/ 397 h 506"/>
                      <a:gd name="T34" fmla="*/ 215 w 661"/>
                      <a:gd name="T35" fmla="*/ 433 h 506"/>
                      <a:gd name="T36" fmla="*/ 250 w 661"/>
                      <a:gd name="T37" fmla="*/ 433 h 506"/>
                      <a:gd name="T38" fmla="*/ 250 w 661"/>
                      <a:gd name="T39" fmla="*/ 397 h 506"/>
                      <a:gd name="T40" fmla="*/ 179 w 661"/>
                      <a:gd name="T41" fmla="*/ 324 h 506"/>
                      <a:gd name="T42" fmla="*/ 144 w 661"/>
                      <a:gd name="T43" fmla="*/ 324 h 506"/>
                      <a:gd name="T44" fmla="*/ 144 w 661"/>
                      <a:gd name="T45" fmla="*/ 362 h 506"/>
                      <a:gd name="T46" fmla="*/ 179 w 661"/>
                      <a:gd name="T47" fmla="*/ 362 h 506"/>
                      <a:gd name="T48" fmla="*/ 179 w 661"/>
                      <a:gd name="T49" fmla="*/ 324 h 506"/>
                      <a:gd name="T50" fmla="*/ 576 w 661"/>
                      <a:gd name="T51" fmla="*/ 352 h 506"/>
                      <a:gd name="T52" fmla="*/ 432 w 661"/>
                      <a:gd name="T53" fmla="*/ 352 h 506"/>
                      <a:gd name="T54" fmla="*/ 432 w 661"/>
                      <a:gd name="T55" fmla="*/ 407 h 506"/>
                      <a:gd name="T56" fmla="*/ 576 w 661"/>
                      <a:gd name="T57" fmla="*/ 407 h 506"/>
                      <a:gd name="T58" fmla="*/ 576 w 661"/>
                      <a:gd name="T59" fmla="*/ 352 h 506"/>
                      <a:gd name="T60" fmla="*/ 661 w 661"/>
                      <a:gd name="T61" fmla="*/ 253 h 506"/>
                      <a:gd name="T62" fmla="*/ 661 w 661"/>
                      <a:gd name="T63" fmla="*/ 253 h 506"/>
                      <a:gd name="T64" fmla="*/ 543 w 661"/>
                      <a:gd name="T65" fmla="*/ 0 h 506"/>
                      <a:gd name="T66" fmla="*/ 115 w 661"/>
                      <a:gd name="T67" fmla="*/ 0 h 506"/>
                      <a:gd name="T68" fmla="*/ 0 w 661"/>
                      <a:gd name="T69" fmla="*/ 253 h 506"/>
                      <a:gd name="T70" fmla="*/ 0 w 661"/>
                      <a:gd name="T71" fmla="*/ 253 h 506"/>
                      <a:gd name="T72" fmla="*/ 0 w 661"/>
                      <a:gd name="T73" fmla="*/ 506 h 506"/>
                      <a:gd name="T74" fmla="*/ 661 w 661"/>
                      <a:gd name="T75" fmla="*/ 506 h 506"/>
                      <a:gd name="T76" fmla="*/ 661 w 661"/>
                      <a:gd name="T77" fmla="*/ 506 h 506"/>
                      <a:gd name="T78" fmla="*/ 661 w 661"/>
                      <a:gd name="T79" fmla="*/ 506 h 506"/>
                      <a:gd name="T80" fmla="*/ 661 w 661"/>
                      <a:gd name="T81" fmla="*/ 253 h 506"/>
                      <a:gd name="T82" fmla="*/ 661 w 661"/>
                      <a:gd name="T83" fmla="*/ 253 h 506"/>
                      <a:gd name="T84" fmla="*/ 626 w 661"/>
                      <a:gd name="T85" fmla="*/ 468 h 506"/>
                      <a:gd name="T86" fmla="*/ 35 w 661"/>
                      <a:gd name="T87" fmla="*/ 468 h 506"/>
                      <a:gd name="T88" fmla="*/ 35 w 661"/>
                      <a:gd name="T89" fmla="*/ 288 h 506"/>
                      <a:gd name="T90" fmla="*/ 626 w 661"/>
                      <a:gd name="T91" fmla="*/ 288 h 506"/>
                      <a:gd name="T92" fmla="*/ 626 w 661"/>
                      <a:gd name="T93" fmla="*/ 468 h 506"/>
                      <a:gd name="T94" fmla="*/ 323 w 661"/>
                      <a:gd name="T95" fmla="*/ 324 h 506"/>
                      <a:gd name="T96" fmla="*/ 288 w 661"/>
                      <a:gd name="T97" fmla="*/ 324 h 506"/>
                      <a:gd name="T98" fmla="*/ 288 w 661"/>
                      <a:gd name="T99" fmla="*/ 362 h 506"/>
                      <a:gd name="T100" fmla="*/ 323 w 661"/>
                      <a:gd name="T101" fmla="*/ 362 h 506"/>
                      <a:gd name="T102" fmla="*/ 323 w 661"/>
                      <a:gd name="T103" fmla="*/ 324 h 506"/>
                      <a:gd name="T104" fmla="*/ 323 w 661"/>
                      <a:gd name="T105" fmla="*/ 397 h 506"/>
                      <a:gd name="T106" fmla="*/ 288 w 661"/>
                      <a:gd name="T107" fmla="*/ 397 h 506"/>
                      <a:gd name="T108" fmla="*/ 288 w 661"/>
                      <a:gd name="T109" fmla="*/ 433 h 506"/>
                      <a:gd name="T110" fmla="*/ 323 w 661"/>
                      <a:gd name="T111" fmla="*/ 433 h 506"/>
                      <a:gd name="T112" fmla="*/ 323 w 661"/>
                      <a:gd name="T113" fmla="*/ 397 h 506"/>
                      <a:gd name="T114" fmla="*/ 250 w 661"/>
                      <a:gd name="T115" fmla="*/ 324 h 506"/>
                      <a:gd name="T116" fmla="*/ 215 w 661"/>
                      <a:gd name="T117" fmla="*/ 324 h 506"/>
                      <a:gd name="T118" fmla="*/ 215 w 661"/>
                      <a:gd name="T119" fmla="*/ 362 h 506"/>
                      <a:gd name="T120" fmla="*/ 250 w 661"/>
                      <a:gd name="T121" fmla="*/ 362 h 506"/>
                      <a:gd name="T122" fmla="*/ 250 w 661"/>
                      <a:gd name="T123" fmla="*/ 324 h 5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661" h="506">
                        <a:moveTo>
                          <a:pt x="179" y="397"/>
                        </a:moveTo>
                        <a:lnTo>
                          <a:pt x="144" y="397"/>
                        </a:lnTo>
                        <a:lnTo>
                          <a:pt x="144" y="433"/>
                        </a:lnTo>
                        <a:lnTo>
                          <a:pt x="179" y="433"/>
                        </a:lnTo>
                        <a:lnTo>
                          <a:pt x="179" y="397"/>
                        </a:lnTo>
                        <a:close/>
                        <a:moveTo>
                          <a:pt x="108" y="324"/>
                        </a:moveTo>
                        <a:lnTo>
                          <a:pt x="70" y="324"/>
                        </a:lnTo>
                        <a:lnTo>
                          <a:pt x="70" y="362"/>
                        </a:lnTo>
                        <a:lnTo>
                          <a:pt x="108" y="362"/>
                        </a:lnTo>
                        <a:lnTo>
                          <a:pt x="108" y="324"/>
                        </a:lnTo>
                        <a:close/>
                        <a:moveTo>
                          <a:pt x="108" y="397"/>
                        </a:moveTo>
                        <a:lnTo>
                          <a:pt x="70" y="397"/>
                        </a:lnTo>
                        <a:lnTo>
                          <a:pt x="70" y="433"/>
                        </a:lnTo>
                        <a:lnTo>
                          <a:pt x="108" y="433"/>
                        </a:lnTo>
                        <a:lnTo>
                          <a:pt x="108" y="397"/>
                        </a:lnTo>
                        <a:close/>
                        <a:moveTo>
                          <a:pt x="250" y="397"/>
                        </a:moveTo>
                        <a:lnTo>
                          <a:pt x="215" y="397"/>
                        </a:lnTo>
                        <a:lnTo>
                          <a:pt x="215" y="433"/>
                        </a:lnTo>
                        <a:lnTo>
                          <a:pt x="250" y="433"/>
                        </a:lnTo>
                        <a:lnTo>
                          <a:pt x="250" y="397"/>
                        </a:lnTo>
                        <a:close/>
                        <a:moveTo>
                          <a:pt x="179" y="324"/>
                        </a:moveTo>
                        <a:lnTo>
                          <a:pt x="144" y="324"/>
                        </a:lnTo>
                        <a:lnTo>
                          <a:pt x="144" y="362"/>
                        </a:lnTo>
                        <a:lnTo>
                          <a:pt x="179" y="362"/>
                        </a:lnTo>
                        <a:lnTo>
                          <a:pt x="179" y="324"/>
                        </a:lnTo>
                        <a:close/>
                        <a:moveTo>
                          <a:pt x="576" y="352"/>
                        </a:moveTo>
                        <a:lnTo>
                          <a:pt x="432" y="352"/>
                        </a:lnTo>
                        <a:lnTo>
                          <a:pt x="432" y="407"/>
                        </a:lnTo>
                        <a:lnTo>
                          <a:pt x="576" y="407"/>
                        </a:lnTo>
                        <a:lnTo>
                          <a:pt x="576" y="352"/>
                        </a:lnTo>
                        <a:close/>
                        <a:moveTo>
                          <a:pt x="661" y="253"/>
                        </a:moveTo>
                        <a:lnTo>
                          <a:pt x="661" y="253"/>
                        </a:lnTo>
                        <a:lnTo>
                          <a:pt x="543" y="0"/>
                        </a:lnTo>
                        <a:lnTo>
                          <a:pt x="115" y="0"/>
                        </a:lnTo>
                        <a:lnTo>
                          <a:pt x="0" y="253"/>
                        </a:lnTo>
                        <a:lnTo>
                          <a:pt x="0" y="253"/>
                        </a:lnTo>
                        <a:lnTo>
                          <a:pt x="0" y="506"/>
                        </a:lnTo>
                        <a:lnTo>
                          <a:pt x="661" y="506"/>
                        </a:lnTo>
                        <a:lnTo>
                          <a:pt x="661" y="506"/>
                        </a:lnTo>
                        <a:lnTo>
                          <a:pt x="661" y="506"/>
                        </a:lnTo>
                        <a:lnTo>
                          <a:pt x="661" y="253"/>
                        </a:lnTo>
                        <a:lnTo>
                          <a:pt x="661" y="253"/>
                        </a:lnTo>
                        <a:close/>
                        <a:moveTo>
                          <a:pt x="626" y="468"/>
                        </a:moveTo>
                        <a:lnTo>
                          <a:pt x="35" y="468"/>
                        </a:lnTo>
                        <a:lnTo>
                          <a:pt x="35" y="288"/>
                        </a:lnTo>
                        <a:lnTo>
                          <a:pt x="626" y="288"/>
                        </a:lnTo>
                        <a:lnTo>
                          <a:pt x="626" y="468"/>
                        </a:lnTo>
                        <a:close/>
                        <a:moveTo>
                          <a:pt x="323" y="324"/>
                        </a:moveTo>
                        <a:lnTo>
                          <a:pt x="288" y="324"/>
                        </a:lnTo>
                        <a:lnTo>
                          <a:pt x="288" y="362"/>
                        </a:lnTo>
                        <a:lnTo>
                          <a:pt x="323" y="362"/>
                        </a:lnTo>
                        <a:lnTo>
                          <a:pt x="323" y="324"/>
                        </a:lnTo>
                        <a:close/>
                        <a:moveTo>
                          <a:pt x="323" y="397"/>
                        </a:moveTo>
                        <a:lnTo>
                          <a:pt x="288" y="397"/>
                        </a:lnTo>
                        <a:lnTo>
                          <a:pt x="288" y="433"/>
                        </a:lnTo>
                        <a:lnTo>
                          <a:pt x="323" y="433"/>
                        </a:lnTo>
                        <a:lnTo>
                          <a:pt x="323" y="397"/>
                        </a:lnTo>
                        <a:close/>
                        <a:moveTo>
                          <a:pt x="250" y="324"/>
                        </a:moveTo>
                        <a:lnTo>
                          <a:pt x="215" y="324"/>
                        </a:lnTo>
                        <a:lnTo>
                          <a:pt x="215" y="362"/>
                        </a:lnTo>
                        <a:lnTo>
                          <a:pt x="250" y="362"/>
                        </a:lnTo>
                        <a:lnTo>
                          <a:pt x="250" y="324"/>
                        </a:lnTo>
                        <a:close/>
                      </a:path>
                    </a:pathLst>
                  </a:custGeom>
                  <a:solidFill>
                    <a:srgbClr val="383C57"/>
                  </a:solidFill>
                  <a:ln>
                    <a:noFill/>
                  </a:ln>
                  <a:extLst/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algn="ctr">
                      <a:defRPr/>
                    </a:pPr>
                    <a:endParaRPr lang="zh-CN" altLang="en-US" sz="1000" b="1" kern="0">
                      <a:solidFill>
                        <a:srgbClr val="000000"/>
                      </a:solidFill>
                      <a:latin typeface="Arial" panose="020B0604020202020204" pitchFamily="34" charset="0"/>
                      <a:ea typeface="等线" panose="02010600030101010101" pitchFamily="2" charset="-122"/>
                      <a:cs typeface="Arial" panose="020B0604020202020204" pitchFamily="34" charset="0"/>
                    </a:endParaRPr>
                  </a:p>
                </p:txBody>
              </p:sp>
            </p:grpSp>
            <p:cxnSp>
              <p:nvCxnSpPr>
                <p:cNvPr id="12" name="直线箭头连接符 11">
                  <a:extLst>
                    <a:ext uri="{FF2B5EF4-FFF2-40B4-BE49-F238E27FC236}">
                      <a16:creationId xmlns:a16="http://schemas.microsoft.com/office/drawing/2014/main" id="{A3DA4C79-697F-5647-A9B0-305508D34B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22561" y="1643970"/>
                  <a:ext cx="0" cy="4553251"/>
                </a:xfrm>
                <a:prstGeom prst="straightConnector1">
                  <a:avLst/>
                </a:prstGeom>
                <a:ln w="25400">
                  <a:solidFill>
                    <a:srgbClr val="D8D9E7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EA68D09E-9F2B-B345-BCCA-B31D764D46AD}"/>
                  </a:ext>
                </a:extLst>
              </p:cNvPr>
              <p:cNvGrpSpPr/>
              <p:nvPr/>
            </p:nvGrpSpPr>
            <p:grpSpPr>
              <a:xfrm>
                <a:off x="4587174" y="764704"/>
                <a:ext cx="2806996" cy="5432517"/>
                <a:chOff x="3851492" y="764704"/>
                <a:chExt cx="2806996" cy="5432517"/>
              </a:xfrm>
            </p:grpSpPr>
            <p:grpSp>
              <p:nvGrpSpPr>
                <p:cNvPr id="4" name="组合 3">
                  <a:extLst>
                    <a:ext uri="{FF2B5EF4-FFF2-40B4-BE49-F238E27FC236}">
                      <a16:creationId xmlns:a16="http://schemas.microsoft.com/office/drawing/2014/main" id="{D2BD1767-10B8-AB4E-964C-9D4C6C24E235}"/>
                    </a:ext>
                  </a:extLst>
                </p:cNvPr>
                <p:cNvGrpSpPr/>
                <p:nvPr/>
              </p:nvGrpSpPr>
              <p:grpSpPr>
                <a:xfrm>
                  <a:off x="3851492" y="764704"/>
                  <a:ext cx="2806996" cy="730172"/>
                  <a:chOff x="3851492" y="764704"/>
                  <a:chExt cx="2806996" cy="730172"/>
                </a:xfrm>
              </p:grpSpPr>
              <p:sp>
                <p:nvSpPr>
                  <p:cNvPr id="10" name="矩形 9">
                    <a:extLst>
                      <a:ext uri="{FF2B5EF4-FFF2-40B4-BE49-F238E27FC236}">
                        <a16:creationId xmlns:a16="http://schemas.microsoft.com/office/drawing/2014/main" id="{9F996D84-EA52-B24D-8911-85E52184F84F}"/>
                      </a:ext>
                    </a:extLst>
                  </p:cNvPr>
                  <p:cNvSpPr/>
                  <p:nvPr/>
                </p:nvSpPr>
                <p:spPr>
                  <a:xfrm>
                    <a:off x="3851492" y="764704"/>
                    <a:ext cx="2806996" cy="730172"/>
                  </a:xfrm>
                  <a:prstGeom prst="rect">
                    <a:avLst/>
                  </a:prstGeom>
                  <a:solidFill>
                    <a:srgbClr val="383C57"/>
                  </a:solidFill>
                  <a:ln w="190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600"/>
                  </a:p>
                </p:txBody>
              </p:sp>
              <p:sp>
                <p:nvSpPr>
                  <p:cNvPr id="13" name="文本框 12">
                    <a:extLst>
                      <a:ext uri="{FF2B5EF4-FFF2-40B4-BE49-F238E27FC236}">
                        <a16:creationId xmlns:a16="http://schemas.microsoft.com/office/drawing/2014/main" id="{660099CE-0E83-FD4E-994B-01437645DA46}"/>
                      </a:ext>
                    </a:extLst>
                  </p:cNvPr>
                  <p:cNvSpPr txBox="1"/>
                  <p:nvPr/>
                </p:nvSpPr>
                <p:spPr>
                  <a:xfrm>
                    <a:off x="5071619" y="960513"/>
                    <a:ext cx="956845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IoT</a:t>
                    </a:r>
                    <a:r>
                      <a:rPr kumimoji="1" lang="zh-CN" alt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</a:t>
                    </a:r>
                    <a:r>
                      <a:rPr kumimoji="1" lang="en-US" altLang="zh-CN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Hub</a:t>
                    </a:r>
                    <a:endPara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pic>
                <p:nvPicPr>
                  <p:cNvPr id="14" name="图形 13">
                    <a:extLst>
                      <a:ext uri="{FF2B5EF4-FFF2-40B4-BE49-F238E27FC236}">
                        <a16:creationId xmlns:a16="http://schemas.microsoft.com/office/drawing/2014/main" id="{A990F750-18E9-0E44-BE5F-12ED577A4CA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96DAC541-7B7A-43D3-8B79-37D633B846F1}">
                        <asvg:svgBlip xmlns:asvg="http://schemas.microsoft.com/office/drawing/2016/SVG/main" r:embed="rId3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666572" y="1002714"/>
                    <a:ext cx="324000" cy="249231"/>
                  </a:xfrm>
                  <a:prstGeom prst="rect">
                    <a:avLst/>
                  </a:prstGeom>
                </p:spPr>
              </p:pic>
            </p:grpSp>
            <p:cxnSp>
              <p:nvCxnSpPr>
                <p:cNvPr id="17" name="直线箭头连接符 16">
                  <a:extLst>
                    <a:ext uri="{FF2B5EF4-FFF2-40B4-BE49-F238E27FC236}">
                      <a16:creationId xmlns:a16="http://schemas.microsoft.com/office/drawing/2014/main" id="{705DB340-3C7B-BC4E-BDB7-087AAFE072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54990" y="1643970"/>
                  <a:ext cx="0" cy="4553251"/>
                </a:xfrm>
                <a:prstGeom prst="straightConnector1">
                  <a:avLst/>
                </a:prstGeom>
                <a:ln w="25400">
                  <a:solidFill>
                    <a:srgbClr val="737794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1EC1A8F4-B610-8247-B1B1-40EB25C37DE2}"/>
                  </a:ext>
                </a:extLst>
              </p:cNvPr>
              <p:cNvGrpSpPr/>
              <p:nvPr/>
            </p:nvGrpSpPr>
            <p:grpSpPr>
              <a:xfrm>
                <a:off x="9055285" y="764704"/>
                <a:ext cx="2806996" cy="5432517"/>
                <a:chOff x="7583921" y="764704"/>
                <a:chExt cx="2806996" cy="5432517"/>
              </a:xfrm>
            </p:grpSpPr>
            <p:grpSp>
              <p:nvGrpSpPr>
                <p:cNvPr id="3" name="组合 2">
                  <a:extLst>
                    <a:ext uri="{FF2B5EF4-FFF2-40B4-BE49-F238E27FC236}">
                      <a16:creationId xmlns:a16="http://schemas.microsoft.com/office/drawing/2014/main" id="{61539B9F-644D-AA46-B777-9AD7A1FD0672}"/>
                    </a:ext>
                  </a:extLst>
                </p:cNvPr>
                <p:cNvGrpSpPr/>
                <p:nvPr/>
              </p:nvGrpSpPr>
              <p:grpSpPr>
                <a:xfrm>
                  <a:off x="7583921" y="764704"/>
                  <a:ext cx="2806996" cy="730172"/>
                  <a:chOff x="7583921" y="764704"/>
                  <a:chExt cx="2806996" cy="730172"/>
                </a:xfrm>
              </p:grpSpPr>
              <p:sp>
                <p:nvSpPr>
                  <p:cNvPr id="11" name="矩形 10">
                    <a:extLst>
                      <a:ext uri="{FF2B5EF4-FFF2-40B4-BE49-F238E27FC236}">
                        <a16:creationId xmlns:a16="http://schemas.microsoft.com/office/drawing/2014/main" id="{76DF3AE6-5357-3844-8A91-7CA83C3C0B28}"/>
                      </a:ext>
                    </a:extLst>
                  </p:cNvPr>
                  <p:cNvSpPr/>
                  <p:nvPr/>
                </p:nvSpPr>
                <p:spPr>
                  <a:xfrm>
                    <a:off x="7583921" y="764704"/>
                    <a:ext cx="2806996" cy="730172"/>
                  </a:xfrm>
                  <a:prstGeom prst="rect">
                    <a:avLst/>
                  </a:prstGeom>
                  <a:solidFill>
                    <a:srgbClr val="383C57"/>
                  </a:solidFill>
                  <a:ln w="190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600"/>
                  </a:p>
                </p:txBody>
              </p:sp>
              <p:sp>
                <p:nvSpPr>
                  <p:cNvPr id="15" name="文本框 14">
                    <a:extLst>
                      <a:ext uri="{FF2B5EF4-FFF2-40B4-BE49-F238E27FC236}">
                        <a16:creationId xmlns:a16="http://schemas.microsoft.com/office/drawing/2014/main" id="{C21657A7-96F9-4048-A437-20BBE04887A0}"/>
                      </a:ext>
                    </a:extLst>
                  </p:cNvPr>
                  <p:cNvSpPr txBox="1"/>
                  <p:nvPr/>
                </p:nvSpPr>
                <p:spPr>
                  <a:xfrm>
                    <a:off x="8722582" y="960513"/>
                    <a:ext cx="1081665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EnOS</a:t>
                    </a:r>
                    <a:r>
                      <a:rPr kumimoji="1" lang="zh-CN" alt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</a:t>
                    </a:r>
                    <a:r>
                      <a:rPr kumimoji="1" lang="en-US" altLang="zh-CN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CA</a:t>
                    </a:r>
                    <a:endPara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pic>
                <p:nvPicPr>
                  <p:cNvPr id="16" name="图形 15">
                    <a:extLst>
                      <a:ext uri="{FF2B5EF4-FFF2-40B4-BE49-F238E27FC236}">
                        <a16:creationId xmlns:a16="http://schemas.microsoft.com/office/drawing/2014/main" id="{E7EE26E2-C9D2-024A-9FF1-ED7C23881DE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96DAC541-7B7A-43D3-8B79-37D633B846F1}">
                        <asvg:svgBlip xmlns:asvg="http://schemas.microsoft.com/office/drawing/2016/SVG/main" r:embed="rId5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318492" y="968902"/>
                    <a:ext cx="330165" cy="330165"/>
                  </a:xfrm>
                  <a:prstGeom prst="rect">
                    <a:avLst/>
                  </a:prstGeom>
                </p:spPr>
              </p:pic>
            </p:grpSp>
            <p:cxnSp>
              <p:nvCxnSpPr>
                <p:cNvPr id="18" name="直线箭头连接符 17">
                  <a:extLst>
                    <a:ext uri="{FF2B5EF4-FFF2-40B4-BE49-F238E27FC236}">
                      <a16:creationId xmlns:a16="http://schemas.microsoft.com/office/drawing/2014/main" id="{26848C94-8C4F-9247-B964-E6D2B3A98F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87419" y="1643970"/>
                  <a:ext cx="0" cy="4553251"/>
                </a:xfrm>
                <a:prstGeom prst="straightConnector1">
                  <a:avLst/>
                </a:prstGeom>
                <a:ln w="25400">
                  <a:solidFill>
                    <a:srgbClr val="737794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D39E4E75-31D5-CB42-A4D6-8346BE66EBFC}"/>
                  </a:ext>
                </a:extLst>
              </p:cNvPr>
              <p:cNvSpPr/>
              <p:nvPr/>
            </p:nvSpPr>
            <p:spPr>
              <a:xfrm>
                <a:off x="4587174" y="2260002"/>
                <a:ext cx="2806996" cy="73182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elvetica Light" panose="020B0403020202020204"/>
                </a:endParaRPr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09576A57-CBCF-6146-AE48-FFF05FCB0210}"/>
                  </a:ext>
                </a:extLst>
              </p:cNvPr>
              <p:cNvSpPr txBox="1"/>
              <p:nvPr/>
            </p:nvSpPr>
            <p:spPr>
              <a:xfrm>
                <a:off x="4744660" y="2452289"/>
                <a:ext cx="249202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83C57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4a – </a:t>
                </a:r>
                <a:r>
                  <a:rPr kumimoji="1" lang="zh-CN" altLang="en-US" sz="1400" dirty="0">
                    <a:solidFill>
                      <a:srgbClr val="383C57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撤销证书</a:t>
                </a:r>
              </a:p>
            </p:txBody>
          </p:sp>
          <p:cxnSp>
            <p:nvCxnSpPr>
              <p:cNvPr id="24" name="直线箭头连接符 23">
                <a:extLst>
                  <a:ext uri="{FF2B5EF4-FFF2-40B4-BE49-F238E27FC236}">
                    <a16:creationId xmlns:a16="http://schemas.microsoft.com/office/drawing/2014/main" id="{55D7527C-5D7B-BD40-B7B4-CD808FFB9B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90672" y="3365083"/>
                <a:ext cx="2985648" cy="0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038A3CE4-BADC-E149-8C4B-0E49662DFB72}"/>
                  </a:ext>
                </a:extLst>
              </p:cNvPr>
              <p:cNvSpPr txBox="1"/>
              <p:nvPr/>
            </p:nvSpPr>
            <p:spPr>
              <a:xfrm>
                <a:off x="6385184" y="3085752"/>
                <a:ext cx="689377" cy="279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>
                    <a:solidFill>
                      <a:srgbClr val="5E628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OK</a:t>
                </a:r>
                <a:endPara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4C6D99A-CF1C-FD4B-83E4-5C8B009C0980}"/>
                </a:ext>
              </a:extLst>
            </p:cNvPr>
            <p:cNvSpPr/>
            <p:nvPr/>
          </p:nvSpPr>
          <p:spPr>
            <a:xfrm>
              <a:off x="9055285" y="2904729"/>
              <a:ext cx="2801753" cy="730172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698DF9D7-1D9A-8745-9B6D-859D04976FBE}"/>
                </a:ext>
              </a:extLst>
            </p:cNvPr>
            <p:cNvSpPr txBox="1"/>
            <p:nvPr/>
          </p:nvSpPr>
          <p:spPr>
            <a:xfrm>
              <a:off x="9210149" y="3115926"/>
              <a:ext cx="2492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4b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撤销证书和更新</a:t>
              </a:r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CRL</a:t>
              </a:r>
              <a:endParaRPr kumimoji="1" lang="zh-CN" altLang="en-US" sz="1400" dirty="0">
                <a:solidFill>
                  <a:srgbClr val="383C5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8304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7F03408-C254-9349-8719-01C6FB230FB7}"/>
              </a:ext>
            </a:extLst>
          </p:cNvPr>
          <p:cNvSpPr txBox="1"/>
          <p:nvPr/>
        </p:nvSpPr>
        <p:spPr>
          <a:xfrm>
            <a:off x="0" y="-22802"/>
            <a:ext cx="2847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secret_communication.png</a:t>
            </a:r>
            <a:endParaRPr kumimoji="1" lang="zh-CN" altLang="en-US" dirty="0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6F5C26E-8E92-8341-9686-7AE5355C7E8C}"/>
              </a:ext>
            </a:extLst>
          </p:cNvPr>
          <p:cNvGrpSpPr/>
          <p:nvPr/>
        </p:nvGrpSpPr>
        <p:grpSpPr>
          <a:xfrm>
            <a:off x="2567608" y="692150"/>
            <a:ext cx="9081293" cy="5432517"/>
            <a:chOff x="119336" y="735620"/>
            <a:chExt cx="9081293" cy="5432517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E1DA3FE6-5068-EA47-8517-E8166877B007}"/>
                </a:ext>
              </a:extLst>
            </p:cNvPr>
            <p:cNvGrpSpPr/>
            <p:nvPr/>
          </p:nvGrpSpPr>
          <p:grpSpPr>
            <a:xfrm>
              <a:off x="122644" y="735620"/>
              <a:ext cx="2806996" cy="5432517"/>
              <a:chOff x="174924" y="533568"/>
              <a:chExt cx="2806996" cy="5432517"/>
            </a:xfrm>
          </p:grpSpPr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99DCB1F8-F3F2-AB47-8423-5BC2BE57C539}"/>
                  </a:ext>
                </a:extLst>
              </p:cNvPr>
              <p:cNvGrpSpPr/>
              <p:nvPr/>
            </p:nvGrpSpPr>
            <p:grpSpPr>
              <a:xfrm>
                <a:off x="174924" y="533568"/>
                <a:ext cx="2806996" cy="730172"/>
                <a:chOff x="174924" y="533568"/>
                <a:chExt cx="2806996" cy="730172"/>
              </a:xfrm>
            </p:grpSpPr>
            <p:sp>
              <p:nvSpPr>
                <p:cNvPr id="35" name="矩形 34">
                  <a:extLst>
                    <a:ext uri="{FF2B5EF4-FFF2-40B4-BE49-F238E27FC236}">
                      <a16:creationId xmlns:a16="http://schemas.microsoft.com/office/drawing/2014/main" id="{E7C57486-8693-7E48-93B6-66326C02C911}"/>
                    </a:ext>
                  </a:extLst>
                </p:cNvPr>
                <p:cNvSpPr/>
                <p:nvPr/>
              </p:nvSpPr>
              <p:spPr>
                <a:xfrm>
                  <a:off x="174924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36" name="文本框 35">
                  <a:extLst>
                    <a:ext uri="{FF2B5EF4-FFF2-40B4-BE49-F238E27FC236}">
                      <a16:creationId xmlns:a16="http://schemas.microsoft.com/office/drawing/2014/main" id="{4C04ADAB-E07F-EC49-A886-157828A724C3}"/>
                    </a:ext>
                  </a:extLst>
                </p:cNvPr>
                <p:cNvSpPr txBox="1"/>
                <p:nvPr/>
              </p:nvSpPr>
              <p:spPr>
                <a:xfrm>
                  <a:off x="1511517" y="729377"/>
                  <a:ext cx="98494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Device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34" name="直线箭头连接符 33">
                <a:extLst>
                  <a:ext uri="{FF2B5EF4-FFF2-40B4-BE49-F238E27FC236}">
                    <a16:creationId xmlns:a16="http://schemas.microsoft.com/office/drawing/2014/main" id="{9FB4808B-5B21-9942-88EB-52604BCC09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8422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71E0CD25-FEA2-BB4F-A011-DB922E00819D}"/>
                </a:ext>
              </a:extLst>
            </p:cNvPr>
            <p:cNvGrpSpPr/>
            <p:nvPr/>
          </p:nvGrpSpPr>
          <p:grpSpPr>
            <a:xfrm>
              <a:off x="6393633" y="735620"/>
              <a:ext cx="2806996" cy="5432517"/>
              <a:chOff x="3866570" y="765175"/>
              <a:chExt cx="2806996" cy="5432517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69D9E05D-B086-B94F-A3B1-2A5E5FF12367}"/>
                  </a:ext>
                </a:extLst>
              </p:cNvPr>
              <p:cNvGrpSpPr/>
              <p:nvPr/>
            </p:nvGrpSpPr>
            <p:grpSpPr>
              <a:xfrm>
                <a:off x="3866570" y="765175"/>
                <a:ext cx="2806996" cy="730172"/>
                <a:chOff x="3907353" y="533568"/>
                <a:chExt cx="2806996" cy="730172"/>
              </a:xfrm>
            </p:grpSpPr>
            <p:sp>
              <p:nvSpPr>
                <p:cNvPr id="30" name="矩形 29">
                  <a:extLst>
                    <a:ext uri="{FF2B5EF4-FFF2-40B4-BE49-F238E27FC236}">
                      <a16:creationId xmlns:a16="http://schemas.microsoft.com/office/drawing/2014/main" id="{7A1FBE86-472C-0147-BAF7-2C84B4A86A6C}"/>
                    </a:ext>
                  </a:extLst>
                </p:cNvPr>
                <p:cNvSpPr/>
                <p:nvPr/>
              </p:nvSpPr>
              <p:spPr>
                <a:xfrm>
                  <a:off x="3907353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A5D0FDBD-3E86-0943-AA7B-25DA3082AFAB}"/>
                    </a:ext>
                  </a:extLst>
                </p:cNvPr>
                <p:cNvSpPr txBox="1"/>
                <p:nvPr/>
              </p:nvSpPr>
              <p:spPr>
                <a:xfrm>
                  <a:off x="5127480" y="729377"/>
                  <a:ext cx="95684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IoT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Hub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32" name="图形 31">
                  <a:extLst>
                    <a:ext uri="{FF2B5EF4-FFF2-40B4-BE49-F238E27FC236}">
                      <a16:creationId xmlns:a16="http://schemas.microsoft.com/office/drawing/2014/main" id="{4665A9C7-6EDB-CE4F-864D-08B18C14D8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2433" y="771578"/>
                  <a:ext cx="324000" cy="249231"/>
                </a:xfrm>
                <a:prstGeom prst="rect">
                  <a:avLst/>
                </a:prstGeom>
              </p:spPr>
            </p:pic>
          </p:grpSp>
          <p:cxnSp>
            <p:nvCxnSpPr>
              <p:cNvPr id="9" name="直线箭头连接符 8">
                <a:extLst>
                  <a:ext uri="{FF2B5EF4-FFF2-40B4-BE49-F238E27FC236}">
                    <a16:creationId xmlns:a16="http://schemas.microsoft.com/office/drawing/2014/main" id="{C11F2184-B290-A742-AB6A-AF8BC03F7D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70068" y="1644441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64B8D35-67AC-224D-B0BD-70D25ED0C2E6}"/>
                </a:ext>
              </a:extLst>
            </p:cNvPr>
            <p:cNvSpPr/>
            <p:nvPr/>
          </p:nvSpPr>
          <p:spPr>
            <a:xfrm>
              <a:off x="119336" y="2528541"/>
              <a:ext cx="2810304" cy="73473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BB9E78C-A144-2F49-AA18-4E7E1E77415F}"/>
                </a:ext>
              </a:extLst>
            </p:cNvPr>
            <p:cNvSpPr txBox="1"/>
            <p:nvPr/>
          </p:nvSpPr>
          <p:spPr>
            <a:xfrm>
              <a:off x="400544" y="2761183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b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预配</a:t>
              </a:r>
            </a:p>
          </p:txBody>
        </p: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2BF35DB1-54E3-1942-BC94-7D4261C94A1C}"/>
                </a:ext>
              </a:extLst>
            </p:cNvPr>
            <p:cNvCxnSpPr>
              <a:cxnSpLocks/>
            </p:cNvCxnSpPr>
            <p:nvPr/>
          </p:nvCxnSpPr>
          <p:spPr>
            <a:xfrm>
              <a:off x="1526140" y="4942164"/>
              <a:ext cx="4774387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34874EB7-A677-4D49-95B3-F80542F67CCA}"/>
                </a:ext>
              </a:extLst>
            </p:cNvPr>
            <p:cNvSpPr txBox="1"/>
            <p:nvPr/>
          </p:nvSpPr>
          <p:spPr>
            <a:xfrm>
              <a:off x="3699253" y="4660775"/>
              <a:ext cx="12441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MQTT(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数据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)</a:t>
              </a:r>
              <a:endParaRPr kumimoji="1" lang="zh-CN" altLang="en-US" sz="12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326B78D-0D72-234A-9F94-E4388E4C3634}"/>
                </a:ext>
              </a:extLst>
            </p:cNvPr>
            <p:cNvSpPr/>
            <p:nvPr/>
          </p:nvSpPr>
          <p:spPr>
            <a:xfrm>
              <a:off x="6393633" y="1837332"/>
              <a:ext cx="2806995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37F7980-AE6E-3041-8031-2C161A8EA80E}"/>
                </a:ext>
              </a:extLst>
            </p:cNvPr>
            <p:cNvSpPr txBox="1"/>
            <p:nvPr/>
          </p:nvSpPr>
          <p:spPr>
            <a:xfrm>
              <a:off x="6577592" y="2041103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创建设备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78EFA971-4639-AB49-8638-00B32D70B00F}"/>
                </a:ext>
              </a:extLst>
            </p:cNvPr>
            <p:cNvSpPr/>
            <p:nvPr/>
          </p:nvSpPr>
          <p:spPr>
            <a:xfrm>
              <a:off x="119336" y="3929234"/>
              <a:ext cx="2810304" cy="706307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B2F666F-83FC-1742-8485-9206114B21C4}"/>
                </a:ext>
              </a:extLst>
            </p:cNvPr>
            <p:cNvSpPr txBox="1"/>
            <p:nvPr/>
          </p:nvSpPr>
          <p:spPr>
            <a:xfrm>
              <a:off x="400544" y="4129335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设备数据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C05DEF14-4617-C540-9C88-DDEFADEAF3C2}"/>
                </a:ext>
              </a:extLst>
            </p:cNvPr>
            <p:cNvSpPr/>
            <p:nvPr/>
          </p:nvSpPr>
          <p:spPr>
            <a:xfrm>
              <a:off x="6393633" y="4576624"/>
              <a:ext cx="2806995" cy="72706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F523DC8-AB0B-4C46-9555-BB685096A722}"/>
                </a:ext>
              </a:extLst>
            </p:cNvPr>
            <p:cNvSpPr txBox="1"/>
            <p:nvPr/>
          </p:nvSpPr>
          <p:spPr>
            <a:xfrm>
              <a:off x="6573131" y="4783885"/>
              <a:ext cx="26184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配置或者控制信号</a:t>
              </a:r>
            </a:p>
          </p:txBody>
        </p:sp>
        <p:cxnSp>
          <p:nvCxnSpPr>
            <p:cNvPr id="23" name="直线箭头连接符 22">
              <a:extLst>
                <a:ext uri="{FF2B5EF4-FFF2-40B4-BE49-F238E27FC236}">
                  <a16:creationId xmlns:a16="http://schemas.microsoft.com/office/drawing/2014/main" id="{12F064AD-1F81-084F-997D-0A8D0E40AE9B}"/>
                </a:ext>
              </a:extLst>
            </p:cNvPr>
            <p:cNvCxnSpPr>
              <a:cxnSpLocks/>
            </p:cNvCxnSpPr>
            <p:nvPr/>
          </p:nvCxnSpPr>
          <p:spPr>
            <a:xfrm>
              <a:off x="3060167" y="4254023"/>
              <a:ext cx="4728905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E18E079A-E27B-9047-89E0-4D39BA903EA3}"/>
                </a:ext>
              </a:extLst>
            </p:cNvPr>
            <p:cNvSpPr txBox="1"/>
            <p:nvPr/>
          </p:nvSpPr>
          <p:spPr>
            <a:xfrm>
              <a:off x="4669587" y="3972975"/>
              <a:ext cx="12943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MQTT(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数据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)</a:t>
              </a:r>
              <a:endParaRPr kumimoji="1" lang="zh-CN" altLang="en-US" sz="12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27C9BBE3-60C0-DF48-B7C1-B1F71F6AD940}"/>
                </a:ext>
              </a:extLst>
            </p:cNvPr>
            <p:cNvSpPr/>
            <p:nvPr/>
          </p:nvSpPr>
          <p:spPr>
            <a:xfrm>
              <a:off x="119336" y="5287837"/>
              <a:ext cx="2810304" cy="747667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B96218B-3AFB-DF40-BC8F-3A792980A8A6}"/>
                </a:ext>
              </a:extLst>
            </p:cNvPr>
            <p:cNvSpPr txBox="1"/>
            <p:nvPr/>
          </p:nvSpPr>
          <p:spPr>
            <a:xfrm>
              <a:off x="400542" y="5497487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f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执行命令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5214418B-0538-1C4D-85C2-6181FD107186}"/>
                </a:ext>
              </a:extLst>
            </p:cNvPr>
            <p:cNvSpPr/>
            <p:nvPr/>
          </p:nvSpPr>
          <p:spPr>
            <a:xfrm>
              <a:off x="6393633" y="3154269"/>
              <a:ext cx="2806995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D18769B-4F16-6342-BD10-161A2183731A}"/>
                </a:ext>
              </a:extLst>
            </p:cNvPr>
            <p:cNvSpPr txBox="1"/>
            <p:nvPr/>
          </p:nvSpPr>
          <p:spPr>
            <a:xfrm>
              <a:off x="6577592" y="3387582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验证设备</a:t>
              </a:r>
            </a:p>
          </p:txBody>
        </p: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90186B32-8127-D547-85F8-397BF1A9191D}"/>
                </a:ext>
              </a:extLst>
            </p:cNvPr>
            <p:cNvCxnSpPr>
              <a:cxnSpLocks/>
            </p:cNvCxnSpPr>
            <p:nvPr/>
          </p:nvCxnSpPr>
          <p:spPr>
            <a:xfrm>
              <a:off x="1547073" y="2203155"/>
              <a:ext cx="4753454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BEBFB099-7A9E-8745-98F8-1E22049422F0}"/>
                </a:ext>
              </a:extLst>
            </p:cNvPr>
            <p:cNvSpPr txBox="1"/>
            <p:nvPr/>
          </p:nvSpPr>
          <p:spPr>
            <a:xfrm>
              <a:off x="3677922" y="1933986"/>
              <a:ext cx="12288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钥匙和密码</a:t>
              </a:r>
            </a:p>
          </p:txBody>
        </p:sp>
        <p:cxnSp>
          <p:nvCxnSpPr>
            <p:cNvPr id="44" name="直线箭头连接符 43">
              <a:extLst>
                <a:ext uri="{FF2B5EF4-FFF2-40B4-BE49-F238E27FC236}">
                  <a16:creationId xmlns:a16="http://schemas.microsoft.com/office/drawing/2014/main" id="{78B051E0-A8F4-2B41-BFCC-311BA63C8AAB}"/>
                </a:ext>
              </a:extLst>
            </p:cNvPr>
            <p:cNvCxnSpPr>
              <a:cxnSpLocks/>
            </p:cNvCxnSpPr>
            <p:nvPr/>
          </p:nvCxnSpPr>
          <p:spPr>
            <a:xfrm>
              <a:off x="3060167" y="2871989"/>
              <a:ext cx="4736964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0F4141B2-D207-1444-A5DC-D164B01A1687}"/>
                </a:ext>
              </a:extLst>
            </p:cNvPr>
            <p:cNvSpPr txBox="1"/>
            <p:nvPr/>
          </p:nvSpPr>
          <p:spPr>
            <a:xfrm>
              <a:off x="3603987" y="2558920"/>
              <a:ext cx="3604726" cy="3213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040"/>
                </a:lnSpc>
              </a:pP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登录。</a:t>
              </a:r>
              <a:r>
                <a:rPr kumimoji="1" lang="zh-CN" altLang="en-US" sz="10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三元组</a:t>
              </a:r>
              <a:r>
                <a:rPr kumimoji="1" lang="en-US" altLang="zh-CN" sz="1000" dirty="0" err="1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productKey</a:t>
              </a:r>
              <a:r>
                <a:rPr kumimoji="1" lang="en-US" altLang="zh-CN" sz="10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,</a:t>
              </a:r>
              <a:r>
                <a:rPr kumimoji="1" lang="zh-CN" altLang="en-US" sz="10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1" lang="en-US" altLang="zh-CN" sz="1000" dirty="0" err="1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deviceKey</a:t>
              </a:r>
              <a:r>
                <a:rPr kumimoji="1" lang="en-US" altLang="zh-CN" sz="10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,</a:t>
              </a:r>
              <a:r>
                <a:rPr kumimoji="1" lang="zh-CN" altLang="en-US" sz="10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1" lang="en-US" altLang="zh-CN" sz="1000" dirty="0" err="1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deviceSecret</a:t>
              </a:r>
              <a:endParaRPr kumimoji="1" lang="zh-CN" altLang="en-US" sz="10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46" name="直线箭头连接符 45">
              <a:extLst>
                <a:ext uri="{FF2B5EF4-FFF2-40B4-BE49-F238E27FC236}">
                  <a16:creationId xmlns:a16="http://schemas.microsoft.com/office/drawing/2014/main" id="{18762B54-564B-FE41-985E-91EF1B6F0849}"/>
                </a:ext>
              </a:extLst>
            </p:cNvPr>
            <p:cNvCxnSpPr>
              <a:cxnSpLocks/>
            </p:cNvCxnSpPr>
            <p:nvPr/>
          </p:nvCxnSpPr>
          <p:spPr>
            <a:xfrm>
              <a:off x="1547073" y="3541471"/>
              <a:ext cx="4753454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06F74EC-BD29-A94B-AB2C-91CF82544F30}"/>
                </a:ext>
              </a:extLst>
            </p:cNvPr>
            <p:cNvSpPr txBox="1"/>
            <p:nvPr/>
          </p:nvSpPr>
          <p:spPr>
            <a:xfrm>
              <a:off x="3809108" y="3272060"/>
              <a:ext cx="9691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成功</a:t>
              </a:r>
            </a:p>
          </p:txBody>
        </p:sp>
        <p:pic>
          <p:nvPicPr>
            <p:cNvPr id="49" name="图形 48">
              <a:extLst>
                <a:ext uri="{FF2B5EF4-FFF2-40B4-BE49-F238E27FC236}">
                  <a16:creationId xmlns:a16="http://schemas.microsoft.com/office/drawing/2014/main" id="{1E108C0A-83A5-F140-8B6D-84ADCB37E0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36030" y="951173"/>
              <a:ext cx="331277" cy="2760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5963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78B37C4C-7DF8-E44B-B18F-447FBECC8E05}"/>
              </a:ext>
            </a:extLst>
          </p:cNvPr>
          <p:cNvSpPr txBox="1"/>
          <p:nvPr/>
        </p:nvSpPr>
        <p:spPr>
          <a:xfrm>
            <a:off x="337781" y="189781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trike="sngStrike" dirty="0"/>
              <a:t>connection_scenario_2.2</a:t>
            </a:r>
            <a:endParaRPr kumimoji="1" lang="zh-CN" altLang="en-US" strike="sngStrike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C2630A8-0886-8B46-B1DC-E6E3A0563AF9}"/>
              </a:ext>
            </a:extLst>
          </p:cNvPr>
          <p:cNvGrpSpPr/>
          <p:nvPr/>
        </p:nvGrpSpPr>
        <p:grpSpPr>
          <a:xfrm>
            <a:off x="-168696" y="2420888"/>
            <a:ext cx="14646095" cy="1138485"/>
            <a:chOff x="-1930234" y="4702465"/>
            <a:chExt cx="14646095" cy="1138485"/>
          </a:xfrm>
        </p:grpSpPr>
        <p:pic>
          <p:nvPicPr>
            <p:cNvPr id="25" name="图形 89">
              <a:extLst>
                <a:ext uri="{FF2B5EF4-FFF2-40B4-BE49-F238E27FC236}">
                  <a16:creationId xmlns:a16="http://schemas.microsoft.com/office/drawing/2014/main" id="{14C9F967-3CE4-664B-97A9-77D83EFCA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30384" y="4702465"/>
              <a:ext cx="310711" cy="310711"/>
            </a:xfrm>
            <a:prstGeom prst="rect">
              <a:avLst/>
            </a:prstGeom>
          </p:spPr>
        </p:pic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EDC71B1F-85DA-5945-86FD-04976BEA2FF0}"/>
                </a:ext>
              </a:extLst>
            </p:cNvPr>
            <p:cNvSpPr/>
            <p:nvPr/>
          </p:nvSpPr>
          <p:spPr>
            <a:xfrm>
              <a:off x="-1364441" y="4828853"/>
              <a:ext cx="2041826" cy="1008000"/>
            </a:xfrm>
            <a:prstGeom prst="rect">
              <a:avLst/>
            </a:prstGeom>
            <a:noFill/>
            <a:ln w="12700">
              <a:solidFill>
                <a:srgbClr val="A2A5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501C25B6-B9E3-7040-BFC1-AA52B15D1FD3}"/>
                </a:ext>
              </a:extLst>
            </p:cNvPr>
            <p:cNvSpPr/>
            <p:nvPr/>
          </p:nvSpPr>
          <p:spPr>
            <a:xfrm>
              <a:off x="2719935" y="4828853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86056DD-3F62-8447-9480-A92C10133A4B}"/>
                </a:ext>
              </a:extLst>
            </p:cNvPr>
            <p:cNvSpPr txBox="1"/>
            <p:nvPr/>
          </p:nvSpPr>
          <p:spPr>
            <a:xfrm>
              <a:off x="2978566" y="5085184"/>
              <a:ext cx="15245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设备注册</a:t>
              </a:r>
              <a:endParaRPr kumimoji="1" lang="en-US" altLang="zh-CN" sz="1400" dirty="0">
                <a:solidFill>
                  <a:srgbClr val="383B55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（静态）</a:t>
              </a:r>
            </a:p>
          </p:txBody>
        </p: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C7183999-3DA0-2048-B641-9AB5F46E52AE}"/>
                </a:ext>
              </a:extLst>
            </p:cNvPr>
            <p:cNvCxnSpPr>
              <a:cxnSpLocks/>
            </p:cNvCxnSpPr>
            <p:nvPr/>
          </p:nvCxnSpPr>
          <p:spPr>
            <a:xfrm>
              <a:off x="902703" y="5333729"/>
              <a:ext cx="1520889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DCBD41DB-8DAA-F84C-A279-7BC9DBF8B147}"/>
                </a:ext>
              </a:extLst>
            </p:cNvPr>
            <p:cNvSpPr txBox="1"/>
            <p:nvPr/>
          </p:nvSpPr>
          <p:spPr>
            <a:xfrm>
              <a:off x="-1332880" y="5170565"/>
              <a:ext cx="1861425" cy="324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80"/>
                </a:lnSpc>
              </a:pPr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</a:t>
              </a: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BC59DE0B-CC12-9A4A-8F16-EFA6B76DB2BC}"/>
                </a:ext>
              </a:extLst>
            </p:cNvPr>
            <p:cNvSpPr/>
            <p:nvPr/>
          </p:nvSpPr>
          <p:spPr>
            <a:xfrm>
              <a:off x="6696985" y="4828853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899EF571-35E2-B74D-A3EF-6E5464E1CE9D}"/>
                </a:ext>
              </a:extLst>
            </p:cNvPr>
            <p:cNvSpPr txBox="1"/>
            <p:nvPr/>
          </p:nvSpPr>
          <p:spPr>
            <a:xfrm>
              <a:off x="7047225" y="5169730"/>
              <a:ext cx="13413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设备上线</a:t>
              </a: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C05B68A7-7E1A-5146-A5F4-D56380A12020}"/>
                </a:ext>
              </a:extLst>
            </p:cNvPr>
            <p:cNvSpPr/>
            <p:nvPr/>
          </p:nvSpPr>
          <p:spPr>
            <a:xfrm>
              <a:off x="10674035" y="4832950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5F1BDE43-B522-D140-84CA-0B7F685F4A78}"/>
                </a:ext>
              </a:extLst>
            </p:cNvPr>
            <p:cNvSpPr txBox="1"/>
            <p:nvPr/>
          </p:nvSpPr>
          <p:spPr>
            <a:xfrm>
              <a:off x="11024275" y="5173827"/>
              <a:ext cx="13413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上报数据</a:t>
              </a: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BFF05CFA-12C9-CB4E-8F1E-28F6DD6AF522}"/>
                </a:ext>
              </a:extLst>
            </p:cNvPr>
            <p:cNvSpPr txBox="1"/>
            <p:nvPr/>
          </p:nvSpPr>
          <p:spPr>
            <a:xfrm>
              <a:off x="1038999" y="5017698"/>
              <a:ext cx="12618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上报设备三元组</a:t>
              </a:r>
              <a:endParaRPr kumimoji="1" lang="en-US" altLang="zh-CN" sz="1200" dirty="0">
                <a:solidFill>
                  <a:srgbClr val="5E628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EA021B06-E4B0-2240-B040-A5805480FDB7}"/>
                </a:ext>
              </a:extLst>
            </p:cNvPr>
            <p:cNvGrpSpPr/>
            <p:nvPr/>
          </p:nvGrpSpPr>
          <p:grpSpPr>
            <a:xfrm>
              <a:off x="-1930234" y="5200508"/>
              <a:ext cx="423514" cy="276999"/>
              <a:chOff x="3772673" y="5034057"/>
              <a:chExt cx="423514" cy="276999"/>
            </a:xfrm>
          </p:grpSpPr>
          <p:pic>
            <p:nvPicPr>
              <p:cNvPr id="30" name="图形 29">
                <a:extLst>
                  <a:ext uri="{FF2B5EF4-FFF2-40B4-BE49-F238E27FC236}">
                    <a16:creationId xmlns:a16="http://schemas.microsoft.com/office/drawing/2014/main" id="{EC8B2E00-1A89-D548-9969-784151B1AC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837224" y="5034256"/>
                <a:ext cx="300579" cy="273742"/>
              </a:xfrm>
              <a:prstGeom prst="rect">
                <a:avLst/>
              </a:prstGeom>
            </p:spPr>
          </p:pic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CA00FBAF-C054-B243-BAC2-3F928089E9F3}"/>
                  </a:ext>
                </a:extLst>
              </p:cNvPr>
              <p:cNvSpPr txBox="1"/>
              <p:nvPr/>
            </p:nvSpPr>
            <p:spPr>
              <a:xfrm>
                <a:off x="3772673" y="5034057"/>
                <a:ext cx="4235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200" dirty="0">
                    <a:solidFill>
                      <a:schemeClr val="bg1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1.1</a:t>
                </a:r>
                <a:endParaRPr kumimoji="1"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</p:grpSp>
        <p:cxnSp>
          <p:nvCxnSpPr>
            <p:cNvPr id="71" name="直线箭头连接符 70">
              <a:extLst>
                <a:ext uri="{FF2B5EF4-FFF2-40B4-BE49-F238E27FC236}">
                  <a16:creationId xmlns:a16="http://schemas.microsoft.com/office/drawing/2014/main" id="{CA6E135B-334D-DB45-B548-6CEA913A8EFB}"/>
                </a:ext>
              </a:extLst>
            </p:cNvPr>
            <p:cNvCxnSpPr>
              <a:cxnSpLocks/>
            </p:cNvCxnSpPr>
            <p:nvPr/>
          </p:nvCxnSpPr>
          <p:spPr>
            <a:xfrm>
              <a:off x="4943872" y="5333729"/>
              <a:ext cx="1520889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线箭头连接符 71">
              <a:extLst>
                <a:ext uri="{FF2B5EF4-FFF2-40B4-BE49-F238E27FC236}">
                  <a16:creationId xmlns:a16="http://schemas.microsoft.com/office/drawing/2014/main" id="{0E7F1BEB-80AA-994A-A6E0-817BA6A4DDF8}"/>
                </a:ext>
              </a:extLst>
            </p:cNvPr>
            <p:cNvCxnSpPr>
              <a:cxnSpLocks/>
            </p:cNvCxnSpPr>
            <p:nvPr/>
          </p:nvCxnSpPr>
          <p:spPr>
            <a:xfrm>
              <a:off x="8925438" y="5333729"/>
              <a:ext cx="1520889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9BF47896-6023-7B4C-BD00-78061D10B71C}"/>
              </a:ext>
            </a:extLst>
          </p:cNvPr>
          <p:cNvSpPr txBox="1"/>
          <p:nvPr/>
        </p:nvSpPr>
        <p:spPr>
          <a:xfrm>
            <a:off x="3492708" y="374754"/>
            <a:ext cx="2592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connection_scenario_1.1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367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28">
            <a:extLst>
              <a:ext uri="{FF2B5EF4-FFF2-40B4-BE49-F238E27FC236}">
                <a16:creationId xmlns:a16="http://schemas.microsoft.com/office/drawing/2014/main" id="{D41D91BD-F293-F940-A693-54E7F2DAD90C}"/>
              </a:ext>
            </a:extLst>
          </p:cNvPr>
          <p:cNvSpPr txBox="1"/>
          <p:nvPr/>
        </p:nvSpPr>
        <p:spPr>
          <a:xfrm>
            <a:off x="263537" y="88301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trike="sngStrike" dirty="0"/>
              <a:t>connection_scenario_2.3</a:t>
            </a:r>
            <a:endParaRPr kumimoji="1" lang="zh-CN" altLang="en-US" strike="sngStrike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18705B9-B7A6-DC40-BB94-7091EDCE9336}"/>
              </a:ext>
            </a:extLst>
          </p:cNvPr>
          <p:cNvGrpSpPr/>
          <p:nvPr/>
        </p:nvGrpSpPr>
        <p:grpSpPr>
          <a:xfrm>
            <a:off x="-1608856" y="2132856"/>
            <a:ext cx="14646095" cy="1369173"/>
            <a:chOff x="-1539692" y="692696"/>
            <a:chExt cx="14646095" cy="1369173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72FA4A94-1B1B-224C-9FFD-2743BD5E6D6B}"/>
                </a:ext>
              </a:extLst>
            </p:cNvPr>
            <p:cNvSpPr txBox="1"/>
            <p:nvPr/>
          </p:nvSpPr>
          <p:spPr>
            <a:xfrm>
              <a:off x="5361577" y="1007735"/>
              <a:ext cx="1672209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AutoNum type="arabicPeriod"/>
              </a:pPr>
              <a:r>
                <a: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IoT</a:t>
              </a: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 </a:t>
              </a:r>
              <a:r>
                <a: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Hub</a:t>
              </a: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仅返回一次</a:t>
              </a:r>
              <a:r>
                <a:rPr kumimoji="1" lang="en-US" altLang="zh-CN" sz="1050" dirty="0" err="1">
                  <a:solidFill>
                    <a:srgbClr val="FFC00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deviceSecret</a:t>
              </a:r>
              <a:endParaRPr kumimoji="1" lang="en-US" altLang="zh-CN" sz="1050" dirty="0">
                <a:solidFill>
                  <a:srgbClr val="FFC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  <a:p>
              <a:pPr marL="228600" indent="-228600">
                <a:buAutoNum type="arabicPeriod"/>
              </a:pP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设备上报三元组</a:t>
              </a:r>
              <a:endParaRPr kumimoji="1" lang="en-US" altLang="zh-CN" sz="1050" dirty="0">
                <a:solidFill>
                  <a:srgbClr val="5E628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1DAA72F8-EC94-7340-88A0-3D251FF4E0CF}"/>
                </a:ext>
              </a:extLst>
            </p:cNvPr>
            <p:cNvGrpSpPr/>
            <p:nvPr/>
          </p:nvGrpSpPr>
          <p:grpSpPr>
            <a:xfrm>
              <a:off x="-1539692" y="692696"/>
              <a:ext cx="14646095" cy="1369173"/>
              <a:chOff x="-1539692" y="692696"/>
              <a:chExt cx="14646095" cy="1369173"/>
            </a:xfrm>
          </p:grpSpPr>
          <p:pic>
            <p:nvPicPr>
              <p:cNvPr id="23" name="图形 26">
                <a:extLst>
                  <a:ext uri="{FF2B5EF4-FFF2-40B4-BE49-F238E27FC236}">
                    <a16:creationId xmlns:a16="http://schemas.microsoft.com/office/drawing/2014/main" id="{65DC14AD-2DEB-484F-9ED8-BB47004551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942544" y="697729"/>
                <a:ext cx="250538" cy="300645"/>
              </a:xfrm>
              <a:prstGeom prst="rect">
                <a:avLst/>
              </a:prstGeom>
            </p:spPr>
          </p:pic>
          <p:pic>
            <p:nvPicPr>
              <p:cNvPr id="74" name="图形 89">
                <a:extLst>
                  <a:ext uri="{FF2B5EF4-FFF2-40B4-BE49-F238E27FC236}">
                    <a16:creationId xmlns:a16="http://schemas.microsoft.com/office/drawing/2014/main" id="{78B694B2-11DC-964C-A829-811E57753C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939502" y="692696"/>
                <a:ext cx="310711" cy="310711"/>
              </a:xfrm>
              <a:prstGeom prst="rect">
                <a:avLst/>
              </a:prstGeom>
            </p:spPr>
          </p:pic>
          <p:sp>
            <p:nvSpPr>
              <p:cNvPr id="75" name="矩形 74">
                <a:extLst>
                  <a:ext uri="{FF2B5EF4-FFF2-40B4-BE49-F238E27FC236}">
                    <a16:creationId xmlns:a16="http://schemas.microsoft.com/office/drawing/2014/main" id="{8454ABEB-7D80-2C4D-B1EA-20E824538FC4}"/>
                  </a:ext>
                </a:extLst>
              </p:cNvPr>
              <p:cNvSpPr/>
              <p:nvPr/>
            </p:nvSpPr>
            <p:spPr>
              <a:xfrm>
                <a:off x="-973899" y="1049772"/>
                <a:ext cx="2041826" cy="1008000"/>
              </a:xfrm>
              <a:prstGeom prst="rect">
                <a:avLst/>
              </a:prstGeom>
              <a:noFill/>
              <a:ln w="12700">
                <a:solidFill>
                  <a:srgbClr val="A2A5B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76" name="矩形 75">
                <a:extLst>
                  <a:ext uri="{FF2B5EF4-FFF2-40B4-BE49-F238E27FC236}">
                    <a16:creationId xmlns:a16="http://schemas.microsoft.com/office/drawing/2014/main" id="{25176360-E4D8-D84A-8D6C-6B07673C3493}"/>
                  </a:ext>
                </a:extLst>
              </p:cNvPr>
              <p:cNvSpPr/>
              <p:nvPr/>
            </p:nvSpPr>
            <p:spPr>
              <a:xfrm>
                <a:off x="3110477" y="1049772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77" name="文本框 76">
                <a:extLst>
                  <a:ext uri="{FF2B5EF4-FFF2-40B4-BE49-F238E27FC236}">
                    <a16:creationId xmlns:a16="http://schemas.microsoft.com/office/drawing/2014/main" id="{7F0E3F01-9F8D-594A-B0C7-5A0BF38E8F50}"/>
                  </a:ext>
                </a:extLst>
              </p:cNvPr>
              <p:cNvSpPr txBox="1"/>
              <p:nvPr/>
            </p:nvSpPr>
            <p:spPr>
              <a:xfrm>
                <a:off x="3369108" y="1306103"/>
                <a:ext cx="152456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设备注册</a:t>
                </a:r>
                <a:endParaRPr kumimoji="1" lang="en-US" altLang="zh-CN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（动态）</a:t>
                </a:r>
              </a:p>
            </p:txBody>
          </p:sp>
          <p:cxnSp>
            <p:nvCxnSpPr>
              <p:cNvPr id="78" name="直线箭头连接符 77">
                <a:extLst>
                  <a:ext uri="{FF2B5EF4-FFF2-40B4-BE49-F238E27FC236}">
                    <a16:creationId xmlns:a16="http://schemas.microsoft.com/office/drawing/2014/main" id="{C1F3F66F-A900-7C48-991B-9564A82CE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93245" y="1554648"/>
                <a:ext cx="1520889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文本框 78">
                <a:extLst>
                  <a:ext uri="{FF2B5EF4-FFF2-40B4-BE49-F238E27FC236}">
                    <a16:creationId xmlns:a16="http://schemas.microsoft.com/office/drawing/2014/main" id="{D01F0984-D5CC-D442-B261-06EF44FFEC2F}"/>
                  </a:ext>
                </a:extLst>
              </p:cNvPr>
              <p:cNvSpPr txBox="1"/>
              <p:nvPr/>
            </p:nvSpPr>
            <p:spPr>
              <a:xfrm>
                <a:off x="-883699" y="1405425"/>
                <a:ext cx="1861425" cy="32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880"/>
                  </a:lnSpc>
                </a:pPr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设备</a:t>
                </a:r>
              </a:p>
            </p:txBody>
          </p:sp>
          <p:sp>
            <p:nvSpPr>
              <p:cNvPr id="80" name="矩形 79">
                <a:extLst>
                  <a:ext uri="{FF2B5EF4-FFF2-40B4-BE49-F238E27FC236}">
                    <a16:creationId xmlns:a16="http://schemas.microsoft.com/office/drawing/2014/main" id="{686D0D23-6774-2A45-878E-E4B0A8531137}"/>
                  </a:ext>
                </a:extLst>
              </p:cNvPr>
              <p:cNvSpPr/>
              <p:nvPr/>
            </p:nvSpPr>
            <p:spPr>
              <a:xfrm>
                <a:off x="7087527" y="1049772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81" name="文本框 80">
                <a:extLst>
                  <a:ext uri="{FF2B5EF4-FFF2-40B4-BE49-F238E27FC236}">
                    <a16:creationId xmlns:a16="http://schemas.microsoft.com/office/drawing/2014/main" id="{45A7D7CD-0DEC-F243-B1D1-8790BC40F164}"/>
                  </a:ext>
                </a:extLst>
              </p:cNvPr>
              <p:cNvSpPr txBox="1"/>
              <p:nvPr/>
            </p:nvSpPr>
            <p:spPr>
              <a:xfrm>
                <a:off x="7437767" y="1390649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设备上线</a:t>
                </a:r>
              </a:p>
            </p:txBody>
          </p:sp>
          <p:sp>
            <p:nvSpPr>
              <p:cNvPr id="82" name="矩形 81">
                <a:extLst>
                  <a:ext uri="{FF2B5EF4-FFF2-40B4-BE49-F238E27FC236}">
                    <a16:creationId xmlns:a16="http://schemas.microsoft.com/office/drawing/2014/main" id="{AE6D504E-E15A-BF4F-B2BC-5F00B4BABF1E}"/>
                  </a:ext>
                </a:extLst>
              </p:cNvPr>
              <p:cNvSpPr/>
              <p:nvPr/>
            </p:nvSpPr>
            <p:spPr>
              <a:xfrm>
                <a:off x="11064577" y="1053869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83" name="文本框 82">
                <a:extLst>
                  <a:ext uri="{FF2B5EF4-FFF2-40B4-BE49-F238E27FC236}">
                    <a16:creationId xmlns:a16="http://schemas.microsoft.com/office/drawing/2014/main" id="{2347F353-C48F-BE43-B9FE-988122D9EB07}"/>
                  </a:ext>
                </a:extLst>
              </p:cNvPr>
              <p:cNvSpPr txBox="1"/>
              <p:nvPr/>
            </p:nvSpPr>
            <p:spPr>
              <a:xfrm>
                <a:off x="11414817" y="1394746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上报数据</a:t>
                </a:r>
              </a:p>
            </p:txBody>
          </p:sp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D28B9A8A-4DF2-4747-A710-3D4C65BCAF72}"/>
                  </a:ext>
                </a:extLst>
              </p:cNvPr>
              <p:cNvSpPr txBox="1"/>
              <p:nvPr/>
            </p:nvSpPr>
            <p:spPr>
              <a:xfrm>
                <a:off x="1250038" y="1132886"/>
                <a:ext cx="1636987" cy="5770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sz="105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设备上报</a:t>
                </a:r>
                <a:r>
                  <a:rPr kumimoji="1" lang="en-US" altLang="zh-CN" sz="1050" dirty="0" err="1">
                    <a:solidFill>
                      <a:srgbClr val="FFC00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productKey</a:t>
                </a:r>
                <a:r>
                  <a:rPr kumimoji="1" lang="zh-CN" altLang="en-US" sz="105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，</a:t>
                </a:r>
                <a:endPara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  <a:p>
                <a:r>
                  <a:rPr kumimoji="1" lang="en-US" altLang="zh-CN" sz="1050" dirty="0" err="1">
                    <a:solidFill>
                      <a:srgbClr val="FFC00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productSecret</a:t>
                </a:r>
                <a:endParaRPr kumimoji="1" lang="en-US" altLang="zh-CN" sz="1050" dirty="0">
                  <a:solidFill>
                    <a:srgbClr val="FFC00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  <a:p>
                <a:endPara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grpSp>
            <p:nvGrpSpPr>
              <p:cNvPr id="86" name="组合 85">
                <a:extLst>
                  <a:ext uri="{FF2B5EF4-FFF2-40B4-BE49-F238E27FC236}">
                    <a16:creationId xmlns:a16="http://schemas.microsoft.com/office/drawing/2014/main" id="{F079B01E-DA4F-9944-8A36-5B8DCAA833C0}"/>
                  </a:ext>
                </a:extLst>
              </p:cNvPr>
              <p:cNvGrpSpPr/>
              <p:nvPr/>
            </p:nvGrpSpPr>
            <p:grpSpPr>
              <a:xfrm>
                <a:off x="-1539692" y="1421427"/>
                <a:ext cx="423514" cy="276999"/>
                <a:chOff x="3772673" y="5034057"/>
                <a:chExt cx="423514" cy="276999"/>
              </a:xfrm>
            </p:grpSpPr>
            <p:pic>
              <p:nvPicPr>
                <p:cNvPr id="89" name="图形 88">
                  <a:extLst>
                    <a:ext uri="{FF2B5EF4-FFF2-40B4-BE49-F238E27FC236}">
                      <a16:creationId xmlns:a16="http://schemas.microsoft.com/office/drawing/2014/main" id="{29BB4F19-56A4-7040-9F4B-9202F25950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37224" y="5034256"/>
                  <a:ext cx="300579" cy="273742"/>
                </a:xfrm>
                <a:prstGeom prst="rect">
                  <a:avLst/>
                </a:prstGeom>
              </p:spPr>
            </p:pic>
            <p:sp>
              <p:nvSpPr>
                <p:cNvPr id="90" name="文本框 89">
                  <a:extLst>
                    <a:ext uri="{FF2B5EF4-FFF2-40B4-BE49-F238E27FC236}">
                      <a16:creationId xmlns:a16="http://schemas.microsoft.com/office/drawing/2014/main" id="{9D98E1E8-C986-3A42-81AA-7294E9B384FB}"/>
                    </a:ext>
                  </a:extLst>
                </p:cNvPr>
                <p:cNvSpPr txBox="1"/>
                <p:nvPr/>
              </p:nvSpPr>
              <p:spPr>
                <a:xfrm>
                  <a:off x="3772673" y="5034057"/>
                  <a:ext cx="42351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1200" dirty="0">
                      <a:solidFill>
                        <a:schemeClr val="bg1"/>
                      </a:solidFill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1.2</a:t>
                  </a:r>
                  <a:endParaRPr kumimoji="1" lang="zh-CN" altLang="en-US" sz="1200" dirty="0">
                    <a:solidFill>
                      <a:schemeClr val="bg1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</p:grpSp>
          <p:cxnSp>
            <p:nvCxnSpPr>
              <p:cNvPr id="87" name="直线箭头连接符 86">
                <a:extLst>
                  <a:ext uri="{FF2B5EF4-FFF2-40B4-BE49-F238E27FC236}">
                    <a16:creationId xmlns:a16="http://schemas.microsoft.com/office/drawing/2014/main" id="{860EEE99-0E0C-6143-90E4-4066CBA8E5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34414" y="1554648"/>
                <a:ext cx="1520889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线箭头连接符 87">
                <a:extLst>
                  <a:ext uri="{FF2B5EF4-FFF2-40B4-BE49-F238E27FC236}">
                    <a16:creationId xmlns:a16="http://schemas.microsoft.com/office/drawing/2014/main" id="{1CDFDBF0-064C-CE45-AB7F-59A212D857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15980" y="1554648"/>
                <a:ext cx="1520889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62F6095F-C5B8-F54A-8F19-04716D866592}"/>
              </a:ext>
            </a:extLst>
          </p:cNvPr>
          <p:cNvSpPr txBox="1"/>
          <p:nvPr/>
        </p:nvSpPr>
        <p:spPr>
          <a:xfrm>
            <a:off x="3672590" y="314793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connection_scenario_1.2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3745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>
            <a:extLst>
              <a:ext uri="{FF2B5EF4-FFF2-40B4-BE49-F238E27FC236}">
                <a16:creationId xmlns:a16="http://schemas.microsoft.com/office/drawing/2014/main" id="{77A9F824-6E9D-0A43-A8C9-76508C4B45C6}"/>
              </a:ext>
            </a:extLst>
          </p:cNvPr>
          <p:cNvSpPr txBox="1"/>
          <p:nvPr/>
        </p:nvSpPr>
        <p:spPr>
          <a:xfrm>
            <a:off x="263537" y="0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trike="sngStrike" dirty="0"/>
              <a:t>connection_scenario_2.1</a:t>
            </a:r>
            <a:endParaRPr kumimoji="1" lang="zh-CN" altLang="en-US" strike="sngStrike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5291A99-1271-744F-A362-0D9C59FCB23A}"/>
              </a:ext>
            </a:extLst>
          </p:cNvPr>
          <p:cNvGrpSpPr/>
          <p:nvPr/>
        </p:nvGrpSpPr>
        <p:grpSpPr>
          <a:xfrm>
            <a:off x="-3409056" y="2276872"/>
            <a:ext cx="16857273" cy="1369173"/>
            <a:chOff x="-3748026" y="369332"/>
            <a:chExt cx="16857273" cy="1369173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E86EF2C-3E58-9949-8DA0-F0D41A277F1A}"/>
                </a:ext>
              </a:extLst>
            </p:cNvPr>
            <p:cNvSpPr txBox="1"/>
            <p:nvPr/>
          </p:nvSpPr>
          <p:spPr>
            <a:xfrm>
              <a:off x="5364421" y="684371"/>
              <a:ext cx="1672209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AutoNum type="arabicPeriod"/>
              </a:pPr>
              <a:r>
                <a: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IoT</a:t>
              </a: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 </a:t>
              </a:r>
              <a:r>
                <a: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Hub</a:t>
              </a: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返回一次</a:t>
              </a:r>
              <a:r>
                <a:rPr kumimoji="1" lang="en-US" altLang="zh-CN" sz="1050" dirty="0" err="1">
                  <a:solidFill>
                    <a:srgbClr val="FFC00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deviceSecret</a:t>
              </a:r>
              <a:endParaRPr kumimoji="1" lang="en-US" altLang="zh-CN" sz="1050" dirty="0">
                <a:solidFill>
                  <a:srgbClr val="FFC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  <a:p>
              <a:pPr marL="228600" indent="-228600">
                <a:buAutoNum type="arabicPeriod"/>
              </a:pP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设备上报三元组</a:t>
              </a:r>
              <a:endParaRPr kumimoji="1" lang="en-US" altLang="zh-CN" sz="1050" dirty="0">
                <a:solidFill>
                  <a:srgbClr val="5E628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pic>
          <p:nvPicPr>
            <p:cNvPr id="42" name="图形 89">
              <a:extLst>
                <a:ext uri="{FF2B5EF4-FFF2-40B4-BE49-F238E27FC236}">
                  <a16:creationId xmlns:a16="http://schemas.microsoft.com/office/drawing/2014/main" id="{86F97841-07B6-2946-8BE6-953F452CAB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942346" y="369332"/>
              <a:ext cx="310711" cy="310711"/>
            </a:xfrm>
            <a:prstGeom prst="rect">
              <a:avLst/>
            </a:prstGeom>
          </p:spPr>
        </p:pic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142949C-913C-D947-BB1D-1C870CF98917}"/>
                </a:ext>
              </a:extLst>
            </p:cNvPr>
            <p:cNvSpPr/>
            <p:nvPr/>
          </p:nvSpPr>
          <p:spPr>
            <a:xfrm>
              <a:off x="-3098104" y="729982"/>
              <a:ext cx="2041826" cy="1008000"/>
            </a:xfrm>
            <a:prstGeom prst="rect">
              <a:avLst/>
            </a:prstGeom>
            <a:noFill/>
            <a:ln w="12700">
              <a:solidFill>
                <a:srgbClr val="A2A5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CE4926D5-F556-D549-A06C-DB18BC57116C}"/>
                </a:ext>
              </a:extLst>
            </p:cNvPr>
            <p:cNvSpPr/>
            <p:nvPr/>
          </p:nvSpPr>
          <p:spPr>
            <a:xfrm>
              <a:off x="3113321" y="726408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70ED7C41-DB11-9844-91D7-BA3CA0B460A2}"/>
                </a:ext>
              </a:extLst>
            </p:cNvPr>
            <p:cNvSpPr txBox="1"/>
            <p:nvPr/>
          </p:nvSpPr>
          <p:spPr>
            <a:xfrm>
              <a:off x="3371952" y="982739"/>
              <a:ext cx="15245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设备注册</a:t>
              </a:r>
              <a:endParaRPr kumimoji="1" lang="en-US" altLang="zh-CN" sz="1400" dirty="0">
                <a:solidFill>
                  <a:srgbClr val="383B55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（动态）</a:t>
              </a:r>
            </a:p>
          </p:txBody>
        </p:sp>
        <p:cxnSp>
          <p:nvCxnSpPr>
            <p:cNvPr id="48" name="直线箭头连接符 47">
              <a:extLst>
                <a:ext uri="{FF2B5EF4-FFF2-40B4-BE49-F238E27FC236}">
                  <a16:creationId xmlns:a16="http://schemas.microsoft.com/office/drawing/2014/main" id="{CF95C1F5-9619-D346-B2FE-A89CD25CCEE5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56" y="1231284"/>
              <a:ext cx="1719388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FFBF2AA0-E563-9541-AAD5-90B95E27B75D}"/>
                </a:ext>
              </a:extLst>
            </p:cNvPr>
            <p:cNvSpPr txBox="1"/>
            <p:nvPr/>
          </p:nvSpPr>
          <p:spPr>
            <a:xfrm>
              <a:off x="-3009312" y="1099164"/>
              <a:ext cx="1861425" cy="324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80"/>
                </a:lnSpc>
              </a:pPr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</a:t>
              </a: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A7065683-A046-A84E-B20B-2485E4088B87}"/>
                </a:ext>
              </a:extLst>
            </p:cNvPr>
            <p:cNvSpPr/>
            <p:nvPr/>
          </p:nvSpPr>
          <p:spPr>
            <a:xfrm>
              <a:off x="7090371" y="726408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FEFCD626-F6DB-E44D-9523-898A9948AE7B}"/>
                </a:ext>
              </a:extLst>
            </p:cNvPr>
            <p:cNvSpPr txBox="1"/>
            <p:nvPr/>
          </p:nvSpPr>
          <p:spPr>
            <a:xfrm>
              <a:off x="7440611" y="1067285"/>
              <a:ext cx="13413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设备上线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7A58F9EC-A2D3-F346-8E1F-1B469574CBBF}"/>
                </a:ext>
              </a:extLst>
            </p:cNvPr>
            <p:cNvSpPr/>
            <p:nvPr/>
          </p:nvSpPr>
          <p:spPr>
            <a:xfrm>
              <a:off x="11067421" y="730505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5435D923-46AD-5940-9CA4-8938A2F51F54}"/>
                </a:ext>
              </a:extLst>
            </p:cNvPr>
            <p:cNvSpPr txBox="1"/>
            <p:nvPr/>
          </p:nvSpPr>
          <p:spPr>
            <a:xfrm>
              <a:off x="11417661" y="1071382"/>
              <a:ext cx="13413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上报数据</a:t>
              </a: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2D5545BD-A41B-E748-AD6A-912CBAD3A095}"/>
                </a:ext>
              </a:extLst>
            </p:cNvPr>
            <p:cNvGrpSpPr/>
            <p:nvPr/>
          </p:nvGrpSpPr>
          <p:grpSpPr>
            <a:xfrm>
              <a:off x="-3748026" y="1098063"/>
              <a:ext cx="423514" cy="276999"/>
              <a:chOff x="3772673" y="5034057"/>
              <a:chExt cx="423514" cy="276999"/>
            </a:xfrm>
          </p:grpSpPr>
          <p:pic>
            <p:nvPicPr>
              <p:cNvPr id="59" name="图形 58">
                <a:extLst>
                  <a:ext uri="{FF2B5EF4-FFF2-40B4-BE49-F238E27FC236}">
                    <a16:creationId xmlns:a16="http://schemas.microsoft.com/office/drawing/2014/main" id="{5ADDA50C-6D12-C24D-808A-28592E468C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837224" y="5034256"/>
                <a:ext cx="300579" cy="273742"/>
              </a:xfrm>
              <a:prstGeom prst="rect">
                <a:avLst/>
              </a:prstGeom>
            </p:spPr>
          </p:pic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8B2DB1C1-F4F2-0F4C-91B1-FBE20C731C92}"/>
                  </a:ext>
                </a:extLst>
              </p:cNvPr>
              <p:cNvSpPr txBox="1"/>
              <p:nvPr/>
            </p:nvSpPr>
            <p:spPr>
              <a:xfrm>
                <a:off x="3772673" y="5034057"/>
                <a:ext cx="4235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200" dirty="0">
                    <a:solidFill>
                      <a:schemeClr val="bg1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1.3</a:t>
                </a:r>
                <a:endParaRPr kumimoji="1"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</p:grpSp>
        <p:cxnSp>
          <p:nvCxnSpPr>
            <p:cNvPr id="57" name="直线箭头连接符 56">
              <a:extLst>
                <a:ext uri="{FF2B5EF4-FFF2-40B4-BE49-F238E27FC236}">
                  <a16:creationId xmlns:a16="http://schemas.microsoft.com/office/drawing/2014/main" id="{04D200AD-DE2C-9346-9F53-0C0672705D35}"/>
                </a:ext>
              </a:extLst>
            </p:cNvPr>
            <p:cNvCxnSpPr>
              <a:cxnSpLocks/>
            </p:cNvCxnSpPr>
            <p:nvPr/>
          </p:nvCxnSpPr>
          <p:spPr>
            <a:xfrm>
              <a:off x="5337258" y="1231284"/>
              <a:ext cx="1520889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箭头连接符 57">
              <a:extLst>
                <a:ext uri="{FF2B5EF4-FFF2-40B4-BE49-F238E27FC236}">
                  <a16:creationId xmlns:a16="http://schemas.microsoft.com/office/drawing/2014/main" id="{D0684B7A-C261-0848-89FB-B40D0B011235}"/>
                </a:ext>
              </a:extLst>
            </p:cNvPr>
            <p:cNvCxnSpPr>
              <a:cxnSpLocks/>
            </p:cNvCxnSpPr>
            <p:nvPr/>
          </p:nvCxnSpPr>
          <p:spPr>
            <a:xfrm>
              <a:off x="9318824" y="1231284"/>
              <a:ext cx="1520889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文本框 98">
              <a:extLst>
                <a:ext uri="{FF2B5EF4-FFF2-40B4-BE49-F238E27FC236}">
                  <a16:creationId xmlns:a16="http://schemas.microsoft.com/office/drawing/2014/main" id="{BA46F911-81EC-774C-8684-4924B68915A8}"/>
                </a:ext>
              </a:extLst>
            </p:cNvPr>
            <p:cNvSpPr txBox="1"/>
            <p:nvPr/>
          </p:nvSpPr>
          <p:spPr>
            <a:xfrm>
              <a:off x="-797647" y="1076519"/>
              <a:ext cx="14624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可插拔采集芯片</a:t>
              </a:r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66497C12-B569-4B4C-A42E-565C76CB1C9A}"/>
                </a:ext>
              </a:extLst>
            </p:cNvPr>
            <p:cNvSpPr txBox="1"/>
            <p:nvPr/>
          </p:nvSpPr>
          <p:spPr>
            <a:xfrm>
              <a:off x="1199456" y="602598"/>
              <a:ext cx="17193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使用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restful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接口动态注册子设备，接口返回子设备三元组</a:t>
              </a:r>
              <a:endParaRPr kumimoji="1" lang="en-US" altLang="zh-CN" sz="1200" dirty="0">
                <a:solidFill>
                  <a:srgbClr val="5E628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7CFBD8B9-F616-7C42-9D34-29F535408BD2}"/>
                </a:ext>
              </a:extLst>
            </p:cNvPr>
            <p:cNvSpPr/>
            <p:nvPr/>
          </p:nvSpPr>
          <p:spPr>
            <a:xfrm>
              <a:off x="-1053739" y="729982"/>
              <a:ext cx="2041826" cy="1008000"/>
            </a:xfrm>
            <a:prstGeom prst="rect">
              <a:avLst/>
            </a:prstGeom>
            <a:noFill/>
            <a:ln w="12700">
              <a:solidFill>
                <a:srgbClr val="A2A5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3460EB82-152C-BE43-ADAE-50529D14FF4A}"/>
              </a:ext>
            </a:extLst>
          </p:cNvPr>
          <p:cNvSpPr txBox="1"/>
          <p:nvPr/>
        </p:nvSpPr>
        <p:spPr>
          <a:xfrm>
            <a:off x="3297836" y="584616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connection_scenario_1.3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8934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文本框 78">
            <a:extLst>
              <a:ext uri="{FF2B5EF4-FFF2-40B4-BE49-F238E27FC236}">
                <a16:creationId xmlns:a16="http://schemas.microsoft.com/office/drawing/2014/main" id="{C75F687D-E301-9C49-A2B3-48D5CC37097E}"/>
              </a:ext>
            </a:extLst>
          </p:cNvPr>
          <p:cNvSpPr txBox="1"/>
          <p:nvPr/>
        </p:nvSpPr>
        <p:spPr>
          <a:xfrm>
            <a:off x="572450" y="90571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trike="sngStrike" dirty="0"/>
              <a:t>connection_scenario_1.1</a:t>
            </a:r>
            <a:endParaRPr kumimoji="1" lang="zh-CN" altLang="en-US" strike="sngStrike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EFB1E4-DE9F-E842-A08E-6B80751BCC5F}"/>
              </a:ext>
            </a:extLst>
          </p:cNvPr>
          <p:cNvSpPr txBox="1"/>
          <p:nvPr/>
        </p:nvSpPr>
        <p:spPr>
          <a:xfrm>
            <a:off x="3507698" y="329784"/>
            <a:ext cx="2592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connection_scenario_2.2</a:t>
            </a:r>
            <a:endParaRPr kumimoji="1" lang="zh-CN" altLang="en-US" dirty="0"/>
          </a:p>
          <a:p>
            <a:endParaRPr kumimoji="1"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D1E27A33-AFDA-9641-A9C6-446BB339EDBE}"/>
              </a:ext>
            </a:extLst>
          </p:cNvPr>
          <p:cNvGrpSpPr/>
          <p:nvPr/>
        </p:nvGrpSpPr>
        <p:grpSpPr>
          <a:xfrm>
            <a:off x="-1392832" y="2636912"/>
            <a:ext cx="14444926" cy="2108591"/>
            <a:chOff x="-1392832" y="2636912"/>
            <a:chExt cx="14444926" cy="2108591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E2776546-3F8F-3C47-AB46-A53A6FC4D447}"/>
                </a:ext>
              </a:extLst>
            </p:cNvPr>
            <p:cNvGrpSpPr/>
            <p:nvPr/>
          </p:nvGrpSpPr>
          <p:grpSpPr>
            <a:xfrm>
              <a:off x="-1392832" y="2636912"/>
              <a:ext cx="14444926" cy="2108591"/>
              <a:chOff x="-1308278" y="3584155"/>
              <a:chExt cx="14444926" cy="2108591"/>
            </a:xfrm>
          </p:grpSpPr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B46CA921-77DF-D94D-8BDA-904B5784D467}"/>
                  </a:ext>
                </a:extLst>
              </p:cNvPr>
              <p:cNvSpPr/>
              <p:nvPr/>
            </p:nvSpPr>
            <p:spPr>
              <a:xfrm>
                <a:off x="-672752" y="3584155"/>
                <a:ext cx="2041826" cy="1008000"/>
              </a:xfrm>
              <a:prstGeom prst="rect">
                <a:avLst/>
              </a:prstGeom>
              <a:noFill/>
              <a:ln w="12700">
                <a:solidFill>
                  <a:srgbClr val="A2A5B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9028DF6B-1A63-5649-A126-ADC48763C19E}"/>
                  </a:ext>
                </a:extLst>
              </p:cNvPr>
              <p:cNvSpPr txBox="1"/>
              <p:nvPr/>
            </p:nvSpPr>
            <p:spPr>
              <a:xfrm>
                <a:off x="-435403" y="3934266"/>
                <a:ext cx="152456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子设备</a:t>
                </a:r>
              </a:p>
            </p:txBody>
          </p:sp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60233A15-7A59-A947-9499-4C5FAB3EDB98}"/>
                  </a:ext>
                </a:extLst>
              </p:cNvPr>
              <p:cNvSpPr/>
              <p:nvPr/>
            </p:nvSpPr>
            <p:spPr>
              <a:xfrm>
                <a:off x="5213726" y="3584155"/>
                <a:ext cx="2041826" cy="1008000"/>
              </a:xfrm>
              <a:prstGeom prst="rect">
                <a:avLst/>
              </a:prstGeom>
              <a:solidFill>
                <a:srgbClr val="7CDAF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A40E1A83-CDFF-AA44-81F5-EA86223A188C}"/>
                  </a:ext>
                </a:extLst>
              </p:cNvPr>
              <p:cNvSpPr txBox="1"/>
              <p:nvPr/>
            </p:nvSpPr>
            <p:spPr>
              <a:xfrm>
                <a:off x="5563966" y="3925032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添加拓扑关系</a:t>
                </a:r>
              </a:p>
            </p:txBody>
          </p:sp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7485952C-9996-F140-AD5C-DB8D73F13927}"/>
                  </a:ext>
                </a:extLst>
              </p:cNvPr>
              <p:cNvSpPr/>
              <p:nvPr/>
            </p:nvSpPr>
            <p:spPr>
              <a:xfrm>
                <a:off x="8154274" y="3584155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AC666C93-14C5-DD42-9A82-B061444E7CE7}"/>
                  </a:ext>
                </a:extLst>
              </p:cNvPr>
              <p:cNvSpPr txBox="1"/>
              <p:nvPr/>
            </p:nvSpPr>
            <p:spPr>
              <a:xfrm>
                <a:off x="8504514" y="3925032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设备上线</a:t>
                </a:r>
              </a:p>
            </p:txBody>
          </p:sp>
          <p:cxnSp>
            <p:nvCxnSpPr>
              <p:cNvPr id="70" name="直线箭头连接符 69">
                <a:extLst>
                  <a:ext uri="{FF2B5EF4-FFF2-40B4-BE49-F238E27FC236}">
                    <a16:creationId xmlns:a16="http://schemas.microsoft.com/office/drawing/2014/main" id="{08224164-2E09-F543-91F5-9151C6A93D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56057" y="4082647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CBA75FFE-B237-EA42-95E1-F4F4E99294CC}"/>
                  </a:ext>
                </a:extLst>
              </p:cNvPr>
              <p:cNvSpPr/>
              <p:nvPr/>
            </p:nvSpPr>
            <p:spPr>
              <a:xfrm>
                <a:off x="11094822" y="3584155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53057720-E8E8-074F-B6E1-718EF76AC9C7}"/>
                  </a:ext>
                </a:extLst>
              </p:cNvPr>
              <p:cNvSpPr txBox="1"/>
              <p:nvPr/>
            </p:nvSpPr>
            <p:spPr>
              <a:xfrm>
                <a:off x="11445062" y="3925032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上报数据</a:t>
                </a:r>
              </a:p>
            </p:txBody>
          </p:sp>
          <p:cxnSp>
            <p:nvCxnSpPr>
              <p:cNvPr id="73" name="直线箭头连接符 72">
                <a:extLst>
                  <a:ext uri="{FF2B5EF4-FFF2-40B4-BE49-F238E27FC236}">
                    <a16:creationId xmlns:a16="http://schemas.microsoft.com/office/drawing/2014/main" id="{DDA2DD3B-DF72-784A-A9FC-8CA7CC3993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96605" y="4088155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文本框 73">
                <a:extLst>
                  <a:ext uri="{FF2B5EF4-FFF2-40B4-BE49-F238E27FC236}">
                    <a16:creationId xmlns:a16="http://schemas.microsoft.com/office/drawing/2014/main" id="{66D00B9F-4A4D-2A49-A777-6F9F834F2A95}"/>
                  </a:ext>
                </a:extLst>
              </p:cNvPr>
              <p:cNvSpPr txBox="1"/>
              <p:nvPr/>
            </p:nvSpPr>
            <p:spPr>
              <a:xfrm>
                <a:off x="3761129" y="4754027"/>
                <a:ext cx="2383611" cy="9387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zh-CN" altLang="en-US" sz="110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使用</a:t>
                </a:r>
                <a:r>
                  <a:rPr kumimoji="1" lang="en-US" altLang="zh-CN" sz="110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restful</a:t>
                </a:r>
                <a:r>
                  <a:rPr kumimoji="1" lang="zh-CN" altLang="en-US" sz="110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接口动态注册子设备，接口返回子设备三元组；</a:t>
                </a:r>
                <a:endParaRPr kumimoji="1" lang="en-US" altLang="zh-CN" sz="11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zh-CN" altLang="en-US" sz="110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子设备由网关代理上线，上报子设备三元组</a:t>
                </a:r>
                <a:endParaRPr kumimoji="1" lang="en-US" altLang="zh-CN" sz="11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  <a:p>
                <a:endParaRPr kumimoji="1" lang="en-US" altLang="zh-CN" sz="11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3D8D0406-5D99-3D4A-A1A1-37A80987A229}"/>
                  </a:ext>
                </a:extLst>
              </p:cNvPr>
              <p:cNvGrpSpPr/>
              <p:nvPr/>
            </p:nvGrpSpPr>
            <p:grpSpPr>
              <a:xfrm>
                <a:off x="2266800" y="3587450"/>
                <a:ext cx="2041826" cy="1008000"/>
                <a:chOff x="2266800" y="3587450"/>
                <a:chExt cx="2041826" cy="1008000"/>
              </a:xfrm>
            </p:grpSpPr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A26B0A92-8B04-C049-AF86-F1E8FF251860}"/>
                    </a:ext>
                  </a:extLst>
                </p:cNvPr>
                <p:cNvSpPr/>
                <p:nvPr/>
              </p:nvSpPr>
              <p:spPr>
                <a:xfrm>
                  <a:off x="2266800" y="3587450"/>
                  <a:ext cx="2041826" cy="1008000"/>
                </a:xfrm>
                <a:prstGeom prst="rect">
                  <a:avLst/>
                </a:prstGeom>
                <a:noFill/>
                <a:ln w="12700">
                  <a:solidFill>
                    <a:srgbClr val="A2A5B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57" name="文本框 56">
                  <a:extLst>
                    <a:ext uri="{FF2B5EF4-FFF2-40B4-BE49-F238E27FC236}">
                      <a16:creationId xmlns:a16="http://schemas.microsoft.com/office/drawing/2014/main" id="{FC6E50F8-6015-C641-8A42-CA14BC3F89A6}"/>
                    </a:ext>
                  </a:extLst>
                </p:cNvPr>
                <p:cNvSpPr txBox="1"/>
                <p:nvPr/>
              </p:nvSpPr>
              <p:spPr>
                <a:xfrm>
                  <a:off x="2716532" y="3941028"/>
                  <a:ext cx="113331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dirty="0">
                      <a:solidFill>
                        <a:srgbClr val="393C57"/>
                      </a:solidFill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Edge</a:t>
                  </a:r>
                  <a:r>
                    <a:rPr kumimoji="1" lang="zh-CN" altLang="en-US" sz="1400" dirty="0">
                      <a:solidFill>
                        <a:srgbClr val="383B55"/>
                      </a:solidFill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网关</a:t>
                  </a:r>
                  <a:endParaRPr kumimoji="1" lang="en-US" altLang="zh-CN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</p:grpSp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A8EC1F39-7B16-F942-804B-FFC0E9E698CF}"/>
                  </a:ext>
                </a:extLst>
              </p:cNvPr>
              <p:cNvSpPr txBox="1"/>
              <p:nvPr/>
            </p:nvSpPr>
            <p:spPr>
              <a:xfrm>
                <a:off x="3808847" y="5164889"/>
                <a:ext cx="18473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kumimoji="1" lang="en-US" altLang="zh-CN" sz="11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771BAE29-6C1F-7241-A45A-1A8FEAB9EEE1}"/>
                  </a:ext>
                </a:extLst>
              </p:cNvPr>
              <p:cNvGrpSpPr/>
              <p:nvPr/>
            </p:nvGrpSpPr>
            <p:grpSpPr>
              <a:xfrm>
                <a:off x="-1308278" y="3924288"/>
                <a:ext cx="423514" cy="276999"/>
                <a:chOff x="-148214" y="2522369"/>
                <a:chExt cx="423514" cy="276999"/>
              </a:xfrm>
            </p:grpSpPr>
            <p:pic>
              <p:nvPicPr>
                <p:cNvPr id="27" name="图形 26">
                  <a:extLst>
                    <a:ext uri="{FF2B5EF4-FFF2-40B4-BE49-F238E27FC236}">
                      <a16:creationId xmlns:a16="http://schemas.microsoft.com/office/drawing/2014/main" id="{3A815134-0EB9-2442-9FC7-BC95A80720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78288" y="2525076"/>
                  <a:ext cx="300579" cy="273742"/>
                </a:xfrm>
                <a:prstGeom prst="rect">
                  <a:avLst/>
                </a:prstGeom>
              </p:spPr>
            </p:pic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A3116374-DFCE-8E4C-A3C6-E3897C5DF7A0}"/>
                    </a:ext>
                  </a:extLst>
                </p:cNvPr>
                <p:cNvSpPr txBox="1"/>
                <p:nvPr/>
              </p:nvSpPr>
              <p:spPr>
                <a:xfrm>
                  <a:off x="-148214" y="2522369"/>
                  <a:ext cx="42351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1200" dirty="0">
                      <a:solidFill>
                        <a:schemeClr val="bg1"/>
                      </a:solidFill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2.2</a:t>
                  </a:r>
                  <a:endParaRPr kumimoji="1" lang="zh-CN" altLang="en-US" sz="1200" dirty="0">
                    <a:solidFill>
                      <a:schemeClr val="bg1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</p:grpSp>
          <p:cxnSp>
            <p:nvCxnSpPr>
              <p:cNvPr id="80" name="直线箭头连接符 79">
                <a:extLst>
                  <a:ext uri="{FF2B5EF4-FFF2-40B4-BE49-F238E27FC236}">
                    <a16:creationId xmlns:a16="http://schemas.microsoft.com/office/drawing/2014/main" id="{1A0282A2-AE6B-4642-BFE2-B20D01F75D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7559" y="4082647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直线箭头连接符 28">
              <a:extLst>
                <a:ext uri="{FF2B5EF4-FFF2-40B4-BE49-F238E27FC236}">
                  <a16:creationId xmlns:a16="http://schemas.microsoft.com/office/drawing/2014/main" id="{BE0F2117-CC87-9E48-B7AA-E75B8F151F3A}"/>
                </a:ext>
              </a:extLst>
            </p:cNvPr>
            <p:cNvCxnSpPr>
              <a:cxnSpLocks/>
            </p:cNvCxnSpPr>
            <p:nvPr/>
          </p:nvCxnSpPr>
          <p:spPr>
            <a:xfrm>
              <a:off x="4439816" y="3135404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38B95E62-3F73-A846-9964-D42BC5C100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73433" y="3209986"/>
              <a:ext cx="0" cy="596798"/>
            </a:xfrm>
            <a:prstGeom prst="straightConnector1">
              <a:avLst/>
            </a:prstGeom>
            <a:ln w="15875">
              <a:solidFill>
                <a:srgbClr val="A2A5BC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5139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文本框 76">
            <a:extLst>
              <a:ext uri="{FF2B5EF4-FFF2-40B4-BE49-F238E27FC236}">
                <a16:creationId xmlns:a16="http://schemas.microsoft.com/office/drawing/2014/main" id="{04D640A2-68D8-F744-AD6E-9025603EC574}"/>
              </a:ext>
            </a:extLst>
          </p:cNvPr>
          <p:cNvSpPr txBox="1"/>
          <p:nvPr/>
        </p:nvSpPr>
        <p:spPr>
          <a:xfrm>
            <a:off x="246753" y="181413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trike="sngStrike" dirty="0"/>
              <a:t>connection_scenario_1.2</a:t>
            </a:r>
            <a:endParaRPr kumimoji="1" lang="zh-CN" altLang="en-US" strike="sngStrike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2297DA4-5198-A248-B068-89B468D17346}"/>
              </a:ext>
            </a:extLst>
          </p:cNvPr>
          <p:cNvSpPr txBox="1"/>
          <p:nvPr/>
        </p:nvSpPr>
        <p:spPr>
          <a:xfrm>
            <a:off x="3846786" y="378372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connection_scenario_2.1</a:t>
            </a:r>
            <a:endParaRPr kumimoji="1" lang="zh-CN" altLang="en-US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7EA1C5B-4D5E-6045-82EB-6D07F0B957D9}"/>
              </a:ext>
            </a:extLst>
          </p:cNvPr>
          <p:cNvGrpSpPr/>
          <p:nvPr/>
        </p:nvGrpSpPr>
        <p:grpSpPr>
          <a:xfrm>
            <a:off x="-1104800" y="2420888"/>
            <a:ext cx="14407232" cy="1678564"/>
            <a:chOff x="-1104800" y="2420888"/>
            <a:chExt cx="14407232" cy="1678564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9E91A085-707D-7B41-9979-B9BEC8AEC64B}"/>
                </a:ext>
              </a:extLst>
            </p:cNvPr>
            <p:cNvGrpSpPr/>
            <p:nvPr/>
          </p:nvGrpSpPr>
          <p:grpSpPr>
            <a:xfrm>
              <a:off x="-1104800" y="2420888"/>
              <a:ext cx="14407232" cy="1678564"/>
              <a:chOff x="-1126568" y="2420888"/>
              <a:chExt cx="14407232" cy="1678564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B237F2D7-1CE6-C245-91EB-06939032095E}"/>
                  </a:ext>
                </a:extLst>
              </p:cNvPr>
              <p:cNvSpPr/>
              <p:nvPr/>
            </p:nvSpPr>
            <p:spPr>
              <a:xfrm>
                <a:off x="-528736" y="2420888"/>
                <a:ext cx="2041826" cy="1008000"/>
              </a:xfrm>
              <a:prstGeom prst="rect">
                <a:avLst/>
              </a:prstGeom>
              <a:noFill/>
              <a:ln w="12700">
                <a:solidFill>
                  <a:srgbClr val="A2A5B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5FFFF1B7-02E7-054E-B4ED-602D8405BB6C}"/>
                  </a:ext>
                </a:extLst>
              </p:cNvPr>
              <p:cNvSpPr txBox="1"/>
              <p:nvPr/>
            </p:nvSpPr>
            <p:spPr>
              <a:xfrm>
                <a:off x="-300803" y="2745825"/>
                <a:ext cx="152456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子设备</a:t>
                </a:r>
              </a:p>
            </p:txBody>
          </p: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BDF9CD34-E5FE-3343-B553-CFF9E8568BE7}"/>
                  </a:ext>
                </a:extLst>
              </p:cNvPr>
              <p:cNvSpPr/>
              <p:nvPr/>
            </p:nvSpPr>
            <p:spPr>
              <a:xfrm>
                <a:off x="5357742" y="2420888"/>
                <a:ext cx="2041826" cy="1008000"/>
              </a:xfrm>
              <a:prstGeom prst="rect">
                <a:avLst/>
              </a:prstGeom>
              <a:solidFill>
                <a:srgbClr val="7CDAF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F0ADE03E-863B-5B4E-BC8C-2F3F734145AB}"/>
                  </a:ext>
                </a:extLst>
              </p:cNvPr>
              <p:cNvSpPr txBox="1"/>
              <p:nvPr/>
            </p:nvSpPr>
            <p:spPr>
              <a:xfrm>
                <a:off x="5707982" y="2761765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添加拓扑关系</a:t>
                </a:r>
              </a:p>
            </p:txBody>
          </p:sp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626384BC-438F-5C45-9F10-A07516BEE2DE}"/>
                  </a:ext>
                </a:extLst>
              </p:cNvPr>
              <p:cNvSpPr/>
              <p:nvPr/>
            </p:nvSpPr>
            <p:spPr>
              <a:xfrm>
                <a:off x="8298290" y="2420888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944B0D73-2FD6-5647-834F-624A6FBDAD1A}"/>
                  </a:ext>
                </a:extLst>
              </p:cNvPr>
              <p:cNvSpPr txBox="1"/>
              <p:nvPr/>
            </p:nvSpPr>
            <p:spPr>
              <a:xfrm>
                <a:off x="8648530" y="2761765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设备上线</a:t>
                </a:r>
              </a:p>
            </p:txBody>
          </p:sp>
          <p:cxnSp>
            <p:nvCxnSpPr>
              <p:cNvPr id="68" name="直线箭头连接符 67">
                <a:extLst>
                  <a:ext uri="{FF2B5EF4-FFF2-40B4-BE49-F238E27FC236}">
                    <a16:creationId xmlns:a16="http://schemas.microsoft.com/office/drawing/2014/main" id="{91CE09CE-11DB-7244-A352-A77FF8B233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00073" y="2924722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7029D571-D905-0F47-839C-A9CD6B2659D3}"/>
                  </a:ext>
                </a:extLst>
              </p:cNvPr>
              <p:cNvSpPr/>
              <p:nvPr/>
            </p:nvSpPr>
            <p:spPr>
              <a:xfrm>
                <a:off x="11238838" y="2420888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109AE74B-A251-E54F-BADC-67286E6CF66E}"/>
                  </a:ext>
                </a:extLst>
              </p:cNvPr>
              <p:cNvSpPr txBox="1"/>
              <p:nvPr/>
            </p:nvSpPr>
            <p:spPr>
              <a:xfrm>
                <a:off x="11589078" y="2761765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上报数据</a:t>
                </a:r>
              </a:p>
            </p:txBody>
          </p:sp>
          <p:cxnSp>
            <p:nvCxnSpPr>
              <p:cNvPr id="71" name="直线箭头连接符 70">
                <a:extLst>
                  <a:ext uri="{FF2B5EF4-FFF2-40B4-BE49-F238E27FC236}">
                    <a16:creationId xmlns:a16="http://schemas.microsoft.com/office/drawing/2014/main" id="{A770E6FA-CC8E-D749-845B-63AD54A898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40621" y="2924888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097431FC-FF54-7B44-AFAA-634CCF592BF2}"/>
                  </a:ext>
                </a:extLst>
              </p:cNvPr>
              <p:cNvGrpSpPr/>
              <p:nvPr/>
            </p:nvGrpSpPr>
            <p:grpSpPr>
              <a:xfrm>
                <a:off x="2370010" y="2421524"/>
                <a:ext cx="2041826" cy="1008000"/>
                <a:chOff x="2544991" y="2420888"/>
                <a:chExt cx="2041826" cy="1008000"/>
              </a:xfrm>
            </p:grpSpPr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DDC7BFC4-9E93-444F-BB24-1144A625C206}"/>
                    </a:ext>
                  </a:extLst>
                </p:cNvPr>
                <p:cNvSpPr/>
                <p:nvPr/>
              </p:nvSpPr>
              <p:spPr>
                <a:xfrm>
                  <a:off x="2544991" y="2420888"/>
                  <a:ext cx="2041826" cy="1008000"/>
                </a:xfrm>
                <a:prstGeom prst="rect">
                  <a:avLst/>
                </a:prstGeom>
                <a:noFill/>
                <a:ln w="12700">
                  <a:solidFill>
                    <a:srgbClr val="A2A5B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41" name="文本框 40">
                  <a:extLst>
                    <a:ext uri="{FF2B5EF4-FFF2-40B4-BE49-F238E27FC236}">
                      <a16:creationId xmlns:a16="http://schemas.microsoft.com/office/drawing/2014/main" id="{B450CB98-EC61-694E-B8F3-035F48E2EB06}"/>
                    </a:ext>
                  </a:extLst>
                </p:cNvPr>
                <p:cNvSpPr txBox="1"/>
                <p:nvPr/>
              </p:nvSpPr>
              <p:spPr>
                <a:xfrm>
                  <a:off x="2901512" y="2770197"/>
                  <a:ext cx="125478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dirty="0">
                      <a:solidFill>
                        <a:srgbClr val="383B55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Edge</a:t>
                  </a:r>
                  <a:r>
                    <a:rPr kumimoji="1" lang="zh-CN" altLang="en-US" sz="1400" dirty="0">
                      <a:solidFill>
                        <a:srgbClr val="383B55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网关 </a:t>
                  </a:r>
                </a:p>
              </p:txBody>
            </p:sp>
          </p:grpSp>
          <p:sp>
            <p:nvSpPr>
              <p:cNvPr id="74" name="文本框 73">
                <a:extLst>
                  <a:ext uri="{FF2B5EF4-FFF2-40B4-BE49-F238E27FC236}">
                    <a16:creationId xmlns:a16="http://schemas.microsoft.com/office/drawing/2014/main" id="{FAEADA37-384F-7A4E-8DC3-41FE275205BE}"/>
                  </a:ext>
                </a:extLst>
              </p:cNvPr>
              <p:cNvSpPr txBox="1"/>
              <p:nvPr/>
            </p:nvSpPr>
            <p:spPr>
              <a:xfrm>
                <a:off x="4067046" y="3668565"/>
                <a:ext cx="258139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100" dirty="0">
                    <a:solidFill>
                      <a:srgbClr val="5E628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子设备由网关代理上线，</a:t>
                </a:r>
                <a:endParaRPr kumimoji="1" lang="en-US" altLang="zh-CN" sz="11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kumimoji="1" lang="zh-CN" altLang="en-US" sz="1100" dirty="0">
                    <a:solidFill>
                      <a:srgbClr val="5E628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上报子设备三元组</a:t>
                </a:r>
                <a:endParaRPr kumimoji="1" lang="en-US" altLang="zh-CN" sz="11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0C43C331-0AD5-BD4E-B1BA-795E4A15863C}"/>
                  </a:ext>
                </a:extLst>
              </p:cNvPr>
              <p:cNvGrpSpPr/>
              <p:nvPr/>
            </p:nvGrpSpPr>
            <p:grpSpPr>
              <a:xfrm>
                <a:off x="-1126568" y="2777153"/>
                <a:ext cx="401072" cy="276999"/>
                <a:chOff x="-12081" y="4245764"/>
                <a:chExt cx="401072" cy="276999"/>
              </a:xfrm>
            </p:grpSpPr>
            <p:pic>
              <p:nvPicPr>
                <p:cNvPr id="26" name="图形 25">
                  <a:extLst>
                    <a:ext uri="{FF2B5EF4-FFF2-40B4-BE49-F238E27FC236}">
                      <a16:creationId xmlns:a16="http://schemas.microsoft.com/office/drawing/2014/main" id="{0BF5619F-15E5-304A-A3AF-BE1E5380C8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728" y="4248471"/>
                  <a:ext cx="300579" cy="273742"/>
                </a:xfrm>
                <a:prstGeom prst="rect">
                  <a:avLst/>
                </a:prstGeom>
              </p:spPr>
            </p:pic>
            <p:sp>
              <p:nvSpPr>
                <p:cNvPr id="29" name="文本框 28">
                  <a:extLst>
                    <a:ext uri="{FF2B5EF4-FFF2-40B4-BE49-F238E27FC236}">
                      <a16:creationId xmlns:a16="http://schemas.microsoft.com/office/drawing/2014/main" id="{281AA659-0C47-C24C-BE4B-CEECE8239E04}"/>
                    </a:ext>
                  </a:extLst>
                </p:cNvPr>
                <p:cNvSpPr txBox="1"/>
                <p:nvPr/>
              </p:nvSpPr>
              <p:spPr>
                <a:xfrm>
                  <a:off x="-12081" y="4245764"/>
                  <a:ext cx="40107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1200" dirty="0">
                      <a:solidFill>
                        <a:schemeClr val="bg1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2.1</a:t>
                  </a:r>
                  <a:endParaRPr kumimoji="1" lang="zh-CN" altLang="en-US" sz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cxnSp>
            <p:nvCxnSpPr>
              <p:cNvPr id="78" name="直线箭头连接符 77">
                <a:extLst>
                  <a:ext uri="{FF2B5EF4-FFF2-40B4-BE49-F238E27FC236}">
                    <a16:creationId xmlns:a16="http://schemas.microsoft.com/office/drawing/2014/main" id="{03099674-5C73-E141-8CA9-E5BC86F003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03512" y="2924777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6D2B24C5-33C5-9240-BCBB-EE056A365F53}"/>
                </a:ext>
              </a:extLst>
            </p:cNvPr>
            <p:cNvCxnSpPr>
              <a:cxnSpLocks/>
            </p:cNvCxnSpPr>
            <p:nvPr/>
          </p:nvCxnSpPr>
          <p:spPr>
            <a:xfrm>
              <a:off x="4655840" y="2942610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07D75643-94F3-2949-BBE0-1D66798CA9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71864" y="3053602"/>
              <a:ext cx="0" cy="596798"/>
            </a:xfrm>
            <a:prstGeom prst="straightConnector1">
              <a:avLst/>
            </a:prstGeom>
            <a:ln w="15875">
              <a:solidFill>
                <a:srgbClr val="A2A5BC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57902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533EA13B-1FC4-E142-99D4-3A0B1F714F81}"/>
              </a:ext>
            </a:extLst>
          </p:cNvPr>
          <p:cNvSpPr txBox="1"/>
          <p:nvPr/>
        </p:nvSpPr>
        <p:spPr>
          <a:xfrm>
            <a:off x="1034321" y="554636"/>
            <a:ext cx="323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ota_lifecycle_management.png</a:t>
            </a:r>
            <a:endParaRPr kumimoji="1" lang="zh-CN" altLang="en-US" dirty="0"/>
          </a:p>
        </p:txBody>
      </p:sp>
      <p:grpSp>
        <p:nvGrpSpPr>
          <p:cNvPr id="109" name="组合 108">
            <a:extLst>
              <a:ext uri="{FF2B5EF4-FFF2-40B4-BE49-F238E27FC236}">
                <a16:creationId xmlns:a16="http://schemas.microsoft.com/office/drawing/2014/main" id="{EA60803C-ABAF-1E4A-BB91-000103B300D2}"/>
              </a:ext>
            </a:extLst>
          </p:cNvPr>
          <p:cNvGrpSpPr/>
          <p:nvPr/>
        </p:nvGrpSpPr>
        <p:grpSpPr>
          <a:xfrm>
            <a:off x="-1964633" y="1764451"/>
            <a:ext cx="16695941" cy="4427198"/>
            <a:chOff x="-1964633" y="1764451"/>
            <a:chExt cx="16695941" cy="4427198"/>
          </a:xfrm>
        </p:grpSpPr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3510A763-0FA6-FE4F-B536-9EB0D955054B}"/>
                </a:ext>
              </a:extLst>
            </p:cNvPr>
            <p:cNvGrpSpPr/>
            <p:nvPr/>
          </p:nvGrpSpPr>
          <p:grpSpPr>
            <a:xfrm>
              <a:off x="-1964633" y="1764451"/>
              <a:ext cx="16695941" cy="4427198"/>
              <a:chOff x="2154394" y="1511274"/>
              <a:chExt cx="16695941" cy="4427198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1519FA2A-3881-0F40-92B9-D5F8985EA9EF}"/>
                  </a:ext>
                </a:extLst>
              </p:cNvPr>
              <p:cNvSpPr/>
              <p:nvPr/>
            </p:nvSpPr>
            <p:spPr>
              <a:xfrm>
                <a:off x="3991293" y="2114469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4920035E-A612-7940-9D3E-5E323D1C90B6}"/>
                  </a:ext>
                </a:extLst>
              </p:cNvPr>
              <p:cNvSpPr txBox="1"/>
              <p:nvPr/>
            </p:nvSpPr>
            <p:spPr>
              <a:xfrm>
                <a:off x="4341533" y="2455346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新增固件</a:t>
                </a:r>
              </a:p>
            </p:txBody>
          </p:sp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3BE1C9F5-827A-B04F-AC79-6729B423AE2D}"/>
                  </a:ext>
                </a:extLst>
              </p:cNvPr>
              <p:cNvSpPr/>
              <p:nvPr/>
            </p:nvSpPr>
            <p:spPr>
              <a:xfrm>
                <a:off x="6931841" y="2114469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D4EA3F9F-C743-F440-BBE5-7DD4C833BB49}"/>
                  </a:ext>
                </a:extLst>
              </p:cNvPr>
              <p:cNvSpPr txBox="1"/>
              <p:nvPr/>
            </p:nvSpPr>
            <p:spPr>
              <a:xfrm>
                <a:off x="7282081" y="2301457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固件存储</a:t>
                </a:r>
              </a:p>
            </p:txBody>
          </p:sp>
          <p:cxnSp>
            <p:nvCxnSpPr>
              <p:cNvPr id="34" name="直线箭头连接符 33">
                <a:extLst>
                  <a:ext uri="{FF2B5EF4-FFF2-40B4-BE49-F238E27FC236}">
                    <a16:creationId xmlns:a16="http://schemas.microsoft.com/office/drawing/2014/main" id="{A84A6B0A-BBB6-F843-8A7C-D445892468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33624" y="2618469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线箭头连接符 37">
                <a:extLst>
                  <a:ext uri="{FF2B5EF4-FFF2-40B4-BE49-F238E27FC236}">
                    <a16:creationId xmlns:a16="http://schemas.microsoft.com/office/drawing/2014/main" id="{B73594EB-9CE9-5843-9E21-BB1D452211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42252" y="2618469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DDCE11F0-5230-7E4A-90F9-AFED8803412F}"/>
                  </a:ext>
                </a:extLst>
              </p:cNvPr>
              <p:cNvSpPr txBox="1"/>
              <p:nvPr/>
            </p:nvSpPr>
            <p:spPr>
              <a:xfrm>
                <a:off x="7186886" y="2609234"/>
                <a:ext cx="15777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对象存储并记录</a:t>
                </a:r>
                <a:r>
                  <a:rPr kumimoji="1" lang="en-US" altLang="zh-CN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url</a:t>
                </a:r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地址</a:t>
                </a:r>
              </a:p>
            </p:txBody>
          </p:sp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B7095D47-C6B9-8545-907B-982C515910E4}"/>
                  </a:ext>
                </a:extLst>
              </p:cNvPr>
              <p:cNvSpPr/>
              <p:nvPr/>
            </p:nvSpPr>
            <p:spPr>
              <a:xfrm>
                <a:off x="9872389" y="2114469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6748D02C-5F41-2A41-BE04-78976B212FE8}"/>
                  </a:ext>
                </a:extLst>
              </p:cNvPr>
              <p:cNvSpPr txBox="1"/>
              <p:nvPr/>
            </p:nvSpPr>
            <p:spPr>
              <a:xfrm>
                <a:off x="10222629" y="2473199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固件验证</a:t>
                </a:r>
              </a:p>
            </p:txBody>
          </p:sp>
          <p:cxnSp>
            <p:nvCxnSpPr>
              <p:cNvPr id="43" name="直线箭头连接符 42">
                <a:extLst>
                  <a:ext uri="{FF2B5EF4-FFF2-40B4-BE49-F238E27FC236}">
                    <a16:creationId xmlns:a16="http://schemas.microsoft.com/office/drawing/2014/main" id="{D77FEA58-3BE3-6E4B-AACE-C5804AFC96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91625" y="2627088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48061C6E-44B4-4B49-9BCF-2BB2323F8A51}"/>
                  </a:ext>
                </a:extLst>
              </p:cNvPr>
              <p:cNvSpPr/>
              <p:nvPr/>
            </p:nvSpPr>
            <p:spPr>
              <a:xfrm>
                <a:off x="12812937" y="2114469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46" name="直线箭头连接符 45">
                <a:extLst>
                  <a:ext uri="{FF2B5EF4-FFF2-40B4-BE49-F238E27FC236}">
                    <a16:creationId xmlns:a16="http://schemas.microsoft.com/office/drawing/2014/main" id="{F6BC688C-BCCA-A84C-A76A-5559342AA6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132173" y="2627088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F620ABA0-5A6B-DB4E-9B00-30BAD12EA01F}"/>
                  </a:ext>
                </a:extLst>
              </p:cNvPr>
              <p:cNvSpPr/>
              <p:nvPr/>
            </p:nvSpPr>
            <p:spPr>
              <a:xfrm>
                <a:off x="15756125" y="2114469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48" name="直线箭头连接符 47">
                <a:extLst>
                  <a:ext uri="{FF2B5EF4-FFF2-40B4-BE49-F238E27FC236}">
                    <a16:creationId xmlns:a16="http://schemas.microsoft.com/office/drawing/2014/main" id="{910BDC0E-4C7F-F741-A31D-1969FA8265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075361" y="2627088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15751F09-9BF3-1C4F-A62B-766162722695}"/>
                  </a:ext>
                </a:extLst>
              </p:cNvPr>
              <p:cNvSpPr txBox="1"/>
              <p:nvPr/>
            </p:nvSpPr>
            <p:spPr>
              <a:xfrm>
                <a:off x="13163177" y="2473199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批量升级</a:t>
                </a: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6CB62962-8422-DE4B-B251-F087EC253C51}"/>
                  </a:ext>
                </a:extLst>
              </p:cNvPr>
              <p:cNvSpPr txBox="1"/>
              <p:nvPr/>
            </p:nvSpPr>
            <p:spPr>
              <a:xfrm>
                <a:off x="16106365" y="2356859"/>
                <a:ext cx="13413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升级进度</a:t>
                </a:r>
                <a:endParaRPr kumimoji="1" lang="en-US" altLang="zh-CN" sz="1400" dirty="0">
                  <a:solidFill>
                    <a:srgbClr val="383B55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版本追溯</a:t>
                </a:r>
              </a:p>
            </p:txBody>
          </p:sp>
          <p:cxnSp>
            <p:nvCxnSpPr>
              <p:cNvPr id="53" name="直线箭头连接符 52">
                <a:extLst>
                  <a:ext uri="{FF2B5EF4-FFF2-40B4-BE49-F238E27FC236}">
                    <a16:creationId xmlns:a16="http://schemas.microsoft.com/office/drawing/2014/main" id="{9A58AC51-9FCD-674B-BE8F-87CDAF9446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32172" y="4954802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D1D2E169-A29D-F14F-B540-CE253A9900B4}"/>
                  </a:ext>
                </a:extLst>
              </p:cNvPr>
              <p:cNvSpPr/>
              <p:nvPr/>
            </p:nvSpPr>
            <p:spPr>
              <a:xfrm>
                <a:off x="12812937" y="4442183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0B9D2EA5-5486-4E44-AED1-F9C7974EAF68}"/>
                  </a:ext>
                </a:extLst>
              </p:cNvPr>
              <p:cNvSpPr txBox="1"/>
              <p:nvPr/>
            </p:nvSpPr>
            <p:spPr>
              <a:xfrm>
                <a:off x="13140649" y="4651105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固件删除</a:t>
                </a:r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C73B081C-BF65-744F-8601-80773CA034B8}"/>
                  </a:ext>
                </a:extLst>
              </p:cNvPr>
              <p:cNvSpPr/>
              <p:nvPr/>
            </p:nvSpPr>
            <p:spPr>
              <a:xfrm>
                <a:off x="2516584" y="2356859"/>
                <a:ext cx="595552" cy="595552"/>
              </a:xfrm>
              <a:prstGeom prst="ellipse">
                <a:avLst/>
              </a:prstGeom>
              <a:noFill/>
              <a:ln w="2540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E709A211-9C91-F14B-928A-457E7840C8BC}"/>
                  </a:ext>
                </a:extLst>
              </p:cNvPr>
              <p:cNvSpPr txBox="1"/>
              <p:nvPr/>
            </p:nvSpPr>
            <p:spPr>
              <a:xfrm>
                <a:off x="2154394" y="2510205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开始</a:t>
                </a:r>
              </a:p>
            </p:txBody>
          </p:sp>
          <p:sp>
            <p:nvSpPr>
              <p:cNvPr id="59" name="椭圆 58">
                <a:extLst>
                  <a:ext uri="{FF2B5EF4-FFF2-40B4-BE49-F238E27FC236}">
                    <a16:creationId xmlns:a16="http://schemas.microsoft.com/office/drawing/2014/main" id="{004E778D-6499-434D-B5A6-B3E0F4BFAAE9}"/>
                  </a:ext>
                </a:extLst>
              </p:cNvPr>
              <p:cNvSpPr/>
              <p:nvPr/>
            </p:nvSpPr>
            <p:spPr>
              <a:xfrm>
                <a:off x="11386224" y="4689730"/>
                <a:ext cx="595552" cy="595552"/>
              </a:xfrm>
              <a:prstGeom prst="ellipse">
                <a:avLst/>
              </a:prstGeom>
              <a:noFill/>
              <a:ln w="254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602B43B4-A2FE-B343-979F-67459849DB4F}"/>
                  </a:ext>
                </a:extLst>
              </p:cNvPr>
              <p:cNvSpPr txBox="1"/>
              <p:nvPr/>
            </p:nvSpPr>
            <p:spPr>
              <a:xfrm>
                <a:off x="11024034" y="4843076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结束</a:t>
                </a:r>
              </a:p>
            </p:txBody>
          </p:sp>
          <p:cxnSp>
            <p:nvCxnSpPr>
              <p:cNvPr id="62" name="直线箭头连接符 61">
                <a:extLst>
                  <a:ext uri="{FF2B5EF4-FFF2-40B4-BE49-F238E27FC236}">
                    <a16:creationId xmlns:a16="http://schemas.microsoft.com/office/drawing/2014/main" id="{B315903D-A8C7-F14E-9164-23E4A4E12F5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075361" y="4973366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菱形 62">
                <a:extLst>
                  <a:ext uri="{FF2B5EF4-FFF2-40B4-BE49-F238E27FC236}">
                    <a16:creationId xmlns:a16="http://schemas.microsoft.com/office/drawing/2014/main" id="{3ED035A0-0DDB-144A-A614-F5FC261256E9}"/>
                  </a:ext>
                </a:extLst>
              </p:cNvPr>
              <p:cNvSpPr/>
              <p:nvPr/>
            </p:nvSpPr>
            <p:spPr>
              <a:xfrm>
                <a:off x="15771292" y="4442183"/>
                <a:ext cx="2040139" cy="1008000"/>
              </a:xfrm>
              <a:prstGeom prst="diamond">
                <a:avLst/>
              </a:prstGeom>
              <a:noFill/>
              <a:ln w="25400">
                <a:solidFill>
                  <a:srgbClr val="0A6E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3B6CD22C-8FED-3044-B001-165E173D24A3}"/>
                  </a:ext>
                </a:extLst>
              </p:cNvPr>
              <p:cNvSpPr txBox="1"/>
              <p:nvPr/>
            </p:nvSpPr>
            <p:spPr>
              <a:xfrm>
                <a:off x="16087663" y="4792294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升级完成？</a:t>
                </a:r>
              </a:p>
            </p:txBody>
          </p:sp>
          <p:sp>
            <p:nvSpPr>
              <p:cNvPr id="66" name="文本框 65">
                <a:extLst>
                  <a:ext uri="{FF2B5EF4-FFF2-40B4-BE49-F238E27FC236}">
                    <a16:creationId xmlns:a16="http://schemas.microsoft.com/office/drawing/2014/main" id="{A4AC2E9D-F054-6040-8E2C-FF45DE94BA73}"/>
                  </a:ext>
                </a:extLst>
              </p:cNvPr>
              <p:cNvSpPr txBox="1"/>
              <p:nvPr/>
            </p:nvSpPr>
            <p:spPr>
              <a:xfrm>
                <a:off x="13115172" y="4912557"/>
                <a:ext cx="15777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升级完成后，用户可选择删除</a:t>
                </a:r>
              </a:p>
            </p:txBody>
          </p:sp>
          <p:cxnSp>
            <p:nvCxnSpPr>
              <p:cNvPr id="68" name="肘形连接符 67">
                <a:extLst>
                  <a:ext uri="{FF2B5EF4-FFF2-40B4-BE49-F238E27FC236}">
                    <a16:creationId xmlns:a16="http://schemas.microsoft.com/office/drawing/2014/main" id="{201F5DEA-35E8-D44C-BDDB-152EB3DC84D4}"/>
                  </a:ext>
                </a:extLst>
              </p:cNvPr>
              <p:cNvCxnSpPr>
                <a:cxnSpLocks/>
                <a:endCxn id="59" idx="4"/>
              </p:cNvCxnSpPr>
              <p:nvPr/>
            </p:nvCxnSpPr>
            <p:spPr>
              <a:xfrm rot="10800000">
                <a:off x="11684000" y="5285283"/>
                <a:ext cx="5141194" cy="281207"/>
              </a:xfrm>
              <a:prstGeom prst="bentConnector2">
                <a:avLst/>
              </a:prstGeom>
              <a:ln w="25400">
                <a:solidFill>
                  <a:srgbClr val="A2A5BC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B245CD32-8F70-8948-A3D4-4B6985FF693F}"/>
                  </a:ext>
                </a:extLst>
              </p:cNvPr>
              <p:cNvSpPr txBox="1"/>
              <p:nvPr/>
            </p:nvSpPr>
            <p:spPr>
              <a:xfrm>
                <a:off x="12721844" y="5661473"/>
                <a:ext cx="362716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升级完成后，用户升级完成的任务不做任何处理</a:t>
                </a:r>
              </a:p>
            </p:txBody>
          </p:sp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960D3CC3-50A6-5B42-BAD3-048718D93F6B}"/>
                  </a:ext>
                </a:extLst>
              </p:cNvPr>
              <p:cNvSpPr txBox="1"/>
              <p:nvPr/>
            </p:nvSpPr>
            <p:spPr>
              <a:xfrm>
                <a:off x="14666742" y="4602777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FFC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是</a:t>
                </a:r>
              </a:p>
            </p:txBody>
          </p:sp>
          <p:cxnSp>
            <p:nvCxnSpPr>
              <p:cNvPr id="73" name="肘形连接符 72">
                <a:extLst>
                  <a:ext uri="{FF2B5EF4-FFF2-40B4-BE49-F238E27FC236}">
                    <a16:creationId xmlns:a16="http://schemas.microsoft.com/office/drawing/2014/main" id="{AB7D73C1-FDA5-8846-8D0D-E3C842D87F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7952851" y="2618469"/>
                <a:ext cx="13480" cy="2327714"/>
              </a:xfrm>
              <a:prstGeom prst="bentConnector3">
                <a:avLst>
                  <a:gd name="adj1" fmla="val -4836306"/>
                </a:avLst>
              </a:prstGeom>
              <a:ln w="25400">
                <a:solidFill>
                  <a:srgbClr val="A2A5BC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文本框 76">
                <a:extLst>
                  <a:ext uri="{FF2B5EF4-FFF2-40B4-BE49-F238E27FC236}">
                    <a16:creationId xmlns:a16="http://schemas.microsoft.com/office/drawing/2014/main" id="{E4198FC1-BC13-8841-A867-33E7ECF2BEBD}"/>
                  </a:ext>
                </a:extLst>
              </p:cNvPr>
              <p:cNvSpPr txBox="1"/>
              <p:nvPr/>
            </p:nvSpPr>
            <p:spPr>
              <a:xfrm>
                <a:off x="17508989" y="4602777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FFC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否</a:t>
                </a:r>
              </a:p>
            </p:txBody>
          </p:sp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A6FBEEAB-6873-2D41-9384-F03172C6E9DD}"/>
                  </a:ext>
                </a:extLst>
              </p:cNvPr>
              <p:cNvSpPr txBox="1"/>
              <p:nvPr/>
            </p:nvSpPr>
            <p:spPr>
              <a:xfrm>
                <a:off x="17537613" y="3521159"/>
                <a:ext cx="131272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查看升级详情</a:t>
                </a:r>
              </a:p>
            </p:txBody>
          </p:sp>
          <p:cxnSp>
            <p:nvCxnSpPr>
              <p:cNvPr id="80" name="肘形连接符 79">
                <a:extLst>
                  <a:ext uri="{FF2B5EF4-FFF2-40B4-BE49-F238E27FC236}">
                    <a16:creationId xmlns:a16="http://schemas.microsoft.com/office/drawing/2014/main" id="{D1750901-B3D8-604F-99E0-02960E7DF0D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14265427" y="1552382"/>
                <a:ext cx="540000" cy="1440000"/>
              </a:xfrm>
              <a:prstGeom prst="bentConnector3">
                <a:avLst>
                  <a:gd name="adj1" fmla="val 194354"/>
                </a:avLst>
              </a:prstGeom>
              <a:ln w="25400">
                <a:solidFill>
                  <a:srgbClr val="A2A5BC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肘形连接符 86">
                <a:extLst>
                  <a:ext uri="{FF2B5EF4-FFF2-40B4-BE49-F238E27FC236}">
                    <a16:creationId xmlns:a16="http://schemas.microsoft.com/office/drawing/2014/main" id="{9BA5E39C-5556-9F4B-8CD7-BB8FC96C745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11314849" y="1546762"/>
                <a:ext cx="540000" cy="1440000"/>
              </a:xfrm>
              <a:prstGeom prst="bentConnector3">
                <a:avLst>
                  <a:gd name="adj1" fmla="val 194354"/>
                </a:avLst>
              </a:prstGeom>
              <a:ln w="25400">
                <a:solidFill>
                  <a:srgbClr val="A2A5BC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文本框 87">
                <a:extLst>
                  <a:ext uri="{FF2B5EF4-FFF2-40B4-BE49-F238E27FC236}">
                    <a16:creationId xmlns:a16="http://schemas.microsoft.com/office/drawing/2014/main" id="{000BD8DE-B8F0-E842-9173-F53A5279EB15}"/>
                  </a:ext>
                </a:extLst>
              </p:cNvPr>
              <p:cNvSpPr txBox="1"/>
              <p:nvPr/>
            </p:nvSpPr>
            <p:spPr>
              <a:xfrm>
                <a:off x="11152406" y="1516769"/>
                <a:ext cx="131272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重新验证</a:t>
                </a:r>
              </a:p>
            </p:txBody>
          </p:sp>
          <p:sp>
            <p:nvSpPr>
              <p:cNvPr id="89" name="文本框 88">
                <a:extLst>
                  <a:ext uri="{FF2B5EF4-FFF2-40B4-BE49-F238E27FC236}">
                    <a16:creationId xmlns:a16="http://schemas.microsoft.com/office/drawing/2014/main" id="{00DB64E4-9D0E-3640-A251-BE2E7FE5097C}"/>
                  </a:ext>
                </a:extLst>
              </p:cNvPr>
              <p:cNvSpPr txBox="1"/>
              <p:nvPr/>
            </p:nvSpPr>
            <p:spPr>
              <a:xfrm>
                <a:off x="14036578" y="1511274"/>
                <a:ext cx="131272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维护升级策略</a:t>
                </a:r>
              </a:p>
            </p:txBody>
          </p:sp>
          <p:cxnSp>
            <p:nvCxnSpPr>
              <p:cNvPr id="91" name="直线箭头连接符 90">
                <a:extLst>
                  <a:ext uri="{FF2B5EF4-FFF2-40B4-BE49-F238E27FC236}">
                    <a16:creationId xmlns:a16="http://schemas.microsoft.com/office/drawing/2014/main" id="{CAACAA92-DAC9-AE4D-A0C7-9443FD6E29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830318" y="3321357"/>
                <a:ext cx="0" cy="881784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肘形连接符 93">
                <a:extLst>
                  <a:ext uri="{FF2B5EF4-FFF2-40B4-BE49-F238E27FC236}">
                    <a16:creationId xmlns:a16="http://schemas.microsoft.com/office/drawing/2014/main" id="{F4D15F3E-CEF5-1041-A74A-D76B6F2F4F8A}"/>
                  </a:ext>
                </a:extLst>
              </p:cNvPr>
              <p:cNvCxnSpPr>
                <a:cxnSpLocks/>
                <a:stCxn id="30" idx="2"/>
              </p:cNvCxnSpPr>
              <p:nvPr/>
            </p:nvCxnSpPr>
            <p:spPr>
              <a:xfrm rot="16200000" flipH="1">
                <a:off x="9105406" y="-894161"/>
                <a:ext cx="612000" cy="8798400"/>
              </a:xfrm>
              <a:prstGeom prst="bentConnector2">
                <a:avLst/>
              </a:prstGeom>
              <a:ln w="25400">
                <a:solidFill>
                  <a:srgbClr val="A2A5BC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线连接符 98">
                <a:extLst>
                  <a:ext uri="{FF2B5EF4-FFF2-40B4-BE49-F238E27FC236}">
                    <a16:creationId xmlns:a16="http://schemas.microsoft.com/office/drawing/2014/main" id="{C8A02588-D05D-CC4E-B7FD-429F86BD527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83941" y="3227757"/>
                <a:ext cx="6614" cy="565437"/>
              </a:xfrm>
              <a:prstGeom prst="line">
                <a:avLst/>
              </a:prstGeom>
              <a:ln w="25400">
                <a:solidFill>
                  <a:srgbClr val="A2A5BC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EFAA173F-6E2E-EB4D-B450-173F0CAAB97A}"/>
                  </a:ext>
                </a:extLst>
              </p:cNvPr>
              <p:cNvSpPr txBox="1"/>
              <p:nvPr/>
            </p:nvSpPr>
            <p:spPr>
              <a:xfrm>
                <a:off x="5156679" y="3516195"/>
                <a:ext cx="131272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删除新增固件</a:t>
                </a:r>
              </a:p>
            </p:txBody>
          </p:sp>
          <p:sp>
            <p:nvSpPr>
              <p:cNvPr id="104" name="文本框 103">
                <a:extLst>
                  <a:ext uri="{FF2B5EF4-FFF2-40B4-BE49-F238E27FC236}">
                    <a16:creationId xmlns:a16="http://schemas.microsoft.com/office/drawing/2014/main" id="{8B4BA316-1D6B-A74B-8AD4-D096E1B51954}"/>
                  </a:ext>
                </a:extLst>
              </p:cNvPr>
              <p:cNvSpPr txBox="1"/>
              <p:nvPr/>
            </p:nvSpPr>
            <p:spPr>
              <a:xfrm>
                <a:off x="10890554" y="3489073"/>
                <a:ext cx="170761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删除验证未通过的固件</a:t>
                </a:r>
              </a:p>
            </p:txBody>
          </p:sp>
          <p:sp>
            <p:nvSpPr>
              <p:cNvPr id="105" name="文本框 104">
                <a:extLst>
                  <a:ext uri="{FF2B5EF4-FFF2-40B4-BE49-F238E27FC236}">
                    <a16:creationId xmlns:a16="http://schemas.microsoft.com/office/drawing/2014/main" id="{66B155AC-1DE4-6B4C-B5FF-732C11FFD306}"/>
                  </a:ext>
                </a:extLst>
              </p:cNvPr>
              <p:cNvSpPr txBox="1"/>
              <p:nvPr/>
            </p:nvSpPr>
            <p:spPr>
              <a:xfrm>
                <a:off x="13899018" y="3501784"/>
                <a:ext cx="11140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删除存在升级缺陷的固件</a:t>
                </a:r>
              </a:p>
            </p:txBody>
          </p:sp>
        </p:grpSp>
        <p:cxnSp>
          <p:nvCxnSpPr>
            <p:cNvPr id="107" name="直线箭头连接符 106">
              <a:extLst>
                <a:ext uri="{FF2B5EF4-FFF2-40B4-BE49-F238E27FC236}">
                  <a16:creationId xmlns:a16="http://schemas.microsoft.com/office/drawing/2014/main" id="{7BD46040-53A8-3F4D-86B5-4048CE74A558}"/>
                </a:ext>
              </a:extLst>
            </p:cNvPr>
            <p:cNvCxnSpPr>
              <a:cxnSpLocks/>
            </p:cNvCxnSpPr>
            <p:nvPr/>
          </p:nvCxnSpPr>
          <p:spPr>
            <a:xfrm>
              <a:off x="12672334" y="3480934"/>
              <a:ext cx="0" cy="1150459"/>
            </a:xfrm>
            <a:prstGeom prst="straightConnector1">
              <a:avLst/>
            </a:prstGeom>
            <a:ln w="25400">
              <a:solidFill>
                <a:srgbClr val="A2A5BC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8573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9FA4E31-21A3-6249-A3A7-B0FB96340498}"/>
              </a:ext>
            </a:extLst>
          </p:cNvPr>
          <p:cNvSpPr txBox="1"/>
          <p:nvPr/>
        </p:nvSpPr>
        <p:spPr>
          <a:xfrm>
            <a:off x="355600" y="186267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asset_tree.png</a:t>
            </a:r>
            <a:endParaRPr kumimoji="1" lang="zh-CN" altLang="en-US" dirty="0"/>
          </a:p>
        </p:txBody>
      </p: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CAD15302-90EF-E74C-B2BC-8F1BB3A5EE7B}"/>
              </a:ext>
            </a:extLst>
          </p:cNvPr>
          <p:cNvGrpSpPr/>
          <p:nvPr/>
        </p:nvGrpSpPr>
        <p:grpSpPr>
          <a:xfrm>
            <a:off x="1078250" y="708090"/>
            <a:ext cx="8050128" cy="4532983"/>
            <a:chOff x="1078250" y="708090"/>
            <a:chExt cx="8050128" cy="4532983"/>
          </a:xfrm>
        </p:grpSpPr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id="{01262F54-F9B6-7748-A37C-CAB0CCB53983}"/>
                </a:ext>
              </a:extLst>
            </p:cNvPr>
            <p:cNvGrpSpPr/>
            <p:nvPr/>
          </p:nvGrpSpPr>
          <p:grpSpPr>
            <a:xfrm>
              <a:off x="1078250" y="708090"/>
              <a:ext cx="8050128" cy="4532983"/>
              <a:chOff x="1078250" y="708090"/>
              <a:chExt cx="8050128" cy="4532983"/>
            </a:xfrm>
          </p:grpSpPr>
          <p:cxnSp>
            <p:nvCxnSpPr>
              <p:cNvPr id="22" name="直线连接符 21">
                <a:extLst>
                  <a:ext uri="{FF2B5EF4-FFF2-40B4-BE49-F238E27FC236}">
                    <a16:creationId xmlns:a16="http://schemas.microsoft.com/office/drawing/2014/main" id="{1A9CF208-B68E-3E49-A2A5-0149DD22C4D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59992" y="1061482"/>
                <a:ext cx="0" cy="4179591"/>
              </a:xfrm>
              <a:prstGeom prst="line">
                <a:avLst/>
              </a:prstGeom>
              <a:ln w="25400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线连接符 25">
                <a:extLst>
                  <a:ext uri="{FF2B5EF4-FFF2-40B4-BE49-F238E27FC236}">
                    <a16:creationId xmlns:a16="http://schemas.microsoft.com/office/drawing/2014/main" id="{F7B6A052-96D5-0340-9FB2-1D5873C6E0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74036" y="1787463"/>
                <a:ext cx="607921" cy="1"/>
              </a:xfrm>
              <a:prstGeom prst="line">
                <a:avLst/>
              </a:prstGeom>
              <a:ln w="22225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圆角矩形 27">
                <a:extLst>
                  <a:ext uri="{FF2B5EF4-FFF2-40B4-BE49-F238E27FC236}">
                    <a16:creationId xmlns:a16="http://schemas.microsoft.com/office/drawing/2014/main" id="{569277EA-B289-DB4C-9D9B-F7B23DF411D1}"/>
                  </a:ext>
                </a:extLst>
              </p:cNvPr>
              <p:cNvSpPr/>
              <p:nvPr/>
            </p:nvSpPr>
            <p:spPr>
              <a:xfrm>
                <a:off x="1078250" y="708090"/>
                <a:ext cx="1203705" cy="600040"/>
              </a:xfrm>
              <a:prstGeom prst="roundRect">
                <a:avLst>
                  <a:gd name="adj" fmla="val 0"/>
                </a:avLst>
              </a:prstGeom>
              <a:solidFill>
                <a:srgbClr val="5E62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智慧楼宇</a:t>
                </a:r>
                <a:r>
                  <a:rPr kumimoji="1" lang="en-US" altLang="zh-CN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endParaRPr kumimoji="1" lang="zh-CN" alt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4" name="圆角矩形 63">
                <a:extLst>
                  <a:ext uri="{FF2B5EF4-FFF2-40B4-BE49-F238E27FC236}">
                    <a16:creationId xmlns:a16="http://schemas.microsoft.com/office/drawing/2014/main" id="{9C521034-5CDC-AD42-AAAC-238103BA2FEE}"/>
                  </a:ext>
                </a:extLst>
              </p:cNvPr>
              <p:cNvSpPr/>
              <p:nvPr/>
            </p:nvSpPr>
            <p:spPr>
              <a:xfrm>
                <a:off x="2281955" y="1469621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6" name="圆角矩形 65">
                <a:extLst>
                  <a:ext uri="{FF2B5EF4-FFF2-40B4-BE49-F238E27FC236}">
                    <a16:creationId xmlns:a16="http://schemas.microsoft.com/office/drawing/2014/main" id="{ACCCF8E2-E8FD-A146-A8AC-71B903109C7B}"/>
                  </a:ext>
                </a:extLst>
              </p:cNvPr>
              <p:cNvSpPr/>
              <p:nvPr/>
            </p:nvSpPr>
            <p:spPr>
              <a:xfrm>
                <a:off x="2366724" y="1778562"/>
                <a:ext cx="821684" cy="282680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C1809C8E-E163-8845-AD4C-C37CC68E13FC}"/>
                  </a:ext>
                </a:extLst>
              </p:cNvPr>
              <p:cNvSpPr txBox="1"/>
              <p:nvPr/>
            </p:nvSpPr>
            <p:spPr>
              <a:xfrm>
                <a:off x="2559801" y="1775764"/>
                <a:ext cx="6917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  <a:r>
                  <a:rPr kumimoji="1" lang="zh-CN" altLang="en-US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楼</a:t>
                </a:r>
              </a:p>
            </p:txBody>
          </p:sp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B2E1D2F9-F481-9145-A250-E8BC1C0F09A0}"/>
                  </a:ext>
                </a:extLst>
              </p:cNvPr>
              <p:cNvSpPr txBox="1"/>
              <p:nvPr/>
            </p:nvSpPr>
            <p:spPr>
              <a:xfrm>
                <a:off x="2357571" y="1499553"/>
                <a:ext cx="821681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节点</a:t>
                </a:r>
                <a:r>
                  <a:rPr kumimoji="1" lang="en-US" altLang="zh-CN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endParaRPr kumimoji="1" lang="zh-CN" altLang="en-US" sz="105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71" name="直线连接符 70">
                <a:extLst>
                  <a:ext uri="{FF2B5EF4-FFF2-40B4-BE49-F238E27FC236}">
                    <a16:creationId xmlns:a16="http://schemas.microsoft.com/office/drawing/2014/main" id="{940D9A84-6A66-254D-8AF7-C1B21F9818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47860" y="3131338"/>
                <a:ext cx="634097" cy="1"/>
              </a:xfrm>
              <a:prstGeom prst="line">
                <a:avLst/>
              </a:prstGeom>
              <a:ln w="22225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圆角矩形 71">
                <a:extLst>
                  <a:ext uri="{FF2B5EF4-FFF2-40B4-BE49-F238E27FC236}">
                    <a16:creationId xmlns:a16="http://schemas.microsoft.com/office/drawing/2014/main" id="{0F888C21-8A52-4247-A600-608502287446}"/>
                  </a:ext>
                </a:extLst>
              </p:cNvPr>
              <p:cNvSpPr/>
              <p:nvPr/>
            </p:nvSpPr>
            <p:spPr>
              <a:xfrm>
                <a:off x="2281955" y="2813496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3" name="圆角矩形 72">
                <a:extLst>
                  <a:ext uri="{FF2B5EF4-FFF2-40B4-BE49-F238E27FC236}">
                    <a16:creationId xmlns:a16="http://schemas.microsoft.com/office/drawing/2014/main" id="{E52FE591-81BD-AA4C-B03D-D0A39AE67E32}"/>
                  </a:ext>
                </a:extLst>
              </p:cNvPr>
              <p:cNvSpPr/>
              <p:nvPr/>
            </p:nvSpPr>
            <p:spPr>
              <a:xfrm>
                <a:off x="2366724" y="3122437"/>
                <a:ext cx="821684" cy="282680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4" name="文本框 73">
                <a:extLst>
                  <a:ext uri="{FF2B5EF4-FFF2-40B4-BE49-F238E27FC236}">
                    <a16:creationId xmlns:a16="http://schemas.microsoft.com/office/drawing/2014/main" id="{2DAA4C74-E7E3-C348-B04B-E93365932285}"/>
                  </a:ext>
                </a:extLst>
              </p:cNvPr>
              <p:cNvSpPr txBox="1"/>
              <p:nvPr/>
            </p:nvSpPr>
            <p:spPr>
              <a:xfrm>
                <a:off x="2558056" y="3125320"/>
                <a:ext cx="6917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kumimoji="1" lang="zh-CN" altLang="en-US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楼</a:t>
                </a:r>
              </a:p>
            </p:txBody>
          </p:sp>
          <p:sp>
            <p:nvSpPr>
              <p:cNvPr id="75" name="文本框 74">
                <a:extLst>
                  <a:ext uri="{FF2B5EF4-FFF2-40B4-BE49-F238E27FC236}">
                    <a16:creationId xmlns:a16="http://schemas.microsoft.com/office/drawing/2014/main" id="{53D88E1B-D3DA-D14C-8B00-B749B9B5AA09}"/>
                  </a:ext>
                </a:extLst>
              </p:cNvPr>
              <p:cNvSpPr txBox="1"/>
              <p:nvPr/>
            </p:nvSpPr>
            <p:spPr>
              <a:xfrm>
                <a:off x="2389110" y="2802134"/>
                <a:ext cx="790142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节点</a:t>
                </a:r>
                <a:r>
                  <a:rPr kumimoji="1" lang="en-US" altLang="zh-CN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  <a:endParaRPr kumimoji="1" lang="zh-CN" altLang="en-US" sz="105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6" name="圆角矩形 75">
                <a:extLst>
                  <a:ext uri="{FF2B5EF4-FFF2-40B4-BE49-F238E27FC236}">
                    <a16:creationId xmlns:a16="http://schemas.microsoft.com/office/drawing/2014/main" id="{872CD68B-C681-E24A-91B0-F33972950BAD}"/>
                  </a:ext>
                </a:extLst>
              </p:cNvPr>
              <p:cNvSpPr/>
              <p:nvPr/>
            </p:nvSpPr>
            <p:spPr>
              <a:xfrm>
                <a:off x="3340586" y="4051095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7" name="圆角矩形 76">
                <a:extLst>
                  <a:ext uri="{FF2B5EF4-FFF2-40B4-BE49-F238E27FC236}">
                    <a16:creationId xmlns:a16="http://schemas.microsoft.com/office/drawing/2014/main" id="{FCC2F022-640E-FB48-8028-2B1ADB8159C1}"/>
                  </a:ext>
                </a:extLst>
              </p:cNvPr>
              <p:cNvSpPr/>
              <p:nvPr/>
            </p:nvSpPr>
            <p:spPr>
              <a:xfrm>
                <a:off x="3425355" y="4302433"/>
                <a:ext cx="821684" cy="354243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90006D3A-A1F6-EB4A-9A3E-86AB01414A51}"/>
                  </a:ext>
                </a:extLst>
              </p:cNvPr>
              <p:cNvSpPr txBox="1"/>
              <p:nvPr/>
            </p:nvSpPr>
            <p:spPr>
              <a:xfrm>
                <a:off x="3439780" y="4332232"/>
                <a:ext cx="78383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智能电表</a:t>
                </a:r>
                <a:r>
                  <a:rPr kumimoji="1" lang="en-US" altLang="zh-CN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endParaRPr kumimoji="1" lang="zh-CN" altLang="en-US" sz="8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9" name="文本框 78">
                <a:extLst>
                  <a:ext uri="{FF2B5EF4-FFF2-40B4-BE49-F238E27FC236}">
                    <a16:creationId xmlns:a16="http://schemas.microsoft.com/office/drawing/2014/main" id="{15E62758-91E3-634F-B9AB-D5CD886EC87D}"/>
                  </a:ext>
                </a:extLst>
              </p:cNvPr>
              <p:cNvSpPr txBox="1"/>
              <p:nvPr/>
            </p:nvSpPr>
            <p:spPr>
              <a:xfrm>
                <a:off x="3447741" y="4039733"/>
                <a:ext cx="790142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节点</a:t>
                </a:r>
                <a:r>
                  <a:rPr kumimoji="1" lang="en-US" altLang="zh-CN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</a:t>
                </a:r>
                <a:endParaRPr kumimoji="1" lang="zh-CN" altLang="en-US" sz="105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81" name="肘形连接符 80">
                <a:extLst>
                  <a:ext uri="{FF2B5EF4-FFF2-40B4-BE49-F238E27FC236}">
                    <a16:creationId xmlns:a16="http://schemas.microsoft.com/office/drawing/2014/main" id="{C1DE6980-6D81-954E-A1EB-3D0928E1019E}"/>
                  </a:ext>
                </a:extLst>
              </p:cNvPr>
              <p:cNvCxnSpPr>
                <a:stCxn id="72" idx="2"/>
                <a:endCxn id="76" idx="1"/>
              </p:cNvCxnSpPr>
              <p:nvPr/>
            </p:nvCxnSpPr>
            <p:spPr>
              <a:xfrm rot="16200000" flipH="1">
                <a:off x="2607461" y="3645726"/>
                <a:ext cx="909844" cy="556405"/>
              </a:xfrm>
              <a:prstGeom prst="bentConnector2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25">
                <a:extLst>
                  <a:ext uri="{FF2B5EF4-FFF2-40B4-BE49-F238E27FC236}">
                    <a16:creationId xmlns:a16="http://schemas.microsoft.com/office/drawing/2014/main" id="{D77EF555-CA20-47E0-ABF0-57404277EE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73175" y="1787463"/>
                <a:ext cx="607921" cy="1"/>
              </a:xfrm>
              <a:prstGeom prst="line">
                <a:avLst/>
              </a:prstGeom>
              <a:ln w="22225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圆角矩形 63">
                <a:extLst>
                  <a:ext uri="{FF2B5EF4-FFF2-40B4-BE49-F238E27FC236}">
                    <a16:creationId xmlns:a16="http://schemas.microsoft.com/office/drawing/2014/main" id="{401AB2C3-FD1B-4548-A57D-BA9D881701C7}"/>
                  </a:ext>
                </a:extLst>
              </p:cNvPr>
              <p:cNvSpPr/>
              <p:nvPr/>
            </p:nvSpPr>
            <p:spPr>
              <a:xfrm>
                <a:off x="3894758" y="1471389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300B9CB-9B27-4A9D-8A0E-B36232A1BC91}"/>
                  </a:ext>
                </a:extLst>
              </p:cNvPr>
              <p:cNvSpPr txBox="1"/>
              <p:nvPr/>
            </p:nvSpPr>
            <p:spPr>
              <a:xfrm>
                <a:off x="3989831" y="1499553"/>
                <a:ext cx="821681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节点</a:t>
                </a:r>
                <a:r>
                  <a:rPr kumimoji="1" lang="en-US" altLang="zh-CN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  <a:endParaRPr kumimoji="1" lang="zh-CN" altLang="en-US" sz="105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EB9F24C7-F540-4A7E-A0BC-AA4786C361F0}"/>
                  </a:ext>
                </a:extLst>
              </p:cNvPr>
              <p:cNvSpPr txBox="1"/>
              <p:nvPr/>
            </p:nvSpPr>
            <p:spPr>
              <a:xfrm>
                <a:off x="4090611" y="1778562"/>
                <a:ext cx="691725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智能电表</a:t>
                </a:r>
                <a:r>
                  <a:rPr kumimoji="1" lang="en-US" altLang="zh-CN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</a:t>
                </a:r>
                <a:endParaRPr kumimoji="1" lang="zh-CN" altLang="en-US" sz="8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圆角矩形 65">
                <a:extLst>
                  <a:ext uri="{FF2B5EF4-FFF2-40B4-BE49-F238E27FC236}">
                    <a16:creationId xmlns:a16="http://schemas.microsoft.com/office/drawing/2014/main" id="{53FF63AF-6B32-4D5C-8278-073B723AE7CB}"/>
                  </a:ext>
                </a:extLst>
              </p:cNvPr>
              <p:cNvSpPr/>
              <p:nvPr/>
            </p:nvSpPr>
            <p:spPr>
              <a:xfrm>
                <a:off x="3995234" y="1787463"/>
                <a:ext cx="821684" cy="282680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9" name="直线连接符 25">
                <a:extLst>
                  <a:ext uri="{FF2B5EF4-FFF2-40B4-BE49-F238E27FC236}">
                    <a16:creationId xmlns:a16="http://schemas.microsoft.com/office/drawing/2014/main" id="{22446D20-1D32-47CC-93BF-E870569C0F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02343" y="1787463"/>
                <a:ext cx="607921" cy="1"/>
              </a:xfrm>
              <a:prstGeom prst="line">
                <a:avLst/>
              </a:prstGeom>
              <a:ln w="22225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圆角矩形 63">
                <a:extLst>
                  <a:ext uri="{FF2B5EF4-FFF2-40B4-BE49-F238E27FC236}">
                    <a16:creationId xmlns:a16="http://schemas.microsoft.com/office/drawing/2014/main" id="{4C3C1597-6E63-424A-A145-6623AF91D19F}"/>
                  </a:ext>
                </a:extLst>
              </p:cNvPr>
              <p:cNvSpPr/>
              <p:nvPr/>
            </p:nvSpPr>
            <p:spPr>
              <a:xfrm>
                <a:off x="8123926" y="1471389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89A7277D-03B2-4529-8A51-FBF5E817FAD0}"/>
                  </a:ext>
                </a:extLst>
              </p:cNvPr>
              <p:cNvSpPr txBox="1"/>
              <p:nvPr/>
            </p:nvSpPr>
            <p:spPr>
              <a:xfrm>
                <a:off x="8218999" y="1499553"/>
                <a:ext cx="821681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节点</a:t>
                </a:r>
                <a:r>
                  <a:rPr kumimoji="1" lang="en-US" altLang="zh-CN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  <a:endParaRPr kumimoji="1" lang="zh-CN" altLang="en-US" sz="105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4387C024-CD11-4F47-8048-C8D792112AC4}"/>
                  </a:ext>
                </a:extLst>
              </p:cNvPr>
              <p:cNvSpPr txBox="1"/>
              <p:nvPr/>
            </p:nvSpPr>
            <p:spPr>
              <a:xfrm>
                <a:off x="8319779" y="1778562"/>
                <a:ext cx="691725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智能电表</a:t>
                </a:r>
                <a:r>
                  <a:rPr kumimoji="1" lang="en-US" altLang="zh-CN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</a:t>
                </a:r>
                <a:endParaRPr kumimoji="1" lang="zh-CN" altLang="en-US" sz="8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圆角矩形 65">
                <a:extLst>
                  <a:ext uri="{FF2B5EF4-FFF2-40B4-BE49-F238E27FC236}">
                    <a16:creationId xmlns:a16="http://schemas.microsoft.com/office/drawing/2014/main" id="{E9BD1664-F724-4825-9847-31DD8BDC05A1}"/>
                  </a:ext>
                </a:extLst>
              </p:cNvPr>
              <p:cNvSpPr/>
              <p:nvPr/>
            </p:nvSpPr>
            <p:spPr>
              <a:xfrm>
                <a:off x="8224402" y="1787463"/>
                <a:ext cx="821684" cy="282680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圆角矩形 63">
                <a:extLst>
                  <a:ext uri="{FF2B5EF4-FFF2-40B4-BE49-F238E27FC236}">
                    <a16:creationId xmlns:a16="http://schemas.microsoft.com/office/drawing/2014/main" id="{86EED5F0-68F5-4317-9A1B-F5574EE6338A}"/>
                  </a:ext>
                </a:extLst>
              </p:cNvPr>
              <p:cNvSpPr/>
              <p:nvPr/>
            </p:nvSpPr>
            <p:spPr>
              <a:xfrm>
                <a:off x="8123926" y="2222543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50D5D135-C232-4661-8F7E-A07C4C5CD65B}"/>
                  </a:ext>
                </a:extLst>
              </p:cNvPr>
              <p:cNvSpPr txBox="1"/>
              <p:nvPr/>
            </p:nvSpPr>
            <p:spPr>
              <a:xfrm>
                <a:off x="8218999" y="2250707"/>
                <a:ext cx="821681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节点</a:t>
                </a:r>
                <a:r>
                  <a:rPr kumimoji="1" lang="en-US" altLang="zh-CN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</a:t>
                </a:r>
                <a:endParaRPr kumimoji="1" lang="zh-CN" altLang="en-US" sz="105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BE3E2123-9E69-4FB3-81A7-025F2E4E7883}"/>
                  </a:ext>
                </a:extLst>
              </p:cNvPr>
              <p:cNvSpPr txBox="1"/>
              <p:nvPr/>
            </p:nvSpPr>
            <p:spPr>
              <a:xfrm>
                <a:off x="8319779" y="2529716"/>
                <a:ext cx="691725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智能电表</a:t>
                </a:r>
                <a:r>
                  <a:rPr kumimoji="1" lang="en-US" altLang="zh-CN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endParaRPr kumimoji="1" lang="zh-CN" altLang="en-US" sz="8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" name="圆角矩形 65">
                <a:extLst>
                  <a:ext uri="{FF2B5EF4-FFF2-40B4-BE49-F238E27FC236}">
                    <a16:creationId xmlns:a16="http://schemas.microsoft.com/office/drawing/2014/main" id="{DE080253-387F-4F31-B7C8-95DFCCB399D8}"/>
                  </a:ext>
                </a:extLst>
              </p:cNvPr>
              <p:cNvSpPr/>
              <p:nvPr/>
            </p:nvSpPr>
            <p:spPr>
              <a:xfrm>
                <a:off x="8224402" y="2538617"/>
                <a:ext cx="821684" cy="282680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1" name="圆角矩形 76">
                <a:extLst>
                  <a:ext uri="{FF2B5EF4-FFF2-40B4-BE49-F238E27FC236}">
                    <a16:creationId xmlns:a16="http://schemas.microsoft.com/office/drawing/2014/main" id="{AFB25ED3-2247-4C2F-BA53-27B5180BB3B6}"/>
                  </a:ext>
                </a:extLst>
              </p:cNvPr>
              <p:cNvSpPr/>
              <p:nvPr/>
            </p:nvSpPr>
            <p:spPr>
              <a:xfrm>
                <a:off x="7687287" y="4302433"/>
                <a:ext cx="821684" cy="354243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4482E333-C21D-4F72-B6CE-A3CA5AAA5B15}"/>
                  </a:ext>
                </a:extLst>
              </p:cNvPr>
              <p:cNvSpPr txBox="1"/>
              <p:nvPr/>
            </p:nvSpPr>
            <p:spPr>
              <a:xfrm>
                <a:off x="7701712" y="4332232"/>
                <a:ext cx="78383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智能电表</a:t>
                </a:r>
                <a:r>
                  <a:rPr kumimoji="1" lang="en-US" altLang="zh-CN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z</a:t>
                </a:r>
                <a:endParaRPr kumimoji="1" lang="zh-CN" altLang="en-US" sz="8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B85E688A-D474-460D-ADFD-C03965E15A65}"/>
                  </a:ext>
                </a:extLst>
              </p:cNvPr>
              <p:cNvSpPr txBox="1"/>
              <p:nvPr/>
            </p:nvSpPr>
            <p:spPr>
              <a:xfrm>
                <a:off x="7709673" y="4039733"/>
                <a:ext cx="790142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节点</a:t>
                </a:r>
                <a:r>
                  <a:rPr kumimoji="1" lang="en-US" altLang="zh-CN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</a:t>
                </a:r>
                <a:endParaRPr kumimoji="1" lang="zh-CN" altLang="en-US" sz="105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54" name="肘形连接符 80">
                <a:extLst>
                  <a:ext uri="{FF2B5EF4-FFF2-40B4-BE49-F238E27FC236}">
                    <a16:creationId xmlns:a16="http://schemas.microsoft.com/office/drawing/2014/main" id="{AAFEEC42-6ABD-4463-BF4C-758AFA32F99E}"/>
                  </a:ext>
                </a:extLst>
              </p:cNvPr>
              <p:cNvCxnSpPr/>
              <p:nvPr/>
            </p:nvCxnSpPr>
            <p:spPr>
              <a:xfrm rot="16200000" flipH="1">
                <a:off x="6869393" y="3645726"/>
                <a:ext cx="909844" cy="556405"/>
              </a:xfrm>
              <a:prstGeom prst="bentConnector2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圆角矩形 75">
                <a:extLst>
                  <a:ext uri="{FF2B5EF4-FFF2-40B4-BE49-F238E27FC236}">
                    <a16:creationId xmlns:a16="http://schemas.microsoft.com/office/drawing/2014/main" id="{9F877942-C652-402E-8AD9-A44C7B5CE58B}"/>
                  </a:ext>
                </a:extLst>
              </p:cNvPr>
              <p:cNvSpPr/>
              <p:nvPr/>
            </p:nvSpPr>
            <p:spPr>
              <a:xfrm>
                <a:off x="7608038" y="4051095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id="{939B0E4A-5DBD-3F44-AF5C-8CAB56349D9F}"/>
                </a:ext>
              </a:extLst>
            </p:cNvPr>
            <p:cNvGrpSpPr/>
            <p:nvPr/>
          </p:nvGrpSpPr>
          <p:grpSpPr>
            <a:xfrm>
              <a:off x="5284651" y="708090"/>
              <a:ext cx="2208157" cy="4532983"/>
              <a:chOff x="6021251" y="744894"/>
              <a:chExt cx="2208157" cy="4532983"/>
            </a:xfrm>
          </p:grpSpPr>
          <p:cxnSp>
            <p:nvCxnSpPr>
              <p:cNvPr id="84" name="直线连接符 83">
                <a:extLst>
                  <a:ext uri="{FF2B5EF4-FFF2-40B4-BE49-F238E27FC236}">
                    <a16:creationId xmlns:a16="http://schemas.microsoft.com/office/drawing/2014/main" id="{5EA54426-9FB2-4040-B8F5-84A1387B9D8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2993" y="1098286"/>
                <a:ext cx="0" cy="4179591"/>
              </a:xfrm>
              <a:prstGeom prst="line">
                <a:avLst/>
              </a:prstGeom>
              <a:ln w="25400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线连接符 84">
                <a:extLst>
                  <a:ext uri="{FF2B5EF4-FFF2-40B4-BE49-F238E27FC236}">
                    <a16:creationId xmlns:a16="http://schemas.microsoft.com/office/drawing/2014/main" id="{BF66901D-E628-DF44-98E8-6C528BFDF08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90861" y="1824267"/>
                <a:ext cx="634097" cy="1"/>
              </a:xfrm>
              <a:prstGeom prst="line">
                <a:avLst/>
              </a:prstGeom>
              <a:ln w="22225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圆角矩形 85">
                <a:extLst>
                  <a:ext uri="{FF2B5EF4-FFF2-40B4-BE49-F238E27FC236}">
                    <a16:creationId xmlns:a16="http://schemas.microsoft.com/office/drawing/2014/main" id="{A2F0D3F0-B4BD-7B4A-8764-558F1A3DA777}"/>
                  </a:ext>
                </a:extLst>
              </p:cNvPr>
              <p:cNvSpPr/>
              <p:nvPr/>
            </p:nvSpPr>
            <p:spPr>
              <a:xfrm>
                <a:off x="6021251" y="744894"/>
                <a:ext cx="1203705" cy="600040"/>
              </a:xfrm>
              <a:prstGeom prst="roundRect">
                <a:avLst>
                  <a:gd name="adj" fmla="val 0"/>
                </a:avLst>
              </a:prstGeom>
              <a:solidFill>
                <a:srgbClr val="5E62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园区所有</a:t>
                </a:r>
                <a:endParaRPr kumimoji="1"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智能电表</a:t>
                </a:r>
                <a:endParaRPr kumimoji="1" lang="zh-CN" alt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7" name="圆角矩形 86">
                <a:extLst>
                  <a:ext uri="{FF2B5EF4-FFF2-40B4-BE49-F238E27FC236}">
                    <a16:creationId xmlns:a16="http://schemas.microsoft.com/office/drawing/2014/main" id="{1D86FEE4-A52B-4A41-8C0A-A88CB65DBF6D}"/>
                  </a:ext>
                </a:extLst>
              </p:cNvPr>
              <p:cNvSpPr/>
              <p:nvPr/>
            </p:nvSpPr>
            <p:spPr>
              <a:xfrm>
                <a:off x="7224956" y="1506425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8" name="圆角矩形 87">
                <a:extLst>
                  <a:ext uri="{FF2B5EF4-FFF2-40B4-BE49-F238E27FC236}">
                    <a16:creationId xmlns:a16="http://schemas.microsoft.com/office/drawing/2014/main" id="{53796007-CACF-504B-B358-669338FB93F8}"/>
                  </a:ext>
                </a:extLst>
              </p:cNvPr>
              <p:cNvSpPr/>
              <p:nvPr/>
            </p:nvSpPr>
            <p:spPr>
              <a:xfrm>
                <a:off x="7309725" y="1815366"/>
                <a:ext cx="821684" cy="282680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9" name="文本框 88">
                <a:extLst>
                  <a:ext uri="{FF2B5EF4-FFF2-40B4-BE49-F238E27FC236}">
                    <a16:creationId xmlns:a16="http://schemas.microsoft.com/office/drawing/2014/main" id="{BBAE05E2-0BA7-6B4F-B98D-CF30B9601634}"/>
                  </a:ext>
                </a:extLst>
              </p:cNvPr>
              <p:cNvSpPr txBox="1"/>
              <p:nvPr/>
            </p:nvSpPr>
            <p:spPr>
              <a:xfrm>
                <a:off x="7374704" y="1818249"/>
                <a:ext cx="691725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智能楼宇</a:t>
                </a:r>
                <a:r>
                  <a:rPr kumimoji="1" lang="en-US" altLang="zh-CN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endParaRPr kumimoji="1" lang="zh-CN" altLang="en-US" sz="8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0" name="文本框 89">
                <a:extLst>
                  <a:ext uri="{FF2B5EF4-FFF2-40B4-BE49-F238E27FC236}">
                    <a16:creationId xmlns:a16="http://schemas.microsoft.com/office/drawing/2014/main" id="{36948675-47ED-6945-AB3E-03A4B67FF5B1}"/>
                  </a:ext>
                </a:extLst>
              </p:cNvPr>
              <p:cNvSpPr txBox="1"/>
              <p:nvPr/>
            </p:nvSpPr>
            <p:spPr>
              <a:xfrm>
                <a:off x="7332111" y="1495063"/>
                <a:ext cx="79014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节点</a:t>
                </a:r>
                <a:r>
                  <a:rPr kumimoji="1" lang="en-US" altLang="zh-CN" sz="105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endParaRPr kumimoji="1" lang="zh-CN" altLang="en-US" sz="105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91" name="直线连接符 90">
                <a:extLst>
                  <a:ext uri="{FF2B5EF4-FFF2-40B4-BE49-F238E27FC236}">
                    <a16:creationId xmlns:a16="http://schemas.microsoft.com/office/drawing/2014/main" id="{A3F3CE42-81A2-DD49-B4E7-F3E9557BCEC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90861" y="3168142"/>
                <a:ext cx="634097" cy="1"/>
              </a:xfrm>
              <a:prstGeom prst="line">
                <a:avLst/>
              </a:prstGeom>
              <a:ln w="22225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圆角矩形 91">
                <a:extLst>
                  <a:ext uri="{FF2B5EF4-FFF2-40B4-BE49-F238E27FC236}">
                    <a16:creationId xmlns:a16="http://schemas.microsoft.com/office/drawing/2014/main" id="{90E6470A-4F00-0A4F-BDAA-C513BD2A6BD5}"/>
                  </a:ext>
                </a:extLst>
              </p:cNvPr>
              <p:cNvSpPr/>
              <p:nvPr/>
            </p:nvSpPr>
            <p:spPr>
              <a:xfrm>
                <a:off x="7224956" y="2850300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3" name="圆角矩形 92">
                <a:extLst>
                  <a:ext uri="{FF2B5EF4-FFF2-40B4-BE49-F238E27FC236}">
                    <a16:creationId xmlns:a16="http://schemas.microsoft.com/office/drawing/2014/main" id="{EAE61809-162F-6248-BF58-175D89A492E2}"/>
                  </a:ext>
                </a:extLst>
              </p:cNvPr>
              <p:cNvSpPr/>
              <p:nvPr/>
            </p:nvSpPr>
            <p:spPr>
              <a:xfrm>
                <a:off x="7309725" y="3159241"/>
                <a:ext cx="821684" cy="282680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5" name="文本框 94">
                <a:extLst>
                  <a:ext uri="{FF2B5EF4-FFF2-40B4-BE49-F238E27FC236}">
                    <a16:creationId xmlns:a16="http://schemas.microsoft.com/office/drawing/2014/main" id="{03C65607-6A6A-0B42-83C7-02AA5404BFB4}"/>
                  </a:ext>
                </a:extLst>
              </p:cNvPr>
              <p:cNvSpPr txBox="1"/>
              <p:nvPr/>
            </p:nvSpPr>
            <p:spPr>
              <a:xfrm>
                <a:off x="7332111" y="2838938"/>
                <a:ext cx="79014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节点</a:t>
                </a:r>
                <a:r>
                  <a:rPr kumimoji="1" lang="en-US" altLang="zh-CN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  <a:endParaRPr kumimoji="1" lang="zh-CN" altLang="en-US" sz="14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3DBF26EC-0F63-4F1A-B762-7FD38FAEE2BD}"/>
                  </a:ext>
                </a:extLst>
              </p:cNvPr>
              <p:cNvSpPr txBox="1"/>
              <p:nvPr/>
            </p:nvSpPr>
            <p:spPr>
              <a:xfrm>
                <a:off x="7388294" y="3167789"/>
                <a:ext cx="691725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智能楼宇</a:t>
                </a:r>
                <a:r>
                  <a:rPr kumimoji="1" lang="en-US" altLang="zh-CN" sz="8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  <a:endParaRPr kumimoji="1" lang="zh-CN" altLang="en-US" sz="8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cxnSp>
        <p:nvCxnSpPr>
          <p:cNvPr id="3" name="连接符: 肘形 2">
            <a:extLst>
              <a:ext uri="{FF2B5EF4-FFF2-40B4-BE49-F238E27FC236}">
                <a16:creationId xmlns:a16="http://schemas.microsoft.com/office/drawing/2014/main" id="{414DA6FF-FC51-4FB2-97E8-BCBCB935106D}"/>
              </a:ext>
            </a:extLst>
          </p:cNvPr>
          <p:cNvCxnSpPr>
            <a:stCxn id="87" idx="2"/>
            <a:endCxn id="45" idx="1"/>
          </p:cNvCxnSpPr>
          <p:nvPr/>
        </p:nvCxnSpPr>
        <p:spPr>
          <a:xfrm rot="16200000" flipH="1">
            <a:off x="7344671" y="1771043"/>
            <a:ext cx="425167" cy="1133344"/>
          </a:xfrm>
          <a:prstGeom prst="bentConnector2">
            <a:avLst/>
          </a:prstGeom>
          <a:ln w="22225">
            <a:solidFill>
              <a:srgbClr val="5E62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451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E51B0AA-7373-5E45-906E-4B336F90685A}"/>
              </a:ext>
            </a:extLst>
          </p:cNvPr>
          <p:cNvSpPr txBox="1"/>
          <p:nvPr/>
        </p:nvSpPr>
        <p:spPr>
          <a:xfrm>
            <a:off x="8501163" y="6505633"/>
            <a:ext cx="3276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cloud_pushed_ota_process.png</a:t>
            </a:r>
            <a:endParaRPr kumimoji="1" lang="zh-CN" altLang="en-US" dirty="0"/>
          </a:p>
        </p:txBody>
      </p:sp>
      <p:grpSp>
        <p:nvGrpSpPr>
          <p:cNvPr id="21" name="组合 20"/>
          <p:cNvGrpSpPr/>
          <p:nvPr/>
        </p:nvGrpSpPr>
        <p:grpSpPr>
          <a:xfrm>
            <a:off x="-672752" y="141301"/>
            <a:ext cx="13002714" cy="5567328"/>
            <a:chOff x="-672752" y="141301"/>
            <a:chExt cx="13002714" cy="5567328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2F194412-8B9B-0447-8E99-AA2B4115DAD7}"/>
                </a:ext>
              </a:extLst>
            </p:cNvPr>
            <p:cNvSpPr/>
            <p:nvPr/>
          </p:nvSpPr>
          <p:spPr>
            <a:xfrm>
              <a:off x="9192344" y="152183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D9CDC461-7F5C-4F4F-859E-12F754E30128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32E5DF98-1E2E-3D4E-B63C-2D41EFD22B79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设备（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服务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Client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端）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5167088" y="224337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服务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Server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端</a:t>
              </a: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10102724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控制台</a:t>
              </a:r>
            </a:p>
          </p:txBody>
        </p:sp>
        <p:cxnSp>
          <p:nvCxnSpPr>
            <p:cNvPr id="9" name="直线箭头连接符 8">
              <a:extLst>
                <a:ext uri="{FF2B5EF4-FFF2-40B4-BE49-F238E27FC236}">
                  <a16:creationId xmlns:a16="http://schemas.microsoft.com/office/drawing/2014/main" id="{30B1C1A9-DA61-F747-9951-B4E7FBB669A6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668629"/>
              <a:ext cx="0" cy="504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线箭头连接符 9">
              <a:extLst>
                <a:ext uri="{FF2B5EF4-FFF2-40B4-BE49-F238E27FC236}">
                  <a16:creationId xmlns:a16="http://schemas.microsoft.com/office/drawing/2014/main" id="{78A0687B-ADC3-DA40-87F3-2B66BE5E670D}"/>
                </a:ext>
              </a:extLst>
            </p:cNvPr>
            <p:cNvCxnSpPr>
              <a:cxnSpLocks/>
            </p:cNvCxnSpPr>
            <p:nvPr/>
          </p:nvCxnSpPr>
          <p:spPr>
            <a:xfrm>
              <a:off x="5978513" y="647190"/>
              <a:ext cx="0" cy="504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图形 11">
              <a:extLst>
                <a:ext uri="{FF2B5EF4-FFF2-40B4-BE49-F238E27FC236}">
                  <a16:creationId xmlns:a16="http://schemas.microsoft.com/office/drawing/2014/main" id="{ADD80E02-A921-7440-88DB-E5A3FAB55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pic>
          <p:nvPicPr>
            <p:cNvPr id="57" name="图形 56">
              <a:extLst>
                <a:ext uri="{FF2B5EF4-FFF2-40B4-BE49-F238E27FC236}">
                  <a16:creationId xmlns:a16="http://schemas.microsoft.com/office/drawing/2014/main" id="{010B94B9-D968-E845-8225-C8C61F964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696334" y="194722"/>
              <a:ext cx="377993" cy="377993"/>
            </a:xfrm>
            <a:prstGeom prst="rect">
              <a:avLst/>
            </a:prstGeom>
          </p:spPr>
        </p:pic>
        <p:sp>
          <p:nvSpPr>
            <p:cNvPr id="15" name="Freeform 70">
              <a:extLst>
                <a:ext uri="{FF2B5EF4-FFF2-40B4-BE49-F238E27FC236}">
                  <a16:creationId xmlns:a16="http://schemas.microsoft.com/office/drawing/2014/main" id="{8294E5AC-2371-4841-A6CE-BB0A1EEBA7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91210" y="201061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C2A54BF3-CE5A-5542-A062-644D911BB3B7}"/>
                </a:ext>
              </a:extLst>
            </p:cNvPr>
            <p:cNvCxnSpPr>
              <a:cxnSpLocks/>
            </p:cNvCxnSpPr>
            <p:nvPr/>
          </p:nvCxnSpPr>
          <p:spPr>
            <a:xfrm>
              <a:off x="11352584" y="650762"/>
              <a:ext cx="0" cy="504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线箭头连接符 11">
              <a:extLst>
                <a:ext uri="{FF2B5EF4-FFF2-40B4-BE49-F238E27FC236}">
                  <a16:creationId xmlns:a16="http://schemas.microsoft.com/office/drawing/2014/main" id="{CBD510C6-2B06-A143-8483-08CED9B6503E}"/>
                </a:ext>
              </a:extLst>
            </p:cNvPr>
            <p:cNvCxnSpPr>
              <a:cxnSpLocks/>
            </p:cNvCxnSpPr>
            <p:nvPr/>
          </p:nvCxnSpPr>
          <p:spPr>
            <a:xfrm>
              <a:off x="598454" y="1166418"/>
              <a:ext cx="540000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E84A9202-B166-FF45-89CE-A6D97B4A3397}"/>
                </a:ext>
              </a:extLst>
            </p:cNvPr>
            <p:cNvSpPr txBox="1"/>
            <p:nvPr/>
          </p:nvSpPr>
          <p:spPr>
            <a:xfrm>
              <a:off x="2063552" y="839270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设备上报当前固件版本</a:t>
              </a:r>
            </a:p>
          </p:txBody>
        </p:sp>
        <p:cxnSp>
          <p:nvCxnSpPr>
            <p:cNvPr id="63" name="直线箭头连接符 20">
              <a:extLst>
                <a:ext uri="{FF2B5EF4-FFF2-40B4-BE49-F238E27FC236}">
                  <a16:creationId xmlns:a16="http://schemas.microsoft.com/office/drawing/2014/main" id="{15E03BD7-BC3A-FC47-ACCD-13BD5769EB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87225" y="1520591"/>
              <a:ext cx="536535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C1D1756A-5AE2-D442-8E78-B9C43C3005F4}"/>
                </a:ext>
              </a:extLst>
            </p:cNvPr>
            <p:cNvSpPr txBox="1"/>
            <p:nvPr/>
          </p:nvSpPr>
          <p:spPr>
            <a:xfrm>
              <a:off x="6921231" y="1127265"/>
              <a:ext cx="39993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2.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通过控制台添加固件，对设备发送固件升级要求</a:t>
              </a: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6A99F2D1-089F-9440-94DF-1C64773EC4BE}"/>
                </a:ext>
              </a:extLst>
            </p:cNvPr>
            <p:cNvSpPr txBox="1"/>
            <p:nvPr/>
          </p:nvSpPr>
          <p:spPr>
            <a:xfrm>
              <a:off x="1342934" y="4607550"/>
              <a:ext cx="4294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/device/inform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70" name="直线箭头连接符 29">
              <a:extLst>
                <a:ext uri="{FF2B5EF4-FFF2-40B4-BE49-F238E27FC236}">
                  <a16:creationId xmlns:a16="http://schemas.microsoft.com/office/drawing/2014/main" id="{6DC1F227-6E62-A047-965E-6DC31A49B1BC}"/>
                </a:ext>
              </a:extLst>
            </p:cNvPr>
            <p:cNvCxnSpPr>
              <a:cxnSpLocks/>
            </p:cNvCxnSpPr>
            <p:nvPr/>
          </p:nvCxnSpPr>
          <p:spPr>
            <a:xfrm>
              <a:off x="594849" y="2780928"/>
              <a:ext cx="538480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6A6A9F51-43A3-E54F-92F4-21AF228BCFC6}"/>
                </a:ext>
              </a:extLst>
            </p:cNvPr>
            <p:cNvSpPr txBox="1"/>
            <p:nvPr/>
          </p:nvSpPr>
          <p:spPr>
            <a:xfrm>
              <a:off x="2063552" y="2422138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设备端上报升级进度信息</a:t>
              </a:r>
            </a:p>
          </p:txBody>
        </p:sp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2279F893-1803-1C4B-B260-7A84FC6DC2A1}"/>
                </a:ext>
              </a:extLst>
            </p:cNvPr>
            <p:cNvGrpSpPr/>
            <p:nvPr/>
          </p:nvGrpSpPr>
          <p:grpSpPr>
            <a:xfrm>
              <a:off x="5987918" y="3105024"/>
              <a:ext cx="399090" cy="540000"/>
              <a:chOff x="5987918" y="4532107"/>
              <a:chExt cx="399090" cy="540000"/>
            </a:xfrm>
          </p:grpSpPr>
          <p:cxnSp>
            <p:nvCxnSpPr>
              <p:cNvPr id="76" name="肘形连接符 75">
                <a:extLst>
                  <a:ext uri="{FF2B5EF4-FFF2-40B4-BE49-F238E27FC236}">
                    <a16:creationId xmlns:a16="http://schemas.microsoft.com/office/drawing/2014/main" id="{6BD7C7CB-D148-F848-B080-1F27564412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线连接符 33">
                <a:extLst>
                  <a:ext uri="{FF2B5EF4-FFF2-40B4-BE49-F238E27FC236}">
                    <a16:creationId xmlns:a16="http://schemas.microsoft.com/office/drawing/2014/main" id="{CDFCD4C2-B33A-EB49-8EE8-AA111C3CEB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ABF95D71-27E1-A947-A2F7-A351CB33DF4B}"/>
                </a:ext>
              </a:extLst>
            </p:cNvPr>
            <p:cNvSpPr txBox="1"/>
            <p:nvPr/>
          </p:nvSpPr>
          <p:spPr>
            <a:xfrm>
              <a:off x="6440003" y="3236524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控制台显示固件升级进展</a:t>
              </a:r>
            </a:p>
          </p:txBody>
        </p:sp>
        <p:cxnSp>
          <p:nvCxnSpPr>
            <p:cNvPr id="82" name="直线箭头连接符 35">
              <a:extLst>
                <a:ext uri="{FF2B5EF4-FFF2-40B4-BE49-F238E27FC236}">
                  <a16:creationId xmlns:a16="http://schemas.microsoft.com/office/drawing/2014/main" id="{C1250796-694B-5F43-86AF-2408793449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671" y="4149080"/>
              <a:ext cx="540000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95F7B24B-14E7-6047-81B1-CAC2F3330E7F}"/>
                </a:ext>
              </a:extLst>
            </p:cNvPr>
            <p:cNvSpPr txBox="1"/>
            <p:nvPr/>
          </p:nvSpPr>
          <p:spPr>
            <a:xfrm>
              <a:off x="2063552" y="3837614"/>
              <a:ext cx="33142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6.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通过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HTTPS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协议根据固件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url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下载固件</a:t>
              </a:r>
            </a:p>
          </p:txBody>
        </p:sp>
        <p:cxnSp>
          <p:nvCxnSpPr>
            <p:cNvPr id="84" name="直线箭头连接符 50">
              <a:extLst>
                <a:ext uri="{FF2B5EF4-FFF2-40B4-BE49-F238E27FC236}">
                  <a16:creationId xmlns:a16="http://schemas.microsoft.com/office/drawing/2014/main" id="{1E3FEE22-EBBC-6444-903D-D8F9D7385D8F}"/>
                </a:ext>
              </a:extLst>
            </p:cNvPr>
            <p:cNvCxnSpPr>
              <a:cxnSpLocks/>
            </p:cNvCxnSpPr>
            <p:nvPr/>
          </p:nvCxnSpPr>
          <p:spPr>
            <a:xfrm>
              <a:off x="586127" y="4581128"/>
              <a:ext cx="540000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68754751-3243-C148-B09B-E303AAF6E6A6}"/>
                </a:ext>
              </a:extLst>
            </p:cNvPr>
            <p:cNvSpPr txBox="1"/>
            <p:nvPr/>
          </p:nvSpPr>
          <p:spPr>
            <a:xfrm>
              <a:off x="2063552" y="4250538"/>
              <a:ext cx="284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7.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设备端完成升级，上报最新固件版本</a:t>
              </a:r>
            </a:p>
          </p:txBody>
        </p:sp>
        <p:cxnSp>
          <p:nvCxnSpPr>
            <p:cNvPr id="86" name="直线箭头连接符 53">
              <a:extLst>
                <a:ext uri="{FF2B5EF4-FFF2-40B4-BE49-F238E27FC236}">
                  <a16:creationId xmlns:a16="http://schemas.microsoft.com/office/drawing/2014/main" id="{A5E08DE6-FF78-D947-8827-EF5CA4AB8DDC}"/>
                </a:ext>
              </a:extLst>
            </p:cNvPr>
            <p:cNvCxnSpPr>
              <a:cxnSpLocks/>
            </p:cNvCxnSpPr>
            <p:nvPr/>
          </p:nvCxnSpPr>
          <p:spPr>
            <a:xfrm>
              <a:off x="5993739" y="5157192"/>
              <a:ext cx="5358845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C4E2B43D-23AB-304D-87B4-DADD8084A62A}"/>
                </a:ext>
              </a:extLst>
            </p:cNvPr>
            <p:cNvSpPr txBox="1"/>
            <p:nvPr/>
          </p:nvSpPr>
          <p:spPr>
            <a:xfrm>
              <a:off x="7047369" y="4763865"/>
              <a:ext cx="284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8.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控制台显示升级成功</a:t>
              </a:r>
            </a:p>
          </p:txBody>
        </p:sp>
        <p:cxnSp>
          <p:nvCxnSpPr>
            <p:cNvPr id="88" name="直线箭头连接符 64">
              <a:extLst>
                <a:ext uri="{FF2B5EF4-FFF2-40B4-BE49-F238E27FC236}">
                  <a16:creationId xmlns:a16="http://schemas.microsoft.com/office/drawing/2014/main" id="{D8EB6649-5066-404B-8052-0C8B8F45E3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4849" y="2064746"/>
              <a:ext cx="540000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E7D46222-667D-5C45-BAFC-2AD7B1A31C18}"/>
                </a:ext>
              </a:extLst>
            </p:cNvPr>
            <p:cNvSpPr txBox="1"/>
            <p:nvPr/>
          </p:nvSpPr>
          <p:spPr>
            <a:xfrm>
              <a:off x="2063552" y="1757117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3.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下发固件的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url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给设备端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90DF8BB4-3A9D-7B43-8ACC-84B084AC1395}"/>
                </a:ext>
              </a:extLst>
            </p:cNvPr>
            <p:cNvSpPr txBox="1"/>
            <p:nvPr/>
          </p:nvSpPr>
          <p:spPr>
            <a:xfrm>
              <a:off x="1342934" y="2087707"/>
              <a:ext cx="4294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/device/upgrade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FA2DC248-D792-8A48-A3DE-FEEE3FA80788}"/>
                </a:ext>
              </a:extLst>
            </p:cNvPr>
            <p:cNvSpPr txBox="1"/>
            <p:nvPr/>
          </p:nvSpPr>
          <p:spPr>
            <a:xfrm>
              <a:off x="1342934" y="2846673"/>
              <a:ext cx="54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/device/progress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957F6721-1148-DF41-B77C-8CEDD17A39DE}"/>
                </a:ext>
              </a:extLst>
            </p:cNvPr>
            <p:cNvSpPr txBox="1"/>
            <p:nvPr/>
          </p:nvSpPr>
          <p:spPr>
            <a:xfrm>
              <a:off x="1342934" y="1228691"/>
              <a:ext cx="4294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/device/inform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3" name="文本框 92">
              <a:extLst>
                <a:ext uri="{FF2B5EF4-FFF2-40B4-BE49-F238E27FC236}">
                  <a16:creationId xmlns:a16="http://schemas.microsoft.com/office/drawing/2014/main" id="{03878E1B-0379-FB4C-8900-C53DA5E0D6E7}"/>
                </a:ext>
              </a:extLst>
            </p:cNvPr>
            <p:cNvSpPr txBox="1"/>
            <p:nvPr/>
          </p:nvSpPr>
          <p:spPr>
            <a:xfrm>
              <a:off x="-669136" y="1862241"/>
              <a:ext cx="10410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MQTT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协议</a:t>
              </a: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1259E169-92D8-C040-A24E-D59310AF3B32}"/>
                </a:ext>
              </a:extLst>
            </p:cNvPr>
            <p:cNvSpPr txBox="1"/>
            <p:nvPr/>
          </p:nvSpPr>
          <p:spPr>
            <a:xfrm>
              <a:off x="-672752" y="3815878"/>
              <a:ext cx="1041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HTTPS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协议</a:t>
              </a:r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下载固件</a:t>
              </a:r>
            </a:p>
          </p:txBody>
        </p:sp>
        <p:sp>
          <p:nvSpPr>
            <p:cNvPr id="95" name="左大括号 94">
              <a:extLst>
                <a:ext uri="{FF2B5EF4-FFF2-40B4-BE49-F238E27FC236}">
                  <a16:creationId xmlns:a16="http://schemas.microsoft.com/office/drawing/2014/main" id="{A3AA1232-C1CC-184A-A408-7952FC17DD30}"/>
                </a:ext>
              </a:extLst>
            </p:cNvPr>
            <p:cNvSpPr/>
            <p:nvPr/>
          </p:nvSpPr>
          <p:spPr>
            <a:xfrm>
              <a:off x="296537" y="1124744"/>
              <a:ext cx="170873" cy="1751995"/>
            </a:xfrm>
            <a:prstGeom prst="leftBrace">
              <a:avLst/>
            </a:prstGeom>
            <a:ln w="12700">
              <a:solidFill>
                <a:srgbClr val="7C74F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6" name="左大括号 95">
              <a:extLst>
                <a:ext uri="{FF2B5EF4-FFF2-40B4-BE49-F238E27FC236}">
                  <a16:creationId xmlns:a16="http://schemas.microsoft.com/office/drawing/2014/main" id="{45C83A9F-324E-284A-9571-205E5B295939}"/>
                </a:ext>
              </a:extLst>
            </p:cNvPr>
            <p:cNvSpPr/>
            <p:nvPr/>
          </p:nvSpPr>
          <p:spPr>
            <a:xfrm>
              <a:off x="401657" y="3837614"/>
              <a:ext cx="135277" cy="375149"/>
            </a:xfrm>
            <a:prstGeom prst="leftBrace">
              <a:avLst/>
            </a:prstGeom>
            <a:ln w="12700">
              <a:solidFill>
                <a:srgbClr val="7C74F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7244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>
            <a:extLst>
              <a:ext uri="{FF2B5EF4-FFF2-40B4-BE49-F238E27FC236}">
                <a16:creationId xmlns:a16="http://schemas.microsoft.com/office/drawing/2014/main" id="{1B94B240-8717-BA40-B792-A04A9A56BFE8}"/>
              </a:ext>
            </a:extLst>
          </p:cNvPr>
          <p:cNvSpPr/>
          <p:nvPr/>
        </p:nvSpPr>
        <p:spPr>
          <a:xfrm>
            <a:off x="109731" y="159800"/>
            <a:ext cx="40094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edge_connection_task_description.png</a:t>
            </a:r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953491" y="950214"/>
            <a:ext cx="10327084" cy="4085257"/>
            <a:chOff x="953491" y="950214"/>
            <a:chExt cx="10327084" cy="4085257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6B158357-FA41-4942-9A4E-236B69E4BBE7}"/>
                </a:ext>
              </a:extLst>
            </p:cNvPr>
            <p:cNvSpPr/>
            <p:nvPr/>
          </p:nvSpPr>
          <p:spPr>
            <a:xfrm>
              <a:off x="968207" y="950214"/>
              <a:ext cx="10312368" cy="753706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44304A6F-1147-9245-BEBD-1DD5BCBF054A}"/>
                </a:ext>
              </a:extLst>
            </p:cNvPr>
            <p:cNvSpPr/>
            <p:nvPr/>
          </p:nvSpPr>
          <p:spPr>
            <a:xfrm>
              <a:off x="968207" y="950214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64">
              <a:extLst>
                <a:ext uri="{FF2B5EF4-FFF2-40B4-BE49-F238E27FC236}">
                  <a16:creationId xmlns:a16="http://schemas.microsoft.com/office/drawing/2014/main" id="{3578F597-BB53-534C-8E3A-0467A108CB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6002" y="1188514"/>
              <a:ext cx="395353" cy="277106"/>
            </a:xfrm>
            <a:custGeom>
              <a:avLst/>
              <a:gdLst>
                <a:gd name="T0" fmla="*/ 137 w 280"/>
                <a:gd name="T1" fmla="*/ 98 h 196"/>
                <a:gd name="T2" fmla="*/ 65 w 280"/>
                <a:gd name="T3" fmla="*/ 48 h 196"/>
                <a:gd name="T4" fmla="*/ 0 w 280"/>
                <a:gd name="T5" fmla="*/ 122 h 196"/>
                <a:gd name="T6" fmla="*/ 64 w 280"/>
                <a:gd name="T7" fmla="*/ 196 h 196"/>
                <a:gd name="T8" fmla="*/ 64 w 280"/>
                <a:gd name="T9" fmla="*/ 196 h 196"/>
                <a:gd name="T10" fmla="*/ 215 w 280"/>
                <a:gd name="T11" fmla="*/ 196 h 196"/>
                <a:gd name="T12" fmla="*/ 224 w 280"/>
                <a:gd name="T13" fmla="*/ 196 h 196"/>
                <a:gd name="T14" fmla="*/ 280 w 280"/>
                <a:gd name="T15" fmla="*/ 129 h 196"/>
                <a:gd name="T16" fmla="*/ 235 w 280"/>
                <a:gd name="T17" fmla="*/ 65 h 196"/>
                <a:gd name="T18" fmla="*/ 147 w 280"/>
                <a:gd name="T19" fmla="*/ 0 h 196"/>
                <a:gd name="T20" fmla="*/ 73 w 280"/>
                <a:gd name="T21" fmla="*/ 36 h 196"/>
                <a:gd name="T22" fmla="*/ 137 w 280"/>
                <a:gd name="T23" fmla="*/ 98 h 196"/>
                <a:gd name="T24" fmla="*/ 137 w 280"/>
                <a:gd name="T25" fmla="*/ 9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" h="196">
                  <a:moveTo>
                    <a:pt x="137" y="98"/>
                  </a:moveTo>
                  <a:cubicBezTo>
                    <a:pt x="137" y="98"/>
                    <a:pt x="127" y="64"/>
                    <a:pt x="65" y="48"/>
                  </a:cubicBezTo>
                  <a:cubicBezTo>
                    <a:pt x="28" y="53"/>
                    <a:pt x="0" y="84"/>
                    <a:pt x="0" y="122"/>
                  </a:cubicBezTo>
                  <a:cubicBezTo>
                    <a:pt x="0" y="159"/>
                    <a:pt x="28" y="191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215" y="196"/>
                    <a:pt x="215" y="196"/>
                    <a:pt x="215" y="196"/>
                  </a:cubicBezTo>
                  <a:cubicBezTo>
                    <a:pt x="224" y="196"/>
                    <a:pt x="224" y="196"/>
                    <a:pt x="224" y="196"/>
                  </a:cubicBezTo>
                  <a:cubicBezTo>
                    <a:pt x="256" y="190"/>
                    <a:pt x="280" y="162"/>
                    <a:pt x="280" y="129"/>
                  </a:cubicBezTo>
                  <a:cubicBezTo>
                    <a:pt x="280" y="100"/>
                    <a:pt x="262" y="75"/>
                    <a:pt x="235" y="65"/>
                  </a:cubicBezTo>
                  <a:cubicBezTo>
                    <a:pt x="223" y="26"/>
                    <a:pt x="188" y="0"/>
                    <a:pt x="147" y="0"/>
                  </a:cubicBezTo>
                  <a:cubicBezTo>
                    <a:pt x="118" y="0"/>
                    <a:pt x="91" y="13"/>
                    <a:pt x="73" y="36"/>
                  </a:cubicBezTo>
                  <a:cubicBezTo>
                    <a:pt x="104" y="40"/>
                    <a:pt x="133" y="56"/>
                    <a:pt x="137" y="98"/>
                  </a:cubicBezTo>
                  <a:cubicBezTo>
                    <a:pt x="137" y="98"/>
                    <a:pt x="137" y="98"/>
                    <a:pt x="137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27FDC8B3-2CD0-8747-87CF-72A112F8A64C}"/>
                </a:ext>
              </a:extLst>
            </p:cNvPr>
            <p:cNvSpPr txBox="1"/>
            <p:nvPr/>
          </p:nvSpPr>
          <p:spPr>
            <a:xfrm>
              <a:off x="1715478" y="1176639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云端</a:t>
              </a: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3319545" y="1053825"/>
              <a:ext cx="2340000" cy="650842"/>
              <a:chOff x="3319545" y="1053825"/>
              <a:chExt cx="1641589" cy="650842"/>
            </a:xfrm>
          </p:grpSpPr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D01CF986-C375-5C48-AA68-CE8EE3D73BB7}"/>
                  </a:ext>
                </a:extLst>
              </p:cNvPr>
              <p:cNvSpPr txBox="1"/>
              <p:nvPr/>
            </p:nvSpPr>
            <p:spPr>
              <a:xfrm>
                <a:off x="3368825" y="1181447"/>
                <a:ext cx="15294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1 -</a:t>
                </a:r>
                <a:r>
                  <a:rPr kumimoji="1" lang="zh-CN" altLang="en-US" sz="1400" dirty="0">
                    <a:solidFill>
                      <a:srgbClr val="383B55"/>
                    </a:solidFill>
                    <a:latin typeface="Helvetica" pitchFamily="2" charset="0"/>
                    <a:ea typeface="Microsoft YaHei" panose="020B0503020204020204" pitchFamily="34" charset="-122"/>
                  </a:rPr>
                  <a:t>创建模型网关、子设备</a:t>
                </a:r>
                <a:endPara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9783346D-DC6D-BA41-BF64-AB0CD546B7A0}"/>
                  </a:ext>
                </a:extLst>
              </p:cNvPr>
              <p:cNvSpPr/>
              <p:nvPr/>
            </p:nvSpPr>
            <p:spPr>
              <a:xfrm>
                <a:off x="3319545" y="1053825"/>
                <a:ext cx="1641589" cy="593249"/>
              </a:xfrm>
              <a:prstGeom prst="rect">
                <a:avLst/>
              </a:prstGeom>
              <a:noFill/>
              <a:ln w="25400">
                <a:solidFill>
                  <a:srgbClr val="7CDAF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6023992" y="1027269"/>
              <a:ext cx="2339998" cy="684199"/>
              <a:chOff x="6349688" y="1027269"/>
              <a:chExt cx="1655457" cy="684199"/>
            </a:xfrm>
          </p:grpSpPr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E0FC95B3-DCD3-2746-AC5A-75F272DA34CE}"/>
                  </a:ext>
                </a:extLst>
              </p:cNvPr>
              <p:cNvSpPr txBox="1"/>
              <p:nvPr/>
            </p:nvSpPr>
            <p:spPr>
              <a:xfrm>
                <a:off x="6354328" y="1188248"/>
                <a:ext cx="165081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2 -</a:t>
                </a:r>
                <a:r>
                  <a:rPr kumimoji="1" lang="zh-CN" altLang="en-US" sz="1400" dirty="0">
                    <a:solidFill>
                      <a:srgbClr val="383B55"/>
                    </a:solidFill>
                    <a:latin typeface="Helvetica" pitchFamily="2" charset="0"/>
                    <a:ea typeface="Microsoft YaHei" panose="020B0503020204020204" pitchFamily="34" charset="-122"/>
                  </a:rPr>
                  <a:t>创建产品网关、子设备</a:t>
                </a:r>
                <a:endPara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CB91765-3E9B-9B4C-8405-49112A5469F3}"/>
                  </a:ext>
                </a:extLst>
              </p:cNvPr>
              <p:cNvSpPr/>
              <p:nvPr/>
            </p:nvSpPr>
            <p:spPr>
              <a:xfrm>
                <a:off x="6349688" y="1027269"/>
                <a:ext cx="1641589" cy="593249"/>
              </a:xfrm>
              <a:prstGeom prst="rect">
                <a:avLst/>
              </a:prstGeom>
              <a:noFill/>
              <a:ln w="25400">
                <a:solidFill>
                  <a:srgbClr val="7CDAF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4D5F9D96-FC43-3F4A-846F-7B6F7862E4E5}"/>
                </a:ext>
              </a:extLst>
            </p:cNvPr>
            <p:cNvSpPr txBox="1"/>
            <p:nvPr/>
          </p:nvSpPr>
          <p:spPr>
            <a:xfrm>
              <a:off x="8704554" y="1150490"/>
              <a:ext cx="23442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3 -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ea typeface="Microsoft YaHei" panose="020B0503020204020204" pitchFamily="34" charset="-122"/>
                </a:rPr>
                <a:t>创建网关、子设备实例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4A9B4BC7-CFDF-CB4E-8E11-6FD316CBFB36}"/>
                </a:ext>
              </a:extLst>
            </p:cNvPr>
            <p:cNvSpPr/>
            <p:nvPr/>
          </p:nvSpPr>
          <p:spPr>
            <a:xfrm>
              <a:off x="8708835" y="1027269"/>
              <a:ext cx="2340000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E3F3AEBE-774F-E14A-9304-4D3A06CD5592}"/>
                </a:ext>
              </a:extLst>
            </p:cNvPr>
            <p:cNvSpPr/>
            <p:nvPr/>
          </p:nvSpPr>
          <p:spPr>
            <a:xfrm>
              <a:off x="968206" y="2577430"/>
              <a:ext cx="10312369" cy="753706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7B46DFEB-DF68-7244-B2C9-782006789A24}"/>
                </a:ext>
              </a:extLst>
            </p:cNvPr>
            <p:cNvSpPr txBox="1"/>
            <p:nvPr/>
          </p:nvSpPr>
          <p:spPr>
            <a:xfrm>
              <a:off x="9643937" y="2722664"/>
              <a:ext cx="15258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4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ea typeface="Microsoft YaHei" panose="020B0503020204020204" pitchFamily="34" charset="-122"/>
                </a:rPr>
                <a:t>网关设备出厂烧录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02BD2B3-AEA0-1849-A6E5-D572ED5DCA10}"/>
                </a:ext>
              </a:extLst>
            </p:cNvPr>
            <p:cNvSpPr/>
            <p:nvPr/>
          </p:nvSpPr>
          <p:spPr>
            <a:xfrm>
              <a:off x="9624392" y="2666125"/>
              <a:ext cx="1545414" cy="584883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64" name="直线箭头连接符 63">
              <a:extLst>
                <a:ext uri="{FF2B5EF4-FFF2-40B4-BE49-F238E27FC236}">
                  <a16:creationId xmlns:a16="http://schemas.microsoft.com/office/drawing/2014/main" id="{0079E25E-F2CC-EE44-BDF9-8494CD9F26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55394" y="1348040"/>
              <a:ext cx="360000" cy="2409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2DD7907-5704-6A47-A538-CACC49C3A349}"/>
                </a:ext>
              </a:extLst>
            </p:cNvPr>
            <p:cNvSpPr/>
            <p:nvPr/>
          </p:nvSpPr>
          <p:spPr>
            <a:xfrm>
              <a:off x="1956850" y="3630778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latin typeface="Helvetica" pitchFamily="2" charset="0"/>
                </a:rPr>
                <a:t>数据传输</a:t>
              </a: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03A56F9A-8500-6444-A0E8-34823D4CC100}"/>
                </a:ext>
              </a:extLst>
            </p:cNvPr>
            <p:cNvGrpSpPr/>
            <p:nvPr/>
          </p:nvGrpSpPr>
          <p:grpSpPr>
            <a:xfrm flipH="1" flipV="1">
              <a:off x="1945556" y="3387486"/>
              <a:ext cx="79905" cy="734889"/>
              <a:chOff x="1427867" y="2464420"/>
              <a:chExt cx="48577" cy="936702"/>
            </a:xfrm>
          </p:grpSpPr>
          <p:cxnSp>
            <p:nvCxnSpPr>
              <p:cNvPr id="94" name="直线连接符 93">
                <a:extLst>
                  <a:ext uri="{FF2B5EF4-FFF2-40B4-BE49-F238E27FC236}">
                    <a16:creationId xmlns:a16="http://schemas.microsoft.com/office/drawing/2014/main" id="{C2AC7B1C-8314-6B4D-AC61-BB340B426FBC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线连接符 94">
                <a:extLst>
                  <a:ext uri="{FF2B5EF4-FFF2-40B4-BE49-F238E27FC236}">
                    <a16:creationId xmlns:a16="http://schemas.microsoft.com/office/drawing/2014/main" id="{01F74944-492C-A342-A559-EBDFCCDC2F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8133E94E-1488-BE42-8412-2E91C5422785}"/>
                </a:ext>
              </a:extLst>
            </p:cNvPr>
            <p:cNvGrpSpPr/>
            <p:nvPr/>
          </p:nvGrpSpPr>
          <p:grpSpPr>
            <a:xfrm>
              <a:off x="1798410" y="3389532"/>
              <a:ext cx="61047" cy="732844"/>
              <a:chOff x="1427867" y="2464420"/>
              <a:chExt cx="48577" cy="936702"/>
            </a:xfrm>
          </p:grpSpPr>
          <p:cxnSp>
            <p:nvCxnSpPr>
              <p:cNvPr id="91" name="直线连接符 90">
                <a:extLst>
                  <a:ext uri="{FF2B5EF4-FFF2-40B4-BE49-F238E27FC236}">
                    <a16:creationId xmlns:a16="http://schemas.microsoft.com/office/drawing/2014/main" id="{75C19125-E825-D84C-BE7C-765392F2618D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线连接符 91">
                <a:extLst>
                  <a:ext uri="{FF2B5EF4-FFF2-40B4-BE49-F238E27FC236}">
                    <a16:creationId xmlns:a16="http://schemas.microsoft.com/office/drawing/2014/main" id="{8FC32551-3B92-844E-8ECB-001926E786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42C4DB3-A7DD-1E49-9B21-8EA2D6758FA4}"/>
                </a:ext>
              </a:extLst>
            </p:cNvPr>
            <p:cNvSpPr/>
            <p:nvPr/>
          </p:nvSpPr>
          <p:spPr>
            <a:xfrm>
              <a:off x="953491" y="4269239"/>
              <a:ext cx="10327083" cy="753706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21411F3D-6E7E-0B4E-8BEA-44686BC5D863}"/>
                </a:ext>
              </a:extLst>
            </p:cNvPr>
            <p:cNvSpPr/>
            <p:nvPr/>
          </p:nvSpPr>
          <p:spPr>
            <a:xfrm>
              <a:off x="972436" y="2564904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991A650-EF07-3F41-984A-9347BAD5B5A4}"/>
                </a:ext>
              </a:extLst>
            </p:cNvPr>
            <p:cNvSpPr txBox="1"/>
            <p:nvPr/>
          </p:nvSpPr>
          <p:spPr>
            <a:xfrm>
              <a:off x="1769051" y="2786132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Edge</a:t>
              </a:r>
              <a:endParaRPr kumimoji="1" lang="zh-CN" altLang="en-US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4CE8D726-5828-6B44-A719-7572857DC482}"/>
                </a:ext>
              </a:extLst>
            </p:cNvPr>
            <p:cNvSpPr txBox="1"/>
            <p:nvPr/>
          </p:nvSpPr>
          <p:spPr>
            <a:xfrm>
              <a:off x="3314976" y="4518381"/>
              <a:ext cx="78548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8 -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ea typeface="Microsoft YaHei" panose="020B0503020204020204" pitchFamily="34" charset="-122"/>
                </a:rPr>
                <a:t>子设备通过网关代理登录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634E6B47-9197-4D48-B407-1E395069AA95}"/>
                </a:ext>
              </a:extLst>
            </p:cNvPr>
            <p:cNvSpPr/>
            <p:nvPr/>
          </p:nvSpPr>
          <p:spPr>
            <a:xfrm>
              <a:off x="3328320" y="4362546"/>
              <a:ext cx="7841486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B31E80D8-3614-E345-9776-AE6F8CD75726}"/>
                </a:ext>
              </a:extLst>
            </p:cNvPr>
            <p:cNvSpPr txBox="1"/>
            <p:nvPr/>
          </p:nvSpPr>
          <p:spPr>
            <a:xfrm>
              <a:off x="3341323" y="2841061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7 -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Helvetica" pitchFamily="2" charset="0"/>
                  <a:cs typeface="Arial" panose="020B0604020202020204" pitchFamily="34" charset="0"/>
                </a:rPr>
                <a:t>添加拓扑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6A4E706E-48DE-5A48-A1F2-F9BC945DE1F4}"/>
                </a:ext>
              </a:extLst>
            </p:cNvPr>
            <p:cNvSpPr/>
            <p:nvPr/>
          </p:nvSpPr>
          <p:spPr>
            <a:xfrm>
              <a:off x="3337787" y="2652635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BD35C1D0-CE33-6A44-8F58-A7CA6521F0A4}"/>
                </a:ext>
              </a:extLst>
            </p:cNvPr>
            <p:cNvSpPr/>
            <p:nvPr/>
          </p:nvSpPr>
          <p:spPr>
            <a:xfrm>
              <a:off x="5361782" y="2670073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81" name="Freeform 65">
              <a:extLst>
                <a:ext uri="{FF2B5EF4-FFF2-40B4-BE49-F238E27FC236}">
                  <a16:creationId xmlns:a16="http://schemas.microsoft.com/office/drawing/2014/main" id="{3BB243E5-DE92-9C4D-B46D-55D57D672F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56711" y="2793458"/>
              <a:ext cx="394756" cy="302188"/>
            </a:xfrm>
            <a:custGeom>
              <a:avLst/>
              <a:gdLst>
                <a:gd name="T0" fmla="*/ 179 w 661"/>
                <a:gd name="T1" fmla="*/ 397 h 506"/>
                <a:gd name="T2" fmla="*/ 144 w 661"/>
                <a:gd name="T3" fmla="*/ 397 h 506"/>
                <a:gd name="T4" fmla="*/ 144 w 661"/>
                <a:gd name="T5" fmla="*/ 433 h 506"/>
                <a:gd name="T6" fmla="*/ 179 w 661"/>
                <a:gd name="T7" fmla="*/ 433 h 506"/>
                <a:gd name="T8" fmla="*/ 179 w 661"/>
                <a:gd name="T9" fmla="*/ 397 h 506"/>
                <a:gd name="T10" fmla="*/ 108 w 661"/>
                <a:gd name="T11" fmla="*/ 324 h 506"/>
                <a:gd name="T12" fmla="*/ 70 w 661"/>
                <a:gd name="T13" fmla="*/ 324 h 506"/>
                <a:gd name="T14" fmla="*/ 70 w 661"/>
                <a:gd name="T15" fmla="*/ 362 h 506"/>
                <a:gd name="T16" fmla="*/ 108 w 661"/>
                <a:gd name="T17" fmla="*/ 362 h 506"/>
                <a:gd name="T18" fmla="*/ 108 w 661"/>
                <a:gd name="T19" fmla="*/ 324 h 506"/>
                <a:gd name="T20" fmla="*/ 108 w 661"/>
                <a:gd name="T21" fmla="*/ 397 h 506"/>
                <a:gd name="T22" fmla="*/ 70 w 661"/>
                <a:gd name="T23" fmla="*/ 397 h 506"/>
                <a:gd name="T24" fmla="*/ 70 w 661"/>
                <a:gd name="T25" fmla="*/ 433 h 506"/>
                <a:gd name="T26" fmla="*/ 108 w 661"/>
                <a:gd name="T27" fmla="*/ 433 h 506"/>
                <a:gd name="T28" fmla="*/ 108 w 661"/>
                <a:gd name="T29" fmla="*/ 397 h 506"/>
                <a:gd name="T30" fmla="*/ 250 w 661"/>
                <a:gd name="T31" fmla="*/ 397 h 506"/>
                <a:gd name="T32" fmla="*/ 215 w 661"/>
                <a:gd name="T33" fmla="*/ 397 h 506"/>
                <a:gd name="T34" fmla="*/ 215 w 661"/>
                <a:gd name="T35" fmla="*/ 433 h 506"/>
                <a:gd name="T36" fmla="*/ 250 w 661"/>
                <a:gd name="T37" fmla="*/ 433 h 506"/>
                <a:gd name="T38" fmla="*/ 250 w 661"/>
                <a:gd name="T39" fmla="*/ 397 h 506"/>
                <a:gd name="T40" fmla="*/ 179 w 661"/>
                <a:gd name="T41" fmla="*/ 324 h 506"/>
                <a:gd name="T42" fmla="*/ 144 w 661"/>
                <a:gd name="T43" fmla="*/ 324 h 506"/>
                <a:gd name="T44" fmla="*/ 144 w 661"/>
                <a:gd name="T45" fmla="*/ 362 h 506"/>
                <a:gd name="T46" fmla="*/ 179 w 661"/>
                <a:gd name="T47" fmla="*/ 362 h 506"/>
                <a:gd name="T48" fmla="*/ 179 w 661"/>
                <a:gd name="T49" fmla="*/ 324 h 506"/>
                <a:gd name="T50" fmla="*/ 576 w 661"/>
                <a:gd name="T51" fmla="*/ 352 h 506"/>
                <a:gd name="T52" fmla="*/ 432 w 661"/>
                <a:gd name="T53" fmla="*/ 352 h 506"/>
                <a:gd name="T54" fmla="*/ 432 w 661"/>
                <a:gd name="T55" fmla="*/ 407 h 506"/>
                <a:gd name="T56" fmla="*/ 576 w 661"/>
                <a:gd name="T57" fmla="*/ 407 h 506"/>
                <a:gd name="T58" fmla="*/ 576 w 661"/>
                <a:gd name="T59" fmla="*/ 352 h 506"/>
                <a:gd name="T60" fmla="*/ 661 w 661"/>
                <a:gd name="T61" fmla="*/ 253 h 506"/>
                <a:gd name="T62" fmla="*/ 661 w 661"/>
                <a:gd name="T63" fmla="*/ 253 h 506"/>
                <a:gd name="T64" fmla="*/ 543 w 661"/>
                <a:gd name="T65" fmla="*/ 0 h 506"/>
                <a:gd name="T66" fmla="*/ 115 w 661"/>
                <a:gd name="T67" fmla="*/ 0 h 506"/>
                <a:gd name="T68" fmla="*/ 0 w 661"/>
                <a:gd name="T69" fmla="*/ 253 h 506"/>
                <a:gd name="T70" fmla="*/ 0 w 661"/>
                <a:gd name="T71" fmla="*/ 253 h 506"/>
                <a:gd name="T72" fmla="*/ 0 w 661"/>
                <a:gd name="T73" fmla="*/ 506 h 506"/>
                <a:gd name="T74" fmla="*/ 661 w 661"/>
                <a:gd name="T75" fmla="*/ 506 h 506"/>
                <a:gd name="T76" fmla="*/ 661 w 661"/>
                <a:gd name="T77" fmla="*/ 506 h 506"/>
                <a:gd name="T78" fmla="*/ 661 w 661"/>
                <a:gd name="T79" fmla="*/ 506 h 506"/>
                <a:gd name="T80" fmla="*/ 661 w 661"/>
                <a:gd name="T81" fmla="*/ 253 h 506"/>
                <a:gd name="T82" fmla="*/ 661 w 661"/>
                <a:gd name="T83" fmla="*/ 253 h 506"/>
                <a:gd name="T84" fmla="*/ 626 w 661"/>
                <a:gd name="T85" fmla="*/ 468 h 506"/>
                <a:gd name="T86" fmla="*/ 35 w 661"/>
                <a:gd name="T87" fmla="*/ 468 h 506"/>
                <a:gd name="T88" fmla="*/ 35 w 661"/>
                <a:gd name="T89" fmla="*/ 288 h 506"/>
                <a:gd name="T90" fmla="*/ 626 w 661"/>
                <a:gd name="T91" fmla="*/ 288 h 506"/>
                <a:gd name="T92" fmla="*/ 626 w 661"/>
                <a:gd name="T93" fmla="*/ 468 h 506"/>
                <a:gd name="T94" fmla="*/ 323 w 661"/>
                <a:gd name="T95" fmla="*/ 324 h 506"/>
                <a:gd name="T96" fmla="*/ 288 w 661"/>
                <a:gd name="T97" fmla="*/ 324 h 506"/>
                <a:gd name="T98" fmla="*/ 288 w 661"/>
                <a:gd name="T99" fmla="*/ 362 h 506"/>
                <a:gd name="T100" fmla="*/ 323 w 661"/>
                <a:gd name="T101" fmla="*/ 362 h 506"/>
                <a:gd name="T102" fmla="*/ 323 w 661"/>
                <a:gd name="T103" fmla="*/ 324 h 506"/>
                <a:gd name="T104" fmla="*/ 323 w 661"/>
                <a:gd name="T105" fmla="*/ 397 h 506"/>
                <a:gd name="T106" fmla="*/ 288 w 661"/>
                <a:gd name="T107" fmla="*/ 397 h 506"/>
                <a:gd name="T108" fmla="*/ 288 w 661"/>
                <a:gd name="T109" fmla="*/ 433 h 506"/>
                <a:gd name="T110" fmla="*/ 323 w 661"/>
                <a:gd name="T111" fmla="*/ 433 h 506"/>
                <a:gd name="T112" fmla="*/ 323 w 661"/>
                <a:gd name="T113" fmla="*/ 397 h 506"/>
                <a:gd name="T114" fmla="*/ 250 w 661"/>
                <a:gd name="T115" fmla="*/ 324 h 506"/>
                <a:gd name="T116" fmla="*/ 215 w 661"/>
                <a:gd name="T117" fmla="*/ 324 h 506"/>
                <a:gd name="T118" fmla="*/ 215 w 661"/>
                <a:gd name="T119" fmla="*/ 362 h 506"/>
                <a:gd name="T120" fmla="*/ 250 w 661"/>
                <a:gd name="T121" fmla="*/ 362 h 506"/>
                <a:gd name="T122" fmla="*/ 250 w 661"/>
                <a:gd name="T123" fmla="*/ 324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61" h="506">
                  <a:moveTo>
                    <a:pt x="179" y="397"/>
                  </a:moveTo>
                  <a:lnTo>
                    <a:pt x="144" y="397"/>
                  </a:lnTo>
                  <a:lnTo>
                    <a:pt x="144" y="433"/>
                  </a:lnTo>
                  <a:lnTo>
                    <a:pt x="179" y="433"/>
                  </a:lnTo>
                  <a:lnTo>
                    <a:pt x="179" y="397"/>
                  </a:lnTo>
                  <a:close/>
                  <a:moveTo>
                    <a:pt x="108" y="324"/>
                  </a:moveTo>
                  <a:lnTo>
                    <a:pt x="70" y="324"/>
                  </a:lnTo>
                  <a:lnTo>
                    <a:pt x="70" y="362"/>
                  </a:lnTo>
                  <a:lnTo>
                    <a:pt x="108" y="362"/>
                  </a:lnTo>
                  <a:lnTo>
                    <a:pt x="108" y="324"/>
                  </a:lnTo>
                  <a:close/>
                  <a:moveTo>
                    <a:pt x="108" y="397"/>
                  </a:moveTo>
                  <a:lnTo>
                    <a:pt x="70" y="397"/>
                  </a:lnTo>
                  <a:lnTo>
                    <a:pt x="70" y="433"/>
                  </a:lnTo>
                  <a:lnTo>
                    <a:pt x="108" y="433"/>
                  </a:lnTo>
                  <a:lnTo>
                    <a:pt x="108" y="397"/>
                  </a:lnTo>
                  <a:close/>
                  <a:moveTo>
                    <a:pt x="250" y="397"/>
                  </a:moveTo>
                  <a:lnTo>
                    <a:pt x="215" y="397"/>
                  </a:lnTo>
                  <a:lnTo>
                    <a:pt x="215" y="433"/>
                  </a:lnTo>
                  <a:lnTo>
                    <a:pt x="250" y="433"/>
                  </a:lnTo>
                  <a:lnTo>
                    <a:pt x="250" y="397"/>
                  </a:lnTo>
                  <a:close/>
                  <a:moveTo>
                    <a:pt x="179" y="324"/>
                  </a:moveTo>
                  <a:lnTo>
                    <a:pt x="144" y="324"/>
                  </a:lnTo>
                  <a:lnTo>
                    <a:pt x="144" y="362"/>
                  </a:lnTo>
                  <a:lnTo>
                    <a:pt x="179" y="362"/>
                  </a:lnTo>
                  <a:lnTo>
                    <a:pt x="179" y="324"/>
                  </a:lnTo>
                  <a:close/>
                  <a:moveTo>
                    <a:pt x="576" y="352"/>
                  </a:moveTo>
                  <a:lnTo>
                    <a:pt x="432" y="352"/>
                  </a:lnTo>
                  <a:lnTo>
                    <a:pt x="432" y="407"/>
                  </a:lnTo>
                  <a:lnTo>
                    <a:pt x="576" y="407"/>
                  </a:lnTo>
                  <a:lnTo>
                    <a:pt x="576" y="352"/>
                  </a:lnTo>
                  <a:close/>
                  <a:moveTo>
                    <a:pt x="661" y="253"/>
                  </a:moveTo>
                  <a:lnTo>
                    <a:pt x="661" y="253"/>
                  </a:lnTo>
                  <a:lnTo>
                    <a:pt x="543" y="0"/>
                  </a:lnTo>
                  <a:lnTo>
                    <a:pt x="115" y="0"/>
                  </a:lnTo>
                  <a:lnTo>
                    <a:pt x="0" y="253"/>
                  </a:lnTo>
                  <a:lnTo>
                    <a:pt x="0" y="253"/>
                  </a:lnTo>
                  <a:lnTo>
                    <a:pt x="0" y="506"/>
                  </a:lnTo>
                  <a:lnTo>
                    <a:pt x="661" y="506"/>
                  </a:lnTo>
                  <a:lnTo>
                    <a:pt x="661" y="506"/>
                  </a:lnTo>
                  <a:lnTo>
                    <a:pt x="661" y="506"/>
                  </a:lnTo>
                  <a:lnTo>
                    <a:pt x="661" y="253"/>
                  </a:lnTo>
                  <a:lnTo>
                    <a:pt x="661" y="253"/>
                  </a:lnTo>
                  <a:close/>
                  <a:moveTo>
                    <a:pt x="626" y="468"/>
                  </a:moveTo>
                  <a:lnTo>
                    <a:pt x="35" y="468"/>
                  </a:lnTo>
                  <a:lnTo>
                    <a:pt x="35" y="288"/>
                  </a:lnTo>
                  <a:lnTo>
                    <a:pt x="626" y="288"/>
                  </a:lnTo>
                  <a:lnTo>
                    <a:pt x="626" y="468"/>
                  </a:lnTo>
                  <a:close/>
                  <a:moveTo>
                    <a:pt x="323" y="324"/>
                  </a:moveTo>
                  <a:lnTo>
                    <a:pt x="288" y="324"/>
                  </a:lnTo>
                  <a:lnTo>
                    <a:pt x="288" y="362"/>
                  </a:lnTo>
                  <a:lnTo>
                    <a:pt x="323" y="362"/>
                  </a:lnTo>
                  <a:lnTo>
                    <a:pt x="323" y="324"/>
                  </a:lnTo>
                  <a:close/>
                  <a:moveTo>
                    <a:pt x="323" y="397"/>
                  </a:moveTo>
                  <a:lnTo>
                    <a:pt x="288" y="397"/>
                  </a:lnTo>
                  <a:lnTo>
                    <a:pt x="288" y="433"/>
                  </a:lnTo>
                  <a:lnTo>
                    <a:pt x="323" y="433"/>
                  </a:lnTo>
                  <a:lnTo>
                    <a:pt x="323" y="397"/>
                  </a:lnTo>
                  <a:close/>
                  <a:moveTo>
                    <a:pt x="250" y="324"/>
                  </a:moveTo>
                  <a:lnTo>
                    <a:pt x="215" y="324"/>
                  </a:lnTo>
                  <a:lnTo>
                    <a:pt x="215" y="362"/>
                  </a:lnTo>
                  <a:lnTo>
                    <a:pt x="250" y="362"/>
                  </a:lnTo>
                  <a:lnTo>
                    <a:pt x="250" y="3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10D9D07E-398B-4047-A2CC-67BD25BF3B76}"/>
                </a:ext>
              </a:extLst>
            </p:cNvPr>
            <p:cNvSpPr txBox="1"/>
            <p:nvPr/>
          </p:nvSpPr>
          <p:spPr>
            <a:xfrm>
              <a:off x="5376497" y="2813796"/>
              <a:ext cx="15294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6 -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网关登录</a:t>
              </a: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24BE20E8-3F97-D34A-B001-541F32CB2A29}"/>
                </a:ext>
              </a:extLst>
            </p:cNvPr>
            <p:cNvSpPr/>
            <p:nvPr/>
          </p:nvSpPr>
          <p:spPr>
            <a:xfrm>
              <a:off x="7423220" y="2657759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84" name="直线箭头连接符 83">
              <a:extLst>
                <a:ext uri="{FF2B5EF4-FFF2-40B4-BE49-F238E27FC236}">
                  <a16:creationId xmlns:a16="http://schemas.microsoft.com/office/drawing/2014/main" id="{7D10041E-2445-1642-80F4-A73747CD2A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11489" y="2988222"/>
              <a:ext cx="360000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274BEF11-70A3-4643-99E1-04241D2FB73F}"/>
                </a:ext>
              </a:extLst>
            </p:cNvPr>
            <p:cNvSpPr txBox="1"/>
            <p:nvPr/>
          </p:nvSpPr>
          <p:spPr>
            <a:xfrm>
              <a:off x="7387724" y="2840232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5 -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网关联网</a:t>
              </a:r>
            </a:p>
          </p:txBody>
        </p:sp>
        <p:cxnSp>
          <p:nvCxnSpPr>
            <p:cNvPr id="86" name="直线箭头连接符 85">
              <a:extLst>
                <a:ext uri="{FF2B5EF4-FFF2-40B4-BE49-F238E27FC236}">
                  <a16:creationId xmlns:a16="http://schemas.microsoft.com/office/drawing/2014/main" id="{75C9E06F-6FB1-354E-A690-AADE5CD35D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55692" y="1350449"/>
              <a:ext cx="360000" cy="2409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线箭头连接符 87">
              <a:extLst>
                <a:ext uri="{FF2B5EF4-FFF2-40B4-BE49-F238E27FC236}">
                  <a16:creationId xmlns:a16="http://schemas.microsoft.com/office/drawing/2014/main" id="{1E4135E0-4DA9-8B4A-9012-276274538BCF}"/>
                </a:ext>
              </a:extLst>
            </p:cNvPr>
            <p:cNvCxnSpPr>
              <a:cxnSpLocks/>
            </p:cNvCxnSpPr>
            <p:nvPr/>
          </p:nvCxnSpPr>
          <p:spPr>
            <a:xfrm>
              <a:off x="4163828" y="3289695"/>
              <a:ext cx="2411" cy="971797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2366EAC3-B329-6546-BDA9-4206B228DE5C}"/>
                </a:ext>
              </a:extLst>
            </p:cNvPr>
            <p:cNvSpPr/>
            <p:nvPr/>
          </p:nvSpPr>
          <p:spPr>
            <a:xfrm>
              <a:off x="972436" y="4281765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8" name="Freeform 66">
              <a:extLst>
                <a:ext uri="{FF2B5EF4-FFF2-40B4-BE49-F238E27FC236}">
                  <a16:creationId xmlns:a16="http://schemas.microsoft.com/office/drawing/2014/main" id="{2D4EF686-069B-8344-9CAB-C135539DF9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42431" y="4444061"/>
              <a:ext cx="392367" cy="3392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5A8C1A80-4E3F-C143-9342-EF2F24664458}"/>
                </a:ext>
              </a:extLst>
            </p:cNvPr>
            <p:cNvSpPr txBox="1"/>
            <p:nvPr/>
          </p:nvSpPr>
          <p:spPr>
            <a:xfrm>
              <a:off x="1769051" y="4502993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子设备</a:t>
              </a: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C2DD7907-5704-6A47-A538-CACC49C3A349}"/>
                </a:ext>
              </a:extLst>
            </p:cNvPr>
            <p:cNvSpPr/>
            <p:nvPr/>
          </p:nvSpPr>
          <p:spPr>
            <a:xfrm>
              <a:off x="1928373" y="2023951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latin typeface="Helvetica" pitchFamily="2" charset="0"/>
                </a:rPr>
                <a:t>数据传输</a:t>
              </a: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03A56F9A-8500-6444-A0E8-34823D4CC100}"/>
                </a:ext>
              </a:extLst>
            </p:cNvPr>
            <p:cNvGrpSpPr/>
            <p:nvPr/>
          </p:nvGrpSpPr>
          <p:grpSpPr>
            <a:xfrm flipH="1" flipV="1">
              <a:off x="1917079" y="1780659"/>
              <a:ext cx="79905" cy="734889"/>
              <a:chOff x="1427867" y="2464420"/>
              <a:chExt cx="48577" cy="936702"/>
            </a:xfrm>
          </p:grpSpPr>
          <p:cxnSp>
            <p:nvCxnSpPr>
              <p:cNvPr id="57" name="直线连接符 93">
                <a:extLst>
                  <a:ext uri="{FF2B5EF4-FFF2-40B4-BE49-F238E27FC236}">
                    <a16:creationId xmlns:a16="http://schemas.microsoft.com/office/drawing/2014/main" id="{C2AC7B1C-8314-6B4D-AC61-BB340B426FBC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线连接符 94">
                <a:extLst>
                  <a:ext uri="{FF2B5EF4-FFF2-40B4-BE49-F238E27FC236}">
                    <a16:creationId xmlns:a16="http://schemas.microsoft.com/office/drawing/2014/main" id="{01F74944-492C-A342-A559-EBDFCCDC2F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组合 68">
              <a:extLst>
                <a:ext uri="{FF2B5EF4-FFF2-40B4-BE49-F238E27FC236}">
                  <a16:creationId xmlns:a16="http://schemas.microsoft.com/office/drawing/2014/main" id="{8133E94E-1488-BE42-8412-2E91C5422785}"/>
                </a:ext>
              </a:extLst>
            </p:cNvPr>
            <p:cNvGrpSpPr/>
            <p:nvPr/>
          </p:nvGrpSpPr>
          <p:grpSpPr>
            <a:xfrm>
              <a:off x="1769933" y="1782705"/>
              <a:ext cx="61047" cy="732844"/>
              <a:chOff x="1427867" y="2464420"/>
              <a:chExt cx="48577" cy="936702"/>
            </a:xfrm>
          </p:grpSpPr>
          <p:cxnSp>
            <p:nvCxnSpPr>
              <p:cNvPr id="70" name="直线连接符 90">
                <a:extLst>
                  <a:ext uri="{FF2B5EF4-FFF2-40B4-BE49-F238E27FC236}">
                    <a16:creationId xmlns:a16="http://schemas.microsoft.com/office/drawing/2014/main" id="{75C19125-E825-D84C-BE7C-765392F2618D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线连接符 91">
                <a:extLst>
                  <a:ext uri="{FF2B5EF4-FFF2-40B4-BE49-F238E27FC236}">
                    <a16:creationId xmlns:a16="http://schemas.microsoft.com/office/drawing/2014/main" id="{8FC32551-3B92-844E-8ECB-001926E786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线箭头连接符 83">
              <a:extLst>
                <a:ext uri="{FF2B5EF4-FFF2-40B4-BE49-F238E27FC236}">
                  <a16:creationId xmlns:a16="http://schemas.microsoft.com/office/drawing/2014/main" id="{7D10041E-2445-1642-80F4-A73747CD2A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79376" y="2949384"/>
              <a:ext cx="360000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线箭头连接符 83">
              <a:extLst>
                <a:ext uri="{FF2B5EF4-FFF2-40B4-BE49-F238E27FC236}">
                  <a16:creationId xmlns:a16="http://schemas.microsoft.com/office/drawing/2014/main" id="{7D10041E-2445-1642-80F4-A73747CD2A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4354" y="2994949"/>
              <a:ext cx="540038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线箭头连接符 87">
              <a:extLst>
                <a:ext uri="{FF2B5EF4-FFF2-40B4-BE49-F238E27FC236}">
                  <a16:creationId xmlns:a16="http://schemas.microsoft.com/office/drawing/2014/main" id="{1E4135E0-4DA9-8B4A-9012-276274538BCF}"/>
                </a:ext>
              </a:extLst>
            </p:cNvPr>
            <p:cNvCxnSpPr>
              <a:cxnSpLocks/>
            </p:cNvCxnSpPr>
            <p:nvPr/>
          </p:nvCxnSpPr>
          <p:spPr>
            <a:xfrm>
              <a:off x="10394688" y="1635932"/>
              <a:ext cx="2411" cy="971797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72646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E51B0AA-7373-5E45-906E-4B336F90685A}"/>
              </a:ext>
            </a:extLst>
          </p:cNvPr>
          <p:cNvSpPr txBox="1"/>
          <p:nvPr/>
        </p:nvSpPr>
        <p:spPr>
          <a:xfrm>
            <a:off x="8501163" y="6505633"/>
            <a:ext cx="3203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update_upon_request_ota.png</a:t>
            </a:r>
            <a:endParaRPr kumimoji="1" lang="en-US" altLang="zh-CN" dirty="0"/>
          </a:p>
        </p:txBody>
      </p:sp>
      <p:grpSp>
        <p:nvGrpSpPr>
          <p:cNvPr id="82" name="组合 81"/>
          <p:cNvGrpSpPr/>
          <p:nvPr/>
        </p:nvGrpSpPr>
        <p:grpSpPr>
          <a:xfrm>
            <a:off x="122039" y="141301"/>
            <a:ext cx="12207923" cy="6329083"/>
            <a:chOff x="122039" y="141301"/>
            <a:chExt cx="12207923" cy="6329083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2F194412-8B9B-0447-8E99-AA2B4115DAD7}"/>
                </a:ext>
              </a:extLst>
            </p:cNvPr>
            <p:cNvSpPr/>
            <p:nvPr/>
          </p:nvSpPr>
          <p:spPr>
            <a:xfrm>
              <a:off x="9192344" y="152183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D9CDC461-7F5C-4F4F-859E-12F754E30128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cxnSp>
          <p:nvCxnSpPr>
            <p:cNvPr id="7" name="直线箭头连接符 6">
              <a:extLst>
                <a:ext uri="{FF2B5EF4-FFF2-40B4-BE49-F238E27FC236}">
                  <a16:creationId xmlns:a16="http://schemas.microsoft.com/office/drawing/2014/main" id="{E94D9EB4-474A-4147-B958-3DB74827A442}"/>
                </a:ext>
              </a:extLst>
            </p:cNvPr>
            <p:cNvCxnSpPr>
              <a:cxnSpLocks/>
            </p:cNvCxnSpPr>
            <p:nvPr/>
          </p:nvCxnSpPr>
          <p:spPr>
            <a:xfrm>
              <a:off x="615490" y="1037576"/>
              <a:ext cx="537824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32E5DF98-1E2E-3D4E-B63C-2D41EFD22B79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设备（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服务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Client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端）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5167088" y="224337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服务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Server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端</a:t>
              </a: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10102724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控制台</a:t>
              </a:r>
            </a:p>
          </p:txBody>
        </p:sp>
        <p:cxnSp>
          <p:nvCxnSpPr>
            <p:cNvPr id="9" name="直线箭头连接符 8">
              <a:extLst>
                <a:ext uri="{FF2B5EF4-FFF2-40B4-BE49-F238E27FC236}">
                  <a16:creationId xmlns:a16="http://schemas.microsoft.com/office/drawing/2014/main" id="{30B1C1A9-DA61-F747-9951-B4E7FBB669A6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668629"/>
              <a:ext cx="0" cy="576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线箭头连接符 9">
              <a:extLst>
                <a:ext uri="{FF2B5EF4-FFF2-40B4-BE49-F238E27FC236}">
                  <a16:creationId xmlns:a16="http://schemas.microsoft.com/office/drawing/2014/main" id="{78A0687B-ADC3-DA40-87F3-2B66BE5E670D}"/>
                </a:ext>
              </a:extLst>
            </p:cNvPr>
            <p:cNvCxnSpPr>
              <a:cxnSpLocks/>
            </p:cNvCxnSpPr>
            <p:nvPr/>
          </p:nvCxnSpPr>
          <p:spPr>
            <a:xfrm>
              <a:off x="5978513" y="647190"/>
              <a:ext cx="0" cy="576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8AAA3BD-7301-4748-B309-CAE90D72DA99}"/>
                </a:ext>
              </a:extLst>
            </p:cNvPr>
            <p:cNvSpPr txBox="1"/>
            <p:nvPr/>
          </p:nvSpPr>
          <p:spPr>
            <a:xfrm>
              <a:off x="1953750" y="737819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设备上报当前固件版本</a:t>
              </a:r>
            </a:p>
          </p:txBody>
        </p:sp>
        <p:pic>
          <p:nvPicPr>
            <p:cNvPr id="12" name="图形 11">
              <a:extLst>
                <a:ext uri="{FF2B5EF4-FFF2-40B4-BE49-F238E27FC236}">
                  <a16:creationId xmlns:a16="http://schemas.microsoft.com/office/drawing/2014/main" id="{ADD80E02-A921-7440-88DB-E5A3FAB55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pic>
          <p:nvPicPr>
            <p:cNvPr id="57" name="图形 56">
              <a:extLst>
                <a:ext uri="{FF2B5EF4-FFF2-40B4-BE49-F238E27FC236}">
                  <a16:creationId xmlns:a16="http://schemas.microsoft.com/office/drawing/2014/main" id="{010B94B9-D968-E845-8225-C8C61F964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696334" y="194722"/>
              <a:ext cx="377993" cy="377993"/>
            </a:xfrm>
            <a:prstGeom prst="rect">
              <a:avLst/>
            </a:prstGeom>
          </p:spPr>
        </p:pic>
        <p:sp>
          <p:nvSpPr>
            <p:cNvPr id="15" name="Freeform 70">
              <a:extLst>
                <a:ext uri="{FF2B5EF4-FFF2-40B4-BE49-F238E27FC236}">
                  <a16:creationId xmlns:a16="http://schemas.microsoft.com/office/drawing/2014/main" id="{8294E5AC-2371-4841-A6CE-BB0A1EEBA7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91210" y="201061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16" name="直线箭头连接符 15">
              <a:extLst>
                <a:ext uri="{FF2B5EF4-FFF2-40B4-BE49-F238E27FC236}">
                  <a16:creationId xmlns:a16="http://schemas.microsoft.com/office/drawing/2014/main" id="{3E85D86C-8543-E842-ACE3-129A018E8E96}"/>
                </a:ext>
              </a:extLst>
            </p:cNvPr>
            <p:cNvCxnSpPr>
              <a:cxnSpLocks/>
            </p:cNvCxnSpPr>
            <p:nvPr/>
          </p:nvCxnSpPr>
          <p:spPr>
            <a:xfrm>
              <a:off x="5987224" y="1228417"/>
              <a:ext cx="536536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04B9CE13-16D0-CC40-9462-E367B424D913}"/>
                </a:ext>
              </a:extLst>
            </p:cNvPr>
            <p:cNvSpPr txBox="1"/>
            <p:nvPr/>
          </p:nvSpPr>
          <p:spPr>
            <a:xfrm>
              <a:off x="7012538" y="869627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2.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记录设备当前版本信息</a:t>
              </a:r>
            </a:p>
          </p:txBody>
        </p: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C2A54BF3-CE5A-5542-A062-644D911BB3B7}"/>
                </a:ext>
              </a:extLst>
            </p:cNvPr>
            <p:cNvCxnSpPr>
              <a:cxnSpLocks/>
            </p:cNvCxnSpPr>
            <p:nvPr/>
          </p:nvCxnSpPr>
          <p:spPr>
            <a:xfrm>
              <a:off x="11352584" y="650762"/>
              <a:ext cx="0" cy="576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箭头连接符 18">
              <a:extLst>
                <a:ext uri="{FF2B5EF4-FFF2-40B4-BE49-F238E27FC236}">
                  <a16:creationId xmlns:a16="http://schemas.microsoft.com/office/drawing/2014/main" id="{4E593744-186C-C247-AA84-B582DE3383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90829" y="1702614"/>
              <a:ext cx="5361755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2D361CA-7B2D-F141-A60D-4DB163ED3A45}"/>
                </a:ext>
              </a:extLst>
            </p:cNvPr>
            <p:cNvSpPr txBox="1"/>
            <p:nvPr/>
          </p:nvSpPr>
          <p:spPr>
            <a:xfrm>
              <a:off x="7012538" y="1351133"/>
              <a:ext cx="41240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2a.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控制台添加固件，创建批量升级任务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–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设备主动升级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1B9C331C-9AE4-9742-A400-96CD19496CFF}"/>
                </a:ext>
              </a:extLst>
            </p:cNvPr>
            <p:cNvSpPr txBox="1"/>
            <p:nvPr/>
          </p:nvSpPr>
          <p:spPr>
            <a:xfrm>
              <a:off x="6456040" y="1993205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3.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维护待升级设备列表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9EFCC28B-8396-604D-AB5E-3BFD68125A63}"/>
                </a:ext>
              </a:extLst>
            </p:cNvPr>
            <p:cNvSpPr txBox="1"/>
            <p:nvPr/>
          </p:nvSpPr>
          <p:spPr>
            <a:xfrm>
              <a:off x="1773489" y="1097372"/>
              <a:ext cx="38087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/device/inform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20FABA1F-0CF6-524F-BC7E-8FAFF5A17FA2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2451683"/>
              <a:ext cx="5383344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C25701B-97E3-ED45-A19C-F934EE53D7F6}"/>
                </a:ext>
              </a:extLst>
            </p:cNvPr>
            <p:cNvSpPr txBox="1"/>
            <p:nvPr/>
          </p:nvSpPr>
          <p:spPr>
            <a:xfrm>
              <a:off x="1941877" y="2092893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设备发布检查升级请求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4C72AD4-C99E-1F41-A326-B20F75563E84}"/>
                </a:ext>
              </a:extLst>
            </p:cNvPr>
            <p:cNvSpPr txBox="1"/>
            <p:nvPr/>
          </p:nvSpPr>
          <p:spPr>
            <a:xfrm>
              <a:off x="1703512" y="2461702"/>
              <a:ext cx="38666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getversion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65" name="组合 64"/>
            <p:cNvGrpSpPr/>
            <p:nvPr/>
          </p:nvGrpSpPr>
          <p:grpSpPr>
            <a:xfrm>
              <a:off x="5997869" y="2616291"/>
              <a:ext cx="399090" cy="358204"/>
              <a:chOff x="5987918" y="4532107"/>
              <a:chExt cx="399090" cy="540000"/>
            </a:xfrm>
          </p:grpSpPr>
          <p:cxnSp>
            <p:nvCxnSpPr>
              <p:cNvPr id="28" name="肘形连接符 27">
                <a:extLst>
                  <a:ext uri="{FF2B5EF4-FFF2-40B4-BE49-F238E27FC236}">
                    <a16:creationId xmlns:a16="http://schemas.microsoft.com/office/drawing/2014/main" id="{45689C6E-F1B9-3944-8749-A98EDB4DC9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线连接符 28">
                <a:extLst>
                  <a:ext uri="{FF2B5EF4-FFF2-40B4-BE49-F238E27FC236}">
                    <a16:creationId xmlns:a16="http://schemas.microsoft.com/office/drawing/2014/main" id="{E160456A-4FF6-5C40-899B-86A6E1CDDD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7F29DE59-B184-0542-9834-4C1777D4CFD7}"/>
                </a:ext>
              </a:extLst>
            </p:cNvPr>
            <p:cNvSpPr txBox="1"/>
            <p:nvPr/>
          </p:nvSpPr>
          <p:spPr>
            <a:xfrm>
              <a:off x="6456040" y="2747791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设备是否在待升级范围内</a:t>
              </a:r>
            </a:p>
          </p:txBody>
        </p: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424E08E8-80B3-414B-B4B5-9EC641B62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457" y="3215535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3CF2BC06-687E-2A48-8424-8DD0DE859675}"/>
                </a:ext>
              </a:extLst>
            </p:cNvPr>
            <p:cNvSpPr txBox="1"/>
            <p:nvPr/>
          </p:nvSpPr>
          <p:spPr>
            <a:xfrm>
              <a:off x="1940717" y="2904069"/>
              <a:ext cx="284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5a.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返回可升级的固件版本信息和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URL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603AA017-C462-FD4D-A252-9E6DB30FAB0C}"/>
                </a:ext>
              </a:extLst>
            </p:cNvPr>
            <p:cNvSpPr txBox="1"/>
            <p:nvPr/>
          </p:nvSpPr>
          <p:spPr>
            <a:xfrm>
              <a:off x="1674448" y="3215535"/>
              <a:ext cx="43192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7E8199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getversion_reply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40A92C57-FF6C-E243-B022-D2305A06459D}"/>
                </a:ext>
              </a:extLst>
            </p:cNvPr>
            <p:cNvSpPr txBox="1"/>
            <p:nvPr/>
          </p:nvSpPr>
          <p:spPr>
            <a:xfrm>
              <a:off x="1092784" y="3616502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6.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设备下载固件文件</a:t>
              </a:r>
            </a:p>
          </p:txBody>
        </p: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B3AE6E18-0491-4745-9573-2A5170008CEB}"/>
                </a:ext>
              </a:extLst>
            </p:cNvPr>
            <p:cNvCxnSpPr>
              <a:cxnSpLocks/>
            </p:cNvCxnSpPr>
            <p:nvPr/>
          </p:nvCxnSpPr>
          <p:spPr>
            <a:xfrm>
              <a:off x="605474" y="4332188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D9ECCC04-0EC7-3B4A-B283-4955BC77ECFF}"/>
                </a:ext>
              </a:extLst>
            </p:cNvPr>
            <p:cNvSpPr txBox="1"/>
            <p:nvPr/>
          </p:nvSpPr>
          <p:spPr>
            <a:xfrm>
              <a:off x="1953750" y="4001598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7.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上报升级进度信息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619D3AE5-7D5A-D640-8D8B-C65832094986}"/>
                </a:ext>
              </a:extLst>
            </p:cNvPr>
            <p:cNvSpPr txBox="1"/>
            <p:nvPr/>
          </p:nvSpPr>
          <p:spPr>
            <a:xfrm>
              <a:off x="1953750" y="4415950"/>
              <a:ext cx="37776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/device/progress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C8308A6C-F9D2-1F4D-81B0-076A112EC58E}"/>
                </a:ext>
              </a:extLst>
            </p:cNvPr>
            <p:cNvCxnSpPr>
              <a:cxnSpLocks/>
            </p:cNvCxnSpPr>
            <p:nvPr/>
          </p:nvCxnSpPr>
          <p:spPr>
            <a:xfrm>
              <a:off x="5977142" y="4587758"/>
              <a:ext cx="5375442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B3A889D1-BE20-104D-BCE9-EF1A76E8042A}"/>
                </a:ext>
              </a:extLst>
            </p:cNvPr>
            <p:cNvSpPr txBox="1"/>
            <p:nvPr/>
          </p:nvSpPr>
          <p:spPr>
            <a:xfrm>
              <a:off x="7012538" y="4257168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8.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显示固件升级进度</a:t>
              </a:r>
            </a:p>
          </p:txBody>
        </p: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423842A8-2038-0A43-8EC6-87027569BA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5474" y="5102885"/>
              <a:ext cx="534442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09F7E007-DD0E-0E40-9C4E-F09DF87340BC}"/>
                </a:ext>
              </a:extLst>
            </p:cNvPr>
            <p:cNvSpPr txBox="1"/>
            <p:nvPr/>
          </p:nvSpPr>
          <p:spPr>
            <a:xfrm>
              <a:off x="1953750" y="4791419"/>
              <a:ext cx="27344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8a.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HTTPS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协议根据固件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URL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下载固件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C70D6111-2AEF-F845-BE0F-A69B4D3573F8}"/>
                </a:ext>
              </a:extLst>
            </p:cNvPr>
            <p:cNvSpPr txBox="1"/>
            <p:nvPr/>
          </p:nvSpPr>
          <p:spPr>
            <a:xfrm>
              <a:off x="1087725" y="5389148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9.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设备重启，指向新的固件分区</a:t>
              </a:r>
            </a:p>
          </p:txBody>
        </p:sp>
        <p:cxnSp>
          <p:nvCxnSpPr>
            <p:cNvPr id="46" name="直线箭头连接符 45">
              <a:extLst>
                <a:ext uri="{FF2B5EF4-FFF2-40B4-BE49-F238E27FC236}">
                  <a16:creationId xmlns:a16="http://schemas.microsoft.com/office/drawing/2014/main" id="{154498D6-535D-8748-B035-D35EAF013CC9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6138118"/>
              <a:ext cx="5359747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26E8256C-7491-B746-A542-CDDEDF3DF707}"/>
                </a:ext>
              </a:extLst>
            </p:cNvPr>
            <p:cNvSpPr txBox="1"/>
            <p:nvPr/>
          </p:nvSpPr>
          <p:spPr>
            <a:xfrm>
              <a:off x="1945075" y="5824576"/>
              <a:ext cx="284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10.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设备完成升级，上报最新固件版本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F44667F6-967C-0C4C-864D-ABDAADDF1686}"/>
                </a:ext>
              </a:extLst>
            </p:cNvPr>
            <p:cNvSpPr txBox="1"/>
            <p:nvPr/>
          </p:nvSpPr>
          <p:spPr>
            <a:xfrm>
              <a:off x="1945075" y="6193385"/>
              <a:ext cx="37863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/device/inform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49" name="直线箭头连接符 48">
              <a:extLst>
                <a:ext uri="{FF2B5EF4-FFF2-40B4-BE49-F238E27FC236}">
                  <a16:creationId xmlns:a16="http://schemas.microsoft.com/office/drawing/2014/main" id="{164044BA-8EB8-3240-B182-98DE3A18572B}"/>
                </a:ext>
              </a:extLst>
            </p:cNvPr>
            <p:cNvCxnSpPr>
              <a:cxnSpLocks/>
            </p:cNvCxnSpPr>
            <p:nvPr/>
          </p:nvCxnSpPr>
          <p:spPr>
            <a:xfrm>
              <a:off x="5993739" y="6276617"/>
              <a:ext cx="5358845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23C99FE7-A651-104C-BC07-97B43FBCEDCC}"/>
                </a:ext>
              </a:extLst>
            </p:cNvPr>
            <p:cNvSpPr txBox="1"/>
            <p:nvPr/>
          </p:nvSpPr>
          <p:spPr>
            <a:xfrm>
              <a:off x="7012538" y="5946027"/>
              <a:ext cx="284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控制台显示升级成功</a:t>
              </a:r>
            </a:p>
          </p:txBody>
        </p:sp>
        <p:grpSp>
          <p:nvGrpSpPr>
            <p:cNvPr id="66" name="组合 65"/>
            <p:cNvGrpSpPr/>
            <p:nvPr/>
          </p:nvGrpSpPr>
          <p:grpSpPr>
            <a:xfrm>
              <a:off x="5979650" y="1865989"/>
              <a:ext cx="399090" cy="356398"/>
              <a:chOff x="5987918" y="4532107"/>
              <a:chExt cx="399090" cy="540000"/>
            </a:xfrm>
          </p:grpSpPr>
          <p:cxnSp>
            <p:nvCxnSpPr>
              <p:cNvPr id="67" name="肘形连接符 66">
                <a:extLst>
                  <a:ext uri="{FF2B5EF4-FFF2-40B4-BE49-F238E27FC236}">
                    <a16:creationId xmlns:a16="http://schemas.microsoft.com/office/drawing/2014/main" id="{45689C6E-F1B9-3944-8749-A98EDB4DC9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线连接符 28">
                <a:extLst>
                  <a:ext uri="{FF2B5EF4-FFF2-40B4-BE49-F238E27FC236}">
                    <a16:creationId xmlns:a16="http://schemas.microsoft.com/office/drawing/2014/main" id="{E160456A-4FF6-5C40-899B-86A6E1CDDD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组合 70"/>
            <p:cNvGrpSpPr/>
            <p:nvPr/>
          </p:nvGrpSpPr>
          <p:grpSpPr>
            <a:xfrm>
              <a:off x="605474" y="3575900"/>
              <a:ext cx="399090" cy="358204"/>
              <a:chOff x="5987918" y="4532107"/>
              <a:chExt cx="399090" cy="540000"/>
            </a:xfrm>
          </p:grpSpPr>
          <p:cxnSp>
            <p:nvCxnSpPr>
              <p:cNvPr id="72" name="肘形连接符 71">
                <a:extLst>
                  <a:ext uri="{FF2B5EF4-FFF2-40B4-BE49-F238E27FC236}">
                    <a16:creationId xmlns:a16="http://schemas.microsoft.com/office/drawing/2014/main" id="{45689C6E-F1B9-3944-8749-A98EDB4DC9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线连接符 28">
                <a:extLst>
                  <a:ext uri="{FF2B5EF4-FFF2-40B4-BE49-F238E27FC236}">
                    <a16:creationId xmlns:a16="http://schemas.microsoft.com/office/drawing/2014/main" id="{E160456A-4FF6-5C40-899B-86A6E1CDDD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615490" y="5325955"/>
              <a:ext cx="399090" cy="358204"/>
              <a:chOff x="5987918" y="4532107"/>
              <a:chExt cx="399090" cy="540000"/>
            </a:xfrm>
          </p:grpSpPr>
          <p:cxnSp>
            <p:nvCxnSpPr>
              <p:cNvPr id="78" name="肘形连接符 77">
                <a:extLst>
                  <a:ext uri="{FF2B5EF4-FFF2-40B4-BE49-F238E27FC236}">
                    <a16:creationId xmlns:a16="http://schemas.microsoft.com/office/drawing/2014/main" id="{45689C6E-F1B9-3944-8749-A98EDB4DC9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线连接符 28">
                <a:extLst>
                  <a:ext uri="{FF2B5EF4-FFF2-40B4-BE49-F238E27FC236}">
                    <a16:creationId xmlns:a16="http://schemas.microsoft.com/office/drawing/2014/main" id="{E160456A-4FF6-5C40-899B-86A6E1CDDD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57219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>
            <a:extLst>
              <a:ext uri="{FF2B5EF4-FFF2-40B4-BE49-F238E27FC236}">
                <a16:creationId xmlns:a16="http://schemas.microsoft.com/office/drawing/2014/main" id="{C2A6E526-3232-014C-A833-153BFA600CBC}"/>
              </a:ext>
            </a:extLst>
          </p:cNvPr>
          <p:cNvGrpSpPr/>
          <p:nvPr/>
        </p:nvGrpSpPr>
        <p:grpSpPr>
          <a:xfrm>
            <a:off x="122039" y="141301"/>
            <a:ext cx="11877301" cy="6716699"/>
            <a:chOff x="122039" y="141301"/>
            <a:chExt cx="11877301" cy="671669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14ACE21-F4E6-A64C-8A89-1B09F592D44E}"/>
                </a:ext>
              </a:extLst>
            </p:cNvPr>
            <p:cNvSpPr/>
            <p:nvPr/>
          </p:nvSpPr>
          <p:spPr>
            <a:xfrm>
              <a:off x="9192344" y="152183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88D1086-BBEE-7546-B067-94903A2EBCE6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AD87B88-8221-1E4A-8FB9-51A7D4477B77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21E4D91-D5A0-E940-8F9B-D65D6F06AA97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设备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A9B91B5-7116-1547-AA54-1C046956EDD9}"/>
                </a:ext>
              </a:extLst>
            </p:cNvPr>
            <p:cNvSpPr txBox="1"/>
            <p:nvPr/>
          </p:nvSpPr>
          <p:spPr>
            <a:xfrm>
              <a:off x="10442609" y="253469"/>
              <a:ext cx="9335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应用</a:t>
              </a:r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D97F2BB8-7E77-A343-A41A-413CA7035714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668629"/>
              <a:ext cx="0" cy="6189371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5F448A1E-FC31-E843-A37E-5DAD7E3E3EE7}"/>
                </a:ext>
              </a:extLst>
            </p:cNvPr>
            <p:cNvCxnSpPr>
              <a:cxnSpLocks/>
            </p:cNvCxnSpPr>
            <p:nvPr/>
          </p:nvCxnSpPr>
          <p:spPr>
            <a:xfrm>
              <a:off x="5978513" y="647190"/>
              <a:ext cx="0" cy="621081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图形 14">
              <a:extLst>
                <a:ext uri="{FF2B5EF4-FFF2-40B4-BE49-F238E27FC236}">
                  <a16:creationId xmlns:a16="http://schemas.microsoft.com/office/drawing/2014/main" id="{CEFA9226-0B9B-724F-B399-4B813E238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4613B07D-46F4-924B-86B3-B575D828DA05}"/>
                </a:ext>
              </a:extLst>
            </p:cNvPr>
            <p:cNvCxnSpPr>
              <a:cxnSpLocks/>
            </p:cNvCxnSpPr>
            <p:nvPr/>
          </p:nvCxnSpPr>
          <p:spPr>
            <a:xfrm>
              <a:off x="11352584" y="650762"/>
              <a:ext cx="0" cy="6207238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CF2C5-8818-F641-B365-E30BDC549DE7}"/>
                </a:ext>
              </a:extLst>
            </p:cNvPr>
            <p:cNvSpPr txBox="1"/>
            <p:nvPr/>
          </p:nvSpPr>
          <p:spPr>
            <a:xfrm>
              <a:off x="6421813" y="888790"/>
              <a:ext cx="41240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创建产品，关联模型，获取产品的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productKey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productSecret</a:t>
              </a:r>
              <a:endParaRPr kumimoji="1" lang="zh-CN" altLang="en-US" sz="1200" dirty="0">
                <a:solidFill>
                  <a:srgbClr val="5E628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1E70DAC-5F41-5F41-917E-707A073A5CEB}"/>
                </a:ext>
              </a:extLst>
            </p:cNvPr>
            <p:cNvSpPr txBox="1"/>
            <p:nvPr/>
          </p:nvSpPr>
          <p:spPr>
            <a:xfrm>
              <a:off x="6411573" y="1772816"/>
              <a:ext cx="2616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2.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注册设备，获得设备的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deviceSecret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F34108B4-F7BB-0B49-9F34-8333BEEE689D}"/>
                </a:ext>
              </a:extLst>
            </p:cNvPr>
            <p:cNvSpPr txBox="1"/>
            <p:nvPr/>
          </p:nvSpPr>
          <p:spPr>
            <a:xfrm>
              <a:off x="1009456" y="2229432"/>
              <a:ext cx="38666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3.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设备端开发，配置认证密钥：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deviceSecret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。使用一型一密方式接入的设备，此时只需配置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和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。</a:t>
              </a: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043AC088-CEF4-3E47-892A-E2B0C289373F}"/>
                </a:ext>
              </a:extLst>
            </p:cNvPr>
            <p:cNvGrpSpPr/>
            <p:nvPr/>
          </p:nvGrpSpPr>
          <p:grpSpPr>
            <a:xfrm>
              <a:off x="5967945" y="5879061"/>
              <a:ext cx="399090" cy="358204"/>
              <a:chOff x="5987918" y="5475816"/>
              <a:chExt cx="399090" cy="540000"/>
            </a:xfrm>
          </p:grpSpPr>
          <p:cxnSp>
            <p:nvCxnSpPr>
              <p:cNvPr id="56" name="肘形连接符 55">
                <a:extLst>
                  <a:ext uri="{FF2B5EF4-FFF2-40B4-BE49-F238E27FC236}">
                    <a16:creationId xmlns:a16="http://schemas.microsoft.com/office/drawing/2014/main" id="{94A079B0-B56E-E449-9E51-6FC50C6A88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5475816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线连接符 56">
                <a:extLst>
                  <a:ext uri="{FF2B5EF4-FFF2-40B4-BE49-F238E27FC236}">
                    <a16:creationId xmlns:a16="http://schemas.microsoft.com/office/drawing/2014/main" id="{8EA6A880-5C90-CD45-9B68-836600E1B8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5475816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CCB808CA-8163-2447-BE97-CFB05A57B3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457" y="4217001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28EC86E-E959-AE4F-8BBC-822F859E6885}"/>
                </a:ext>
              </a:extLst>
            </p:cNvPr>
            <p:cNvSpPr txBox="1"/>
            <p:nvPr/>
          </p:nvSpPr>
          <p:spPr>
            <a:xfrm>
              <a:off x="1612458" y="3584049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设备请求连接，发送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DTLS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握手请求</a:t>
              </a:r>
            </a:p>
          </p:txBody>
        </p: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E0F63856-4FDE-DF46-A4FB-AD3DF46EBD61}"/>
                </a:ext>
              </a:extLst>
            </p:cNvPr>
            <p:cNvCxnSpPr>
              <a:cxnSpLocks/>
            </p:cNvCxnSpPr>
            <p:nvPr/>
          </p:nvCxnSpPr>
          <p:spPr>
            <a:xfrm>
              <a:off x="582597" y="5779058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6FD37AD-EB98-3446-AB62-9EC3DDE79DE6}"/>
                </a:ext>
              </a:extLst>
            </p:cNvPr>
            <p:cNvSpPr txBox="1"/>
            <p:nvPr/>
          </p:nvSpPr>
          <p:spPr>
            <a:xfrm>
              <a:off x="1612458" y="5528265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9.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设备发起认证鉴权</a:t>
              </a:r>
            </a:p>
          </p:txBody>
        </p:sp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E7F492DF-8174-544F-9B24-659DD7A025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3719" y="6442303"/>
              <a:ext cx="534442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3B56DC3B-9939-E84A-8F19-CDA0E03632AB}"/>
                </a:ext>
              </a:extLst>
            </p:cNvPr>
            <p:cNvSpPr txBox="1"/>
            <p:nvPr/>
          </p:nvSpPr>
          <p:spPr>
            <a:xfrm>
              <a:off x="1634490" y="6165304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11.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Coap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ACK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消息</a:t>
              </a:r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2AFD64DC-B357-A247-B332-9E9A6B18D605}"/>
                </a:ext>
              </a:extLst>
            </p:cNvPr>
            <p:cNvGrpSpPr/>
            <p:nvPr/>
          </p:nvGrpSpPr>
          <p:grpSpPr>
            <a:xfrm>
              <a:off x="5979650" y="1772817"/>
              <a:ext cx="399090" cy="356399"/>
              <a:chOff x="5987918" y="3544660"/>
              <a:chExt cx="399090" cy="540002"/>
            </a:xfrm>
          </p:grpSpPr>
          <p:cxnSp>
            <p:nvCxnSpPr>
              <p:cNvPr id="54" name="肘形连接符 53">
                <a:extLst>
                  <a:ext uri="{FF2B5EF4-FFF2-40B4-BE49-F238E27FC236}">
                    <a16:creationId xmlns:a16="http://schemas.microsoft.com/office/drawing/2014/main" id="{7EFA86DA-58C7-134F-9C70-1F6D051436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3544660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线连接符 28">
                <a:extLst>
                  <a:ext uri="{FF2B5EF4-FFF2-40B4-BE49-F238E27FC236}">
                    <a16:creationId xmlns:a16="http://schemas.microsoft.com/office/drawing/2014/main" id="{66C439B3-D1EC-AE47-9A5F-A4912F19D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354466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8AD74273-B1CF-5D4D-B58D-68CA77FEA383}"/>
                </a:ext>
              </a:extLst>
            </p:cNvPr>
            <p:cNvSpPr txBox="1"/>
            <p:nvPr/>
          </p:nvSpPr>
          <p:spPr>
            <a:xfrm>
              <a:off x="5595163" y="23424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控制台</a:t>
              </a:r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AAB68B71-5F9D-2540-A40C-7A45493FC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01844" y="203973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61" name="图形 60">
              <a:extLst>
                <a:ext uri="{FF2B5EF4-FFF2-40B4-BE49-F238E27FC236}">
                  <a16:creationId xmlns:a16="http://schemas.microsoft.com/office/drawing/2014/main" id="{ADBECFC8-0616-DF4F-97E1-3FDB2EDA2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984432" y="166267"/>
              <a:ext cx="458177" cy="458177"/>
            </a:xfrm>
            <a:prstGeom prst="rect">
              <a:avLst/>
            </a:prstGeom>
          </p:spPr>
        </p:pic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6F7C4B43-2BB6-9F45-BBB6-C3D383F69CB4}"/>
                </a:ext>
              </a:extLst>
            </p:cNvPr>
            <p:cNvGrpSpPr/>
            <p:nvPr/>
          </p:nvGrpSpPr>
          <p:grpSpPr>
            <a:xfrm>
              <a:off x="590156" y="2232521"/>
              <a:ext cx="399090" cy="601225"/>
              <a:chOff x="5987918" y="5114182"/>
              <a:chExt cx="399090" cy="540000"/>
            </a:xfrm>
          </p:grpSpPr>
          <p:cxnSp>
            <p:nvCxnSpPr>
              <p:cNvPr id="63" name="肘形连接符 62">
                <a:extLst>
                  <a:ext uri="{FF2B5EF4-FFF2-40B4-BE49-F238E27FC236}">
                    <a16:creationId xmlns:a16="http://schemas.microsoft.com/office/drawing/2014/main" id="{3FC3351B-3E90-ED4E-82DF-4AE023A96B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5114182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线连接符 28">
                <a:extLst>
                  <a:ext uri="{FF2B5EF4-FFF2-40B4-BE49-F238E27FC236}">
                    <a16:creationId xmlns:a16="http://schemas.microsoft.com/office/drawing/2014/main" id="{1A3FF981-808E-624E-975F-EAED782F01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511418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66CEFE08-096E-7645-A35F-C03FDB2DDF3A}"/>
                </a:ext>
              </a:extLst>
            </p:cNvPr>
            <p:cNvGrpSpPr/>
            <p:nvPr/>
          </p:nvGrpSpPr>
          <p:grpSpPr>
            <a:xfrm>
              <a:off x="588440" y="2931800"/>
              <a:ext cx="399090" cy="358204"/>
              <a:chOff x="5987918" y="4532107"/>
              <a:chExt cx="399090" cy="540000"/>
            </a:xfrm>
          </p:grpSpPr>
          <p:cxnSp>
            <p:nvCxnSpPr>
              <p:cNvPr id="66" name="肘形连接符 65">
                <a:extLst>
                  <a:ext uri="{FF2B5EF4-FFF2-40B4-BE49-F238E27FC236}">
                    <a16:creationId xmlns:a16="http://schemas.microsoft.com/office/drawing/2014/main" id="{6A88FA42-3CBC-F649-B583-DED4AE5190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线连接符 28">
                <a:extLst>
                  <a:ext uri="{FF2B5EF4-FFF2-40B4-BE49-F238E27FC236}">
                    <a16:creationId xmlns:a16="http://schemas.microsoft.com/office/drawing/2014/main" id="{3164D787-7AB4-5A46-A65B-FB58AD39A2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6DE95D39-3712-4B4E-AB87-28B4AC9CD98E}"/>
                </a:ext>
              </a:extLst>
            </p:cNvPr>
            <p:cNvGrpSpPr/>
            <p:nvPr/>
          </p:nvGrpSpPr>
          <p:grpSpPr>
            <a:xfrm>
              <a:off x="5984248" y="862186"/>
              <a:ext cx="399090" cy="356398"/>
              <a:chOff x="5987918" y="4532107"/>
              <a:chExt cx="399090" cy="540000"/>
            </a:xfrm>
          </p:grpSpPr>
          <p:cxnSp>
            <p:nvCxnSpPr>
              <p:cNvPr id="72" name="肘形连接符 71">
                <a:extLst>
                  <a:ext uri="{FF2B5EF4-FFF2-40B4-BE49-F238E27FC236}">
                    <a16:creationId xmlns:a16="http://schemas.microsoft.com/office/drawing/2014/main" id="{771B0062-D007-C242-9EEB-5AEED14BA0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线连接符 28">
                <a:extLst>
                  <a:ext uri="{FF2B5EF4-FFF2-40B4-BE49-F238E27FC236}">
                    <a16:creationId xmlns:a16="http://schemas.microsoft.com/office/drawing/2014/main" id="{1095A417-1A0E-A14D-A884-DBA2BCA6B5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4BF11941-F5F0-0547-B11A-D744409E65E8}"/>
                </a:ext>
              </a:extLst>
            </p:cNvPr>
            <p:cNvSpPr txBox="1"/>
            <p:nvPr/>
          </p:nvSpPr>
          <p:spPr>
            <a:xfrm>
              <a:off x="993698" y="2978000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设备上电，正常入网</a:t>
              </a:r>
            </a:p>
          </p:txBody>
        </p:sp>
        <p:cxnSp>
          <p:nvCxnSpPr>
            <p:cNvPr id="75" name="直线箭头连接符 74">
              <a:extLst>
                <a:ext uri="{FF2B5EF4-FFF2-40B4-BE49-F238E27FC236}">
                  <a16:creationId xmlns:a16="http://schemas.microsoft.com/office/drawing/2014/main" id="{3978F660-AD0B-C041-8CB9-83AC73C6A801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3879274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F615F9FC-E748-3846-8493-34200B758059}"/>
                </a:ext>
              </a:extLst>
            </p:cNvPr>
            <p:cNvSpPr txBox="1"/>
            <p:nvPr/>
          </p:nvSpPr>
          <p:spPr>
            <a:xfrm>
              <a:off x="1616828" y="3944089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6.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确认，建立安全加密通道</a:t>
              </a: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75F4A6A-5FDB-8843-9D27-E7E1F29E597B}"/>
                </a:ext>
              </a:extLst>
            </p:cNvPr>
            <p:cNvSpPr txBox="1"/>
            <p:nvPr/>
          </p:nvSpPr>
          <p:spPr>
            <a:xfrm>
              <a:off x="6383338" y="5919663"/>
              <a:ext cx="2616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10.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鉴权通过，设备激活，设备上线</a:t>
              </a:r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  <a:p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45" name="直线箭头连接符 74">
              <a:extLst>
                <a:ext uri="{FF2B5EF4-FFF2-40B4-BE49-F238E27FC236}">
                  <a16:creationId xmlns:a16="http://schemas.microsoft.com/office/drawing/2014/main" id="{F8EAE8E3-4C3C-4427-9309-3FDE183E45E7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4941168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77">
              <a:extLst>
                <a:ext uri="{FF2B5EF4-FFF2-40B4-BE49-F238E27FC236}">
                  <a16:creationId xmlns:a16="http://schemas.microsoft.com/office/drawing/2014/main" id="{71DE9A50-9355-4532-BEB5-0B31D9C326E4}"/>
                </a:ext>
              </a:extLst>
            </p:cNvPr>
            <p:cNvSpPr txBox="1"/>
            <p:nvPr/>
          </p:nvSpPr>
          <p:spPr>
            <a:xfrm>
              <a:off x="1612458" y="4719272"/>
              <a:ext cx="39227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7.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（可选）设备向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发送查询请求获取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deviceSecret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50" name="直线箭头连接符 29">
              <a:extLst>
                <a:ext uri="{FF2B5EF4-FFF2-40B4-BE49-F238E27FC236}">
                  <a16:creationId xmlns:a16="http://schemas.microsoft.com/office/drawing/2014/main" id="{4689BFF1-13CF-4F87-B5BC-3E29D60772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2597" y="5384249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文本框 77">
              <a:extLst>
                <a:ext uri="{FF2B5EF4-FFF2-40B4-BE49-F238E27FC236}">
                  <a16:creationId xmlns:a16="http://schemas.microsoft.com/office/drawing/2014/main" id="{1E78C3E4-3E4A-476B-BF4E-C1CD73019666}"/>
                </a:ext>
              </a:extLst>
            </p:cNvPr>
            <p:cNvSpPr txBox="1"/>
            <p:nvPr/>
          </p:nvSpPr>
          <p:spPr>
            <a:xfrm>
              <a:off x="1612457" y="5100479"/>
              <a:ext cx="43175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8.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（可选）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将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deviceSecret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包含在响应中发送给设备</a:t>
              </a:r>
            </a:p>
          </p:txBody>
        </p:sp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CDF2FC83-699C-CF46-BE40-DC77DB36F1C8}"/>
              </a:ext>
            </a:extLst>
          </p:cNvPr>
          <p:cNvSpPr txBox="1"/>
          <p:nvPr/>
        </p:nvSpPr>
        <p:spPr>
          <a:xfrm>
            <a:off x="548640" y="-914400"/>
            <a:ext cx="3161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coap_connection_process.png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2958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>
            <a:extLst>
              <a:ext uri="{FF2B5EF4-FFF2-40B4-BE49-F238E27FC236}">
                <a16:creationId xmlns:a16="http://schemas.microsoft.com/office/drawing/2014/main" id="{C2A6E526-3232-014C-A833-153BFA600CBC}"/>
              </a:ext>
            </a:extLst>
          </p:cNvPr>
          <p:cNvGrpSpPr/>
          <p:nvPr/>
        </p:nvGrpSpPr>
        <p:grpSpPr>
          <a:xfrm>
            <a:off x="122039" y="141301"/>
            <a:ext cx="11877301" cy="8568620"/>
            <a:chOff x="122039" y="141301"/>
            <a:chExt cx="11877301" cy="856862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14ACE21-F4E6-A64C-8A89-1B09F592D44E}"/>
                </a:ext>
              </a:extLst>
            </p:cNvPr>
            <p:cNvSpPr/>
            <p:nvPr/>
          </p:nvSpPr>
          <p:spPr>
            <a:xfrm>
              <a:off x="9192344" y="152183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88D1086-BBEE-7546-B067-94903A2EBCE6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AD87B88-8221-1E4A-8FB9-51A7D4477B77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21E4D91-D5A0-E940-8F9B-D65D6F06AA97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第三方系统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A9B91B5-7116-1547-AA54-1C046956EDD9}"/>
                </a:ext>
              </a:extLst>
            </p:cNvPr>
            <p:cNvSpPr txBox="1"/>
            <p:nvPr/>
          </p:nvSpPr>
          <p:spPr>
            <a:xfrm>
              <a:off x="10442609" y="253469"/>
              <a:ext cx="9335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应用</a:t>
              </a:r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D97F2BB8-7E77-A343-A41A-413CA7035714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668629"/>
              <a:ext cx="0" cy="8016955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5F448A1E-FC31-E843-A37E-5DAD7E3E3EE7}"/>
                </a:ext>
              </a:extLst>
            </p:cNvPr>
            <p:cNvCxnSpPr>
              <a:cxnSpLocks/>
            </p:cNvCxnSpPr>
            <p:nvPr/>
          </p:nvCxnSpPr>
          <p:spPr>
            <a:xfrm>
              <a:off x="5951984" y="624444"/>
              <a:ext cx="0" cy="8085477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图形 14">
              <a:extLst>
                <a:ext uri="{FF2B5EF4-FFF2-40B4-BE49-F238E27FC236}">
                  <a16:creationId xmlns:a16="http://schemas.microsoft.com/office/drawing/2014/main" id="{CEFA9226-0B9B-724F-B399-4B813E238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4613B07D-46F4-924B-86B3-B575D828DA05}"/>
                </a:ext>
              </a:extLst>
            </p:cNvPr>
            <p:cNvCxnSpPr>
              <a:cxnSpLocks/>
            </p:cNvCxnSpPr>
            <p:nvPr/>
          </p:nvCxnSpPr>
          <p:spPr>
            <a:xfrm>
              <a:off x="11352584" y="650762"/>
              <a:ext cx="0" cy="8059159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CF2C5-8818-F641-B365-E30BDC549DE7}"/>
                </a:ext>
              </a:extLst>
            </p:cNvPr>
            <p:cNvSpPr txBox="1"/>
            <p:nvPr/>
          </p:nvSpPr>
          <p:spPr>
            <a:xfrm>
              <a:off x="6421813" y="888790"/>
              <a:ext cx="41240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创建产品，关联模型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1E70DAC-5F41-5F41-917E-707A073A5CEB}"/>
                </a:ext>
              </a:extLst>
            </p:cNvPr>
            <p:cNvSpPr txBox="1"/>
            <p:nvPr/>
          </p:nvSpPr>
          <p:spPr>
            <a:xfrm>
              <a:off x="6411573" y="1412776"/>
              <a:ext cx="2616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2.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为产品创建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MQTT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历史消息集成通道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F34108B4-F7BB-0B49-9F34-8333BEEE689D}"/>
                </a:ext>
              </a:extLst>
            </p:cNvPr>
            <p:cNvSpPr txBox="1"/>
            <p:nvPr/>
          </p:nvSpPr>
          <p:spPr>
            <a:xfrm>
              <a:off x="1631504" y="2372407"/>
              <a:ext cx="38666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4.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配置客户端初始化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MQTT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通道的相关参数</a:t>
              </a:r>
            </a:p>
          </p:txBody>
        </p: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CCB808CA-8163-2447-BE97-CFB05A57B3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457" y="4217001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28EC86E-E959-AE4F-8BBC-822F859E6885}"/>
                </a:ext>
              </a:extLst>
            </p:cNvPr>
            <p:cNvSpPr txBox="1"/>
            <p:nvPr/>
          </p:nvSpPr>
          <p:spPr>
            <a:xfrm>
              <a:off x="1612458" y="2924944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5.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 建立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MQTT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连接</a:t>
              </a:r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2AFD64DC-B357-A247-B332-9E9A6B18D605}"/>
                </a:ext>
              </a:extLst>
            </p:cNvPr>
            <p:cNvGrpSpPr/>
            <p:nvPr/>
          </p:nvGrpSpPr>
          <p:grpSpPr>
            <a:xfrm>
              <a:off x="5951984" y="1412774"/>
              <a:ext cx="432048" cy="2448274"/>
              <a:chOff x="5960252" y="2999139"/>
              <a:chExt cx="432048" cy="3709538"/>
            </a:xfrm>
          </p:grpSpPr>
          <p:cxnSp>
            <p:nvCxnSpPr>
              <p:cNvPr id="54" name="肘形连接符 53">
                <a:extLst>
                  <a:ext uri="{FF2B5EF4-FFF2-40B4-BE49-F238E27FC236}">
                    <a16:creationId xmlns:a16="http://schemas.microsoft.com/office/drawing/2014/main" id="{7EFA86DA-58C7-134F-9C70-1F6D051436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63857" y="2999139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线连接符 28">
                <a:extLst>
                  <a:ext uri="{FF2B5EF4-FFF2-40B4-BE49-F238E27FC236}">
                    <a16:creationId xmlns:a16="http://schemas.microsoft.com/office/drawing/2014/main" id="{66C439B3-D1EC-AE47-9A5F-A4912F19D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0252" y="299914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肘形连接符 53">
                <a:extLst>
                  <a:ext uri="{FF2B5EF4-FFF2-40B4-BE49-F238E27FC236}">
                    <a16:creationId xmlns:a16="http://schemas.microsoft.com/office/drawing/2014/main" id="{2A114600-D714-4CE1-A91B-3771C7E98B9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63857" y="3827095"/>
                <a:ext cx="216000" cy="540003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线连接符 28">
                <a:extLst>
                  <a:ext uri="{FF2B5EF4-FFF2-40B4-BE49-F238E27FC236}">
                    <a16:creationId xmlns:a16="http://schemas.microsoft.com/office/drawing/2014/main" id="{D75059AE-2F5E-4579-8498-499ACF87E5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0252" y="3827101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肘形连接符 53">
                <a:extLst>
                  <a:ext uri="{FF2B5EF4-FFF2-40B4-BE49-F238E27FC236}">
                    <a16:creationId xmlns:a16="http://schemas.microsoft.com/office/drawing/2014/main" id="{6B57099F-1A86-4982-8F3D-564F1FC23D6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60252" y="6168674"/>
                <a:ext cx="216000" cy="540003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线连接符 28">
                <a:extLst>
                  <a:ext uri="{FF2B5EF4-FFF2-40B4-BE49-F238E27FC236}">
                    <a16:creationId xmlns:a16="http://schemas.microsoft.com/office/drawing/2014/main" id="{F438566B-B180-4A8F-B0AC-5C765F6FA3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93210" y="616315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8AD74273-B1CF-5D4D-B58D-68CA77FEA383}"/>
                </a:ext>
              </a:extLst>
            </p:cNvPr>
            <p:cNvSpPr txBox="1"/>
            <p:nvPr/>
          </p:nvSpPr>
          <p:spPr>
            <a:xfrm>
              <a:off x="5595163" y="23424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 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IoT Hub</a:t>
              </a:r>
              <a:endParaRPr kumimoji="1" lang="zh-CN" altLang="en-US" sz="1400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AAB68B71-5F9D-2540-A40C-7A45493FC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01844" y="203973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61" name="图形 60">
              <a:extLst>
                <a:ext uri="{FF2B5EF4-FFF2-40B4-BE49-F238E27FC236}">
                  <a16:creationId xmlns:a16="http://schemas.microsoft.com/office/drawing/2014/main" id="{ADBECFC8-0616-DF4F-97E1-3FDB2EDA2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984432" y="166267"/>
              <a:ext cx="458177" cy="458177"/>
            </a:xfrm>
            <a:prstGeom prst="rect">
              <a:avLst/>
            </a:prstGeom>
          </p:spPr>
        </p:pic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6F7C4B43-2BB6-9F45-BBB6-C3D383F69CB4}"/>
                </a:ext>
              </a:extLst>
            </p:cNvPr>
            <p:cNvGrpSpPr/>
            <p:nvPr/>
          </p:nvGrpSpPr>
          <p:grpSpPr>
            <a:xfrm>
              <a:off x="590156" y="2232527"/>
              <a:ext cx="5793876" cy="5830151"/>
              <a:chOff x="5987918" y="5114182"/>
              <a:chExt cx="5793876" cy="5236437"/>
            </a:xfrm>
          </p:grpSpPr>
          <p:cxnSp>
            <p:nvCxnSpPr>
              <p:cNvPr id="63" name="肘形连接符 62">
                <a:extLst>
                  <a:ext uri="{FF2B5EF4-FFF2-40B4-BE49-F238E27FC236}">
                    <a16:creationId xmlns:a16="http://schemas.microsoft.com/office/drawing/2014/main" id="{3FC3351B-3E90-ED4E-82DF-4AE023A96B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5114182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线连接符 28">
                <a:extLst>
                  <a:ext uri="{FF2B5EF4-FFF2-40B4-BE49-F238E27FC236}">
                    <a16:creationId xmlns:a16="http://schemas.microsoft.com/office/drawing/2014/main" id="{1A3FF981-808E-624E-975F-EAED782F01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511418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肘形连接符 62">
                <a:extLst>
                  <a:ext uri="{FF2B5EF4-FFF2-40B4-BE49-F238E27FC236}">
                    <a16:creationId xmlns:a16="http://schemas.microsoft.com/office/drawing/2014/main" id="{F51EBE4C-F8D6-40A4-A08E-CB82ACD295C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64699" y="7546241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线连接符 28">
                <a:extLst>
                  <a:ext uri="{FF2B5EF4-FFF2-40B4-BE49-F238E27FC236}">
                    <a16:creationId xmlns:a16="http://schemas.microsoft.com/office/drawing/2014/main" id="{2352B8CE-F045-4E73-9FFA-CC371C2560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61094" y="7546240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肘形连接符 62">
                <a:extLst>
                  <a:ext uri="{FF2B5EF4-FFF2-40B4-BE49-F238E27FC236}">
                    <a16:creationId xmlns:a16="http://schemas.microsoft.com/office/drawing/2014/main" id="{6BF42EA9-F19D-4195-BB98-8A7A5A21DC5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86309" y="8429842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线连接符 28">
                <a:extLst>
                  <a:ext uri="{FF2B5EF4-FFF2-40B4-BE49-F238E27FC236}">
                    <a16:creationId xmlns:a16="http://schemas.microsoft.com/office/drawing/2014/main" id="{24DD2521-5D21-43D0-ADA0-FC456526AA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82704" y="8429838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肘形连接符 62">
                <a:extLst>
                  <a:ext uri="{FF2B5EF4-FFF2-40B4-BE49-F238E27FC236}">
                    <a16:creationId xmlns:a16="http://schemas.microsoft.com/office/drawing/2014/main" id="{A30BBAD1-E052-434E-BA78-10E031468A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53351" y="9810619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线连接符 28">
                <a:extLst>
                  <a:ext uri="{FF2B5EF4-FFF2-40B4-BE49-F238E27FC236}">
                    <a16:creationId xmlns:a16="http://schemas.microsoft.com/office/drawing/2014/main" id="{5054056F-C4A1-4A18-999D-63D00BFD38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49746" y="9810615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6DE95D39-3712-4B4E-AB87-28B4AC9CD98E}"/>
                </a:ext>
              </a:extLst>
            </p:cNvPr>
            <p:cNvGrpSpPr/>
            <p:nvPr/>
          </p:nvGrpSpPr>
          <p:grpSpPr>
            <a:xfrm>
              <a:off x="5951984" y="862186"/>
              <a:ext cx="399090" cy="356398"/>
              <a:chOff x="5955654" y="4532107"/>
              <a:chExt cx="399090" cy="540000"/>
            </a:xfrm>
          </p:grpSpPr>
          <p:cxnSp>
            <p:nvCxnSpPr>
              <p:cNvPr id="72" name="肘形连接符 71">
                <a:extLst>
                  <a:ext uri="{FF2B5EF4-FFF2-40B4-BE49-F238E27FC236}">
                    <a16:creationId xmlns:a16="http://schemas.microsoft.com/office/drawing/2014/main" id="{771B0062-D007-C242-9EEB-5AEED14BA0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59259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线连接符 28">
                <a:extLst>
                  <a:ext uri="{FF2B5EF4-FFF2-40B4-BE49-F238E27FC236}">
                    <a16:creationId xmlns:a16="http://schemas.microsoft.com/office/drawing/2014/main" id="{1095A417-1A0E-A14D-A884-DBA2BCA6B5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5654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5" name="直线箭头连接符 74">
              <a:extLst>
                <a:ext uri="{FF2B5EF4-FFF2-40B4-BE49-F238E27FC236}">
                  <a16:creationId xmlns:a16="http://schemas.microsoft.com/office/drawing/2014/main" id="{3978F660-AD0B-C041-8CB9-83AC73C6A801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3220169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F615F9FC-E748-3846-8493-34200B758059}"/>
                </a:ext>
              </a:extLst>
            </p:cNvPr>
            <p:cNvSpPr txBox="1"/>
            <p:nvPr/>
          </p:nvSpPr>
          <p:spPr>
            <a:xfrm>
              <a:off x="1616828" y="3944089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7.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建立连接成功的响应</a:t>
              </a: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75F4A6A-5FDB-8843-9D27-E7E1F29E597B}"/>
                </a:ext>
              </a:extLst>
            </p:cNvPr>
            <p:cNvSpPr txBox="1"/>
            <p:nvPr/>
          </p:nvSpPr>
          <p:spPr>
            <a:xfrm>
              <a:off x="6383338" y="5919663"/>
              <a:ext cx="26165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10.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检查上传数据中的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DeviceKey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在该产品下是否存在，如果不存在，则会在日志中报错</a:t>
              </a:r>
              <a:endParaRPr kumimoji="1" lang="en-US" altLang="zh-CN" sz="1200" dirty="0">
                <a:solidFill>
                  <a:srgbClr val="5E628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  <a:p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45" name="直线箭头连接符 74">
              <a:extLst>
                <a:ext uri="{FF2B5EF4-FFF2-40B4-BE49-F238E27FC236}">
                  <a16:creationId xmlns:a16="http://schemas.microsoft.com/office/drawing/2014/main" id="{F8EAE8E3-4C3C-4427-9309-3FDE183E45E7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4731016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77">
              <a:extLst>
                <a:ext uri="{FF2B5EF4-FFF2-40B4-BE49-F238E27FC236}">
                  <a16:creationId xmlns:a16="http://schemas.microsoft.com/office/drawing/2014/main" id="{71DE9A50-9355-4532-BEB5-0B31D9C326E4}"/>
                </a:ext>
              </a:extLst>
            </p:cNvPr>
            <p:cNvSpPr txBox="1"/>
            <p:nvPr/>
          </p:nvSpPr>
          <p:spPr>
            <a:xfrm>
              <a:off x="1631139" y="4479872"/>
              <a:ext cx="39227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8.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发布数据到历史数据集成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topic</a:t>
              </a:r>
              <a:endParaRPr kumimoji="1" lang="zh-CN" altLang="en-US" sz="1200" dirty="0">
                <a:solidFill>
                  <a:srgbClr val="5E628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</p:txBody>
        </p:sp>
        <p:sp>
          <p:nvSpPr>
            <p:cNvPr id="48" name="文本框 22">
              <a:extLst>
                <a:ext uri="{FF2B5EF4-FFF2-40B4-BE49-F238E27FC236}">
                  <a16:creationId xmlns:a16="http://schemas.microsoft.com/office/drawing/2014/main" id="{72078E20-6F05-4653-B5A4-4C75D8F9C2EF}"/>
                </a:ext>
              </a:extLst>
            </p:cNvPr>
            <p:cNvSpPr txBox="1"/>
            <p:nvPr/>
          </p:nvSpPr>
          <p:spPr>
            <a:xfrm>
              <a:off x="6431755" y="1999873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3. 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创建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MQTT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连接通道</a:t>
              </a:r>
            </a:p>
          </p:txBody>
        </p:sp>
        <p:sp>
          <p:nvSpPr>
            <p:cNvPr id="60" name="文本框 22">
              <a:extLst>
                <a:ext uri="{FF2B5EF4-FFF2-40B4-BE49-F238E27FC236}">
                  <a16:creationId xmlns:a16="http://schemas.microsoft.com/office/drawing/2014/main" id="{2832DD53-7296-4FFF-AF16-E85CA52C7EEE}"/>
                </a:ext>
              </a:extLst>
            </p:cNvPr>
            <p:cNvSpPr txBox="1"/>
            <p:nvPr/>
          </p:nvSpPr>
          <p:spPr>
            <a:xfrm>
              <a:off x="6452310" y="3545302"/>
              <a:ext cx="2616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6.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鉴权通过，订阅历史数据相关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topic</a:t>
              </a:r>
              <a:endParaRPr kumimoji="1" lang="zh-CN" altLang="en-US" sz="1200" dirty="0">
                <a:solidFill>
                  <a:srgbClr val="5E628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</p:txBody>
        </p:sp>
        <p:sp>
          <p:nvSpPr>
            <p:cNvPr id="76" name="文本框 78">
              <a:extLst>
                <a:ext uri="{FF2B5EF4-FFF2-40B4-BE49-F238E27FC236}">
                  <a16:creationId xmlns:a16="http://schemas.microsoft.com/office/drawing/2014/main" id="{E45283AE-587C-40A1-8751-39E7D89F1E43}"/>
                </a:ext>
              </a:extLst>
            </p:cNvPr>
            <p:cNvSpPr txBox="1"/>
            <p:nvPr/>
          </p:nvSpPr>
          <p:spPr>
            <a:xfrm>
              <a:off x="6367377" y="4909779"/>
              <a:ext cx="26165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9.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（可选）如果上传的数据为透传的原始数据，则调用目标产品的解析脚本转换为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JSON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格式</a:t>
              </a:r>
              <a:endParaRPr kumimoji="1" lang="en-US" altLang="zh-CN" sz="1200" dirty="0">
                <a:solidFill>
                  <a:srgbClr val="5E628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</p:txBody>
        </p:sp>
        <p:cxnSp>
          <p:nvCxnSpPr>
            <p:cNvPr id="90" name="直线箭头连接符 29">
              <a:extLst>
                <a:ext uri="{FF2B5EF4-FFF2-40B4-BE49-F238E27FC236}">
                  <a16:creationId xmlns:a16="http://schemas.microsoft.com/office/drawing/2014/main" id="{1359702B-C309-4539-91ED-6A962CCA23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156" y="7162383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文本框 77">
              <a:extLst>
                <a:ext uri="{FF2B5EF4-FFF2-40B4-BE49-F238E27FC236}">
                  <a16:creationId xmlns:a16="http://schemas.microsoft.com/office/drawing/2014/main" id="{B63E41CE-D851-47B7-9053-DAF10B9C9866}"/>
                </a:ext>
              </a:extLst>
            </p:cNvPr>
            <p:cNvSpPr txBox="1"/>
            <p:nvPr/>
          </p:nvSpPr>
          <p:spPr>
            <a:xfrm>
              <a:off x="1631504" y="6885384"/>
              <a:ext cx="39227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11.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数据集成成功的响应</a:t>
              </a:r>
            </a:p>
          </p:txBody>
        </p:sp>
        <p:sp>
          <p:nvSpPr>
            <p:cNvPr id="94" name="文本框 78">
              <a:extLst>
                <a:ext uri="{FF2B5EF4-FFF2-40B4-BE49-F238E27FC236}">
                  <a16:creationId xmlns:a16="http://schemas.microsoft.com/office/drawing/2014/main" id="{B4B5231B-20EC-4185-9ECB-3358A929501B}"/>
                </a:ext>
              </a:extLst>
            </p:cNvPr>
            <p:cNvSpPr txBox="1"/>
            <p:nvPr/>
          </p:nvSpPr>
          <p:spPr>
            <a:xfrm>
              <a:off x="6431755" y="7610304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12.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用户可在控制台查看历史数据</a:t>
              </a:r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CDF2FC83-699C-CF46-BE40-DC77DB36F1C8}"/>
              </a:ext>
            </a:extLst>
          </p:cNvPr>
          <p:cNvSpPr txBox="1"/>
          <p:nvPr/>
        </p:nvSpPr>
        <p:spPr>
          <a:xfrm>
            <a:off x="548640" y="-914400"/>
            <a:ext cx="42562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historical_message_integration_mqtt.png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046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BA94938F-B880-B24D-A294-68673C7F43B0}"/>
              </a:ext>
            </a:extLst>
          </p:cNvPr>
          <p:cNvSpPr/>
          <p:nvPr/>
        </p:nvSpPr>
        <p:spPr>
          <a:xfrm>
            <a:off x="427631" y="294135"/>
            <a:ext cx="18469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cloud2cloud.png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348711" y="960360"/>
            <a:ext cx="11189776" cy="5252853"/>
            <a:chOff x="348711" y="960360"/>
            <a:chExt cx="11189776" cy="5252853"/>
          </a:xfrm>
        </p:grpSpPr>
        <p:sp>
          <p:nvSpPr>
            <p:cNvPr id="2" name="文本框 1"/>
            <p:cNvSpPr txBox="1"/>
            <p:nvPr/>
          </p:nvSpPr>
          <p:spPr>
            <a:xfrm>
              <a:off x="348711" y="960360"/>
              <a:ext cx="13638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/>
                <a:t>设备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836190" y="960360"/>
              <a:ext cx="17513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/>
                <a:t>第三方云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935851" y="960360"/>
              <a:ext cx="24254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/>
                <a:t>数据转发应用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787179" y="960360"/>
              <a:ext cx="17513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 err="1"/>
                <a:t>EnOS</a:t>
              </a:r>
              <a:r>
                <a:rPr lang="en-US" altLang="zh-CN" sz="1600" b="1" dirty="0"/>
                <a:t> Cloud</a:t>
              </a:r>
              <a:endParaRPr lang="zh-CN" altLang="en-US" sz="1600" b="1" dirty="0"/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030637" y="1350630"/>
              <a:ext cx="0" cy="486000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3711844" y="1350630"/>
              <a:ext cx="0" cy="486000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7140844" y="1350630"/>
              <a:ext cx="0" cy="486000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0434233" y="1353213"/>
              <a:ext cx="0" cy="486000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>
              <a:stCxn id="18" idx="3"/>
              <a:endCxn id="19" idx="1"/>
            </p:cNvCxnSpPr>
            <p:nvPr/>
          </p:nvCxnSpPr>
          <p:spPr>
            <a:xfrm>
              <a:off x="1092631" y="2743840"/>
              <a:ext cx="25417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矩形 17"/>
            <p:cNvSpPr/>
            <p:nvPr/>
          </p:nvSpPr>
          <p:spPr>
            <a:xfrm>
              <a:off x="968644" y="2588857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3634352" y="2588857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箭头连接符 21"/>
            <p:cNvCxnSpPr/>
            <p:nvPr/>
          </p:nvCxnSpPr>
          <p:spPr>
            <a:xfrm>
              <a:off x="1092630" y="5077974"/>
              <a:ext cx="25417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3" name="矩形 22"/>
            <p:cNvSpPr/>
            <p:nvPr/>
          </p:nvSpPr>
          <p:spPr>
            <a:xfrm>
              <a:off x="968643" y="5007683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3634351" y="5007683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3655663" y="1785195"/>
              <a:ext cx="123987" cy="309966"/>
            </a:xfrm>
            <a:prstGeom prst="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3634352" y="3172666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634351" y="3758592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7071100" y="4344537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7071100" y="5007683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7071100" y="3168540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7063350" y="3758592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7071099" y="5637711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10372239" y="4344537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10372239" y="5007683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10372238" y="5637711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9" name="直接箭头连接符 38"/>
            <p:cNvCxnSpPr/>
            <p:nvPr/>
          </p:nvCxnSpPr>
          <p:spPr>
            <a:xfrm flipH="1">
              <a:off x="3758339" y="3367068"/>
              <a:ext cx="3312761" cy="412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箭头连接符 39"/>
            <p:cNvCxnSpPr/>
            <p:nvPr/>
          </p:nvCxnSpPr>
          <p:spPr>
            <a:xfrm>
              <a:off x="3758339" y="3911512"/>
              <a:ext cx="3312761" cy="412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箭头连接符 42"/>
            <p:cNvCxnSpPr>
              <a:endCxn id="31" idx="1"/>
            </p:cNvCxnSpPr>
            <p:nvPr/>
          </p:nvCxnSpPr>
          <p:spPr>
            <a:xfrm flipV="1">
              <a:off x="3758338" y="5162666"/>
              <a:ext cx="3312762" cy="305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5" name="直接箭头连接符 44"/>
            <p:cNvCxnSpPr>
              <a:stCxn id="30" idx="3"/>
            </p:cNvCxnSpPr>
            <p:nvPr/>
          </p:nvCxnSpPr>
          <p:spPr>
            <a:xfrm flipV="1">
              <a:off x="7195087" y="4496445"/>
              <a:ext cx="3181025" cy="30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箭头连接符 46"/>
            <p:cNvCxnSpPr/>
            <p:nvPr/>
          </p:nvCxnSpPr>
          <p:spPr>
            <a:xfrm flipV="1">
              <a:off x="7183463" y="5241224"/>
              <a:ext cx="3181025" cy="30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8" name="直接箭头连接符 47"/>
            <p:cNvCxnSpPr/>
            <p:nvPr/>
          </p:nvCxnSpPr>
          <p:spPr>
            <a:xfrm flipH="1" flipV="1">
              <a:off x="7166029" y="5874123"/>
              <a:ext cx="3181025" cy="30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49" name="文本框 48"/>
            <p:cNvSpPr txBox="1"/>
            <p:nvPr/>
          </p:nvSpPr>
          <p:spPr>
            <a:xfrm>
              <a:off x="1534332" y="2477258"/>
              <a:ext cx="16505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摄取实时数据</a:t>
              </a: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619720" y="4741101"/>
              <a:ext cx="16505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新设备登录</a:t>
              </a: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4362372" y="4826187"/>
              <a:ext cx="2189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监听主数据变更</a:t>
              </a: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7675134" y="4826187"/>
              <a:ext cx="25731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调用</a:t>
              </a:r>
              <a:r>
                <a:rPr lang="en-US" altLang="zh-CN" sz="1200" dirty="0"/>
                <a:t>API</a:t>
              </a:r>
              <a:r>
                <a:rPr lang="zh-CN" altLang="en-US" sz="1200" dirty="0"/>
                <a:t>创建设备</a:t>
              </a: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7675134" y="5434073"/>
              <a:ext cx="25731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返回设备创建结果</a:t>
              </a: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7675134" y="4131149"/>
              <a:ext cx="25731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调用测点上传接口</a:t>
              </a:r>
            </a:p>
          </p:txBody>
        </p:sp>
        <p:sp>
          <p:nvSpPr>
            <p:cNvPr id="55" name="矩形 54"/>
            <p:cNvSpPr/>
            <p:nvPr/>
          </p:nvSpPr>
          <p:spPr>
            <a:xfrm>
              <a:off x="7078850" y="1795399"/>
              <a:ext cx="123987" cy="309966"/>
            </a:xfrm>
            <a:prstGeom prst="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10376112" y="1782399"/>
              <a:ext cx="123987" cy="309966"/>
            </a:xfrm>
            <a:prstGeom prst="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7" name="直接箭头连接符 56"/>
            <p:cNvCxnSpPr>
              <a:stCxn id="56" idx="1"/>
              <a:endCxn id="55" idx="3"/>
            </p:cNvCxnSpPr>
            <p:nvPr/>
          </p:nvCxnSpPr>
          <p:spPr>
            <a:xfrm flipH="1">
              <a:off x="7202837" y="1937382"/>
              <a:ext cx="3173275" cy="13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60" name="文本框 59"/>
            <p:cNvSpPr txBox="1"/>
            <p:nvPr/>
          </p:nvSpPr>
          <p:spPr>
            <a:xfrm>
              <a:off x="7669520" y="1515375"/>
              <a:ext cx="23600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/>
                <a:t>0. </a:t>
              </a:r>
              <a:r>
                <a:rPr lang="zh-CN" altLang="en-US" sz="1200" dirty="0"/>
                <a:t>注册数据转发应用以获取用于调用</a:t>
              </a:r>
              <a:r>
                <a:rPr lang="en-US" altLang="zh-CN" sz="1200" dirty="0"/>
                <a:t>API</a:t>
              </a:r>
              <a:r>
                <a:rPr lang="zh-CN" altLang="en-US" sz="1200" dirty="0"/>
                <a:t>所需的服务账号</a:t>
              </a: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4328810" y="2898697"/>
              <a:ext cx="21899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读取设备主数据信息</a:t>
              </a:r>
              <a:endParaRPr lang="en-US" altLang="zh-CN" sz="1200" dirty="0"/>
            </a:p>
            <a:p>
              <a:r>
                <a:rPr lang="zh-CN" altLang="en-US" sz="1200" dirty="0"/>
                <a:t>获得数据转发列表</a:t>
              </a: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4319750" y="3596936"/>
              <a:ext cx="2189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抽取数据，转换格式</a:t>
              </a: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4368183" y="1849648"/>
              <a:ext cx="2189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主数据映射</a:t>
              </a:r>
            </a:p>
          </p:txBody>
        </p:sp>
        <p:cxnSp>
          <p:nvCxnSpPr>
            <p:cNvPr id="65" name="肘形连接符 64"/>
            <p:cNvCxnSpPr/>
            <p:nvPr/>
          </p:nvCxnSpPr>
          <p:spPr>
            <a:xfrm rot="16200000" flipH="1">
              <a:off x="3585922" y="1940178"/>
              <a:ext cx="309966" cy="12700"/>
            </a:xfrm>
            <a:prstGeom prst="bentConnector5">
              <a:avLst>
                <a:gd name="adj1" fmla="val -73750"/>
                <a:gd name="adj2" fmla="val 3453850"/>
                <a:gd name="adj3" fmla="val 173750"/>
              </a:avLst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8" name="肘形连接符 67"/>
            <p:cNvCxnSpPr/>
            <p:nvPr/>
          </p:nvCxnSpPr>
          <p:spPr>
            <a:xfrm rot="10800000" flipH="1">
              <a:off x="7071098" y="3288691"/>
              <a:ext cx="1" cy="2469171"/>
            </a:xfrm>
            <a:prstGeom prst="bentConnector3">
              <a:avLst>
                <a:gd name="adj1" fmla="val -22860000000"/>
              </a:avLst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17453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>
            <a:extLst>
              <a:ext uri="{FF2B5EF4-FFF2-40B4-BE49-F238E27FC236}">
                <a16:creationId xmlns:a16="http://schemas.microsoft.com/office/drawing/2014/main" id="{C2A6E526-3232-014C-A833-153BFA600CBC}"/>
              </a:ext>
            </a:extLst>
          </p:cNvPr>
          <p:cNvGrpSpPr/>
          <p:nvPr/>
        </p:nvGrpSpPr>
        <p:grpSpPr>
          <a:xfrm>
            <a:off x="122039" y="141301"/>
            <a:ext cx="11877301" cy="7320147"/>
            <a:chOff x="122039" y="141301"/>
            <a:chExt cx="11877301" cy="7320147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14ACE21-F4E6-A64C-8A89-1B09F592D44E}"/>
                </a:ext>
              </a:extLst>
            </p:cNvPr>
            <p:cNvSpPr/>
            <p:nvPr/>
          </p:nvSpPr>
          <p:spPr>
            <a:xfrm>
              <a:off x="9192344" y="152183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88D1086-BBEE-7546-B067-94903A2EBCE6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AD87B88-8221-1E4A-8FB9-51A7D4477B77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21E4D91-D5A0-E940-8F9B-D65D6F06AA97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设备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A9B91B5-7116-1547-AA54-1C046956EDD9}"/>
                </a:ext>
              </a:extLst>
            </p:cNvPr>
            <p:cNvSpPr txBox="1"/>
            <p:nvPr/>
          </p:nvSpPr>
          <p:spPr>
            <a:xfrm>
              <a:off x="10442608" y="253469"/>
              <a:ext cx="13699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应用</a:t>
              </a:r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D97F2BB8-7E77-A343-A41A-413CA70357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1604" y="668629"/>
              <a:ext cx="14702" cy="6792819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5F448A1E-FC31-E843-A37E-5DAD7E3E3EE7}"/>
                </a:ext>
              </a:extLst>
            </p:cNvPr>
            <p:cNvCxnSpPr>
              <a:cxnSpLocks/>
            </p:cNvCxnSpPr>
            <p:nvPr/>
          </p:nvCxnSpPr>
          <p:spPr>
            <a:xfrm>
              <a:off x="5978513" y="647190"/>
              <a:ext cx="4742" cy="6814258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图形 14">
              <a:extLst>
                <a:ext uri="{FF2B5EF4-FFF2-40B4-BE49-F238E27FC236}">
                  <a16:creationId xmlns:a16="http://schemas.microsoft.com/office/drawing/2014/main" id="{CEFA9226-0B9B-724F-B399-4B813E238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4613B07D-46F4-924B-86B3-B575D828DA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12374" y="650762"/>
              <a:ext cx="40210" cy="6810686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CF2C5-8818-F641-B365-E30BDC549DE7}"/>
                </a:ext>
              </a:extLst>
            </p:cNvPr>
            <p:cNvSpPr txBox="1"/>
            <p:nvPr/>
          </p:nvSpPr>
          <p:spPr>
            <a:xfrm>
              <a:off x="6378740" y="951171"/>
              <a:ext cx="41240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应用通过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API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设置测点或调用服务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Noto Sans S Chinese Regular" panose="020B05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1E70DAC-5F41-5F41-917E-707A073A5CEB}"/>
                </a:ext>
              </a:extLst>
            </p:cNvPr>
            <p:cNvSpPr txBox="1"/>
            <p:nvPr/>
          </p:nvSpPr>
          <p:spPr>
            <a:xfrm>
              <a:off x="6383338" y="1720182"/>
              <a:ext cx="40911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2.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EnOS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将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JSON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格式的测点设置或服务调用请求转换为二进制格式，并缓存。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F34108B4-F7BB-0B49-9F34-8333BEEE689D}"/>
                </a:ext>
              </a:extLst>
            </p:cNvPr>
            <p:cNvSpPr txBox="1"/>
            <p:nvPr/>
          </p:nvSpPr>
          <p:spPr>
            <a:xfrm>
              <a:off x="1055440" y="2204864"/>
              <a:ext cx="38666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3.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设备发送上行数据。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Noto Sans S Chinese Regular" panose="020B0500000000000000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043AC088-CEF4-3E47-892A-E2B0C289373F}"/>
                </a:ext>
              </a:extLst>
            </p:cNvPr>
            <p:cNvGrpSpPr/>
            <p:nvPr/>
          </p:nvGrpSpPr>
          <p:grpSpPr>
            <a:xfrm>
              <a:off x="5967945" y="5733254"/>
              <a:ext cx="399090" cy="358204"/>
              <a:chOff x="5987918" y="5255996"/>
              <a:chExt cx="399090" cy="539999"/>
            </a:xfrm>
          </p:grpSpPr>
          <p:cxnSp>
            <p:nvCxnSpPr>
              <p:cNvPr id="56" name="肘形连接符 55">
                <a:extLst>
                  <a:ext uri="{FF2B5EF4-FFF2-40B4-BE49-F238E27FC236}">
                    <a16:creationId xmlns:a16="http://schemas.microsoft.com/office/drawing/2014/main" id="{94A079B0-B56E-E449-9E51-6FC50C6A88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5255996"/>
                <a:ext cx="216000" cy="539999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线连接符 56">
                <a:extLst>
                  <a:ext uri="{FF2B5EF4-FFF2-40B4-BE49-F238E27FC236}">
                    <a16:creationId xmlns:a16="http://schemas.microsoft.com/office/drawing/2014/main" id="{8EA6A880-5C90-CD45-9B68-836600E1B8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5256016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2AFD64DC-B357-A247-B332-9E9A6B18D605}"/>
                </a:ext>
              </a:extLst>
            </p:cNvPr>
            <p:cNvGrpSpPr/>
            <p:nvPr/>
          </p:nvGrpSpPr>
          <p:grpSpPr>
            <a:xfrm>
              <a:off x="583750" y="1772816"/>
              <a:ext cx="5794990" cy="2732663"/>
              <a:chOff x="592018" y="3544660"/>
              <a:chExt cx="5794990" cy="4140424"/>
            </a:xfrm>
          </p:grpSpPr>
          <p:cxnSp>
            <p:nvCxnSpPr>
              <p:cNvPr id="54" name="肘形连接符 53">
                <a:extLst>
                  <a:ext uri="{FF2B5EF4-FFF2-40B4-BE49-F238E27FC236}">
                    <a16:creationId xmlns:a16="http://schemas.microsoft.com/office/drawing/2014/main" id="{7EFA86DA-58C7-134F-9C70-1F6D051436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3544660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线连接符 28">
                <a:extLst>
                  <a:ext uri="{FF2B5EF4-FFF2-40B4-BE49-F238E27FC236}">
                    <a16:creationId xmlns:a16="http://schemas.microsoft.com/office/drawing/2014/main" id="{66C439B3-D1EC-AE47-9A5F-A4912F19D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354466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肘形连接符 53">
                <a:extLst>
                  <a:ext uri="{FF2B5EF4-FFF2-40B4-BE49-F238E27FC236}">
                    <a16:creationId xmlns:a16="http://schemas.microsoft.com/office/drawing/2014/main" id="{41F8D013-6197-4267-A8BA-DF0189D297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81406" y="6114201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线连接符 28">
                <a:extLst>
                  <a:ext uri="{FF2B5EF4-FFF2-40B4-BE49-F238E27FC236}">
                    <a16:creationId xmlns:a16="http://schemas.microsoft.com/office/drawing/2014/main" id="{5A8A99B3-D3CD-4DEC-B0D0-AA96C670A6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77801" y="611420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肘形连接符 53">
                <a:extLst>
                  <a:ext uri="{FF2B5EF4-FFF2-40B4-BE49-F238E27FC236}">
                    <a16:creationId xmlns:a16="http://schemas.microsoft.com/office/drawing/2014/main" id="{EC61B32F-A0C2-432A-A361-859B62F2FBA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5623" y="7145082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线连接符 28">
                <a:extLst>
                  <a:ext uri="{FF2B5EF4-FFF2-40B4-BE49-F238E27FC236}">
                    <a16:creationId xmlns:a16="http://schemas.microsoft.com/office/drawing/2014/main" id="{8C7F9752-D871-4A4C-B216-FDE5693943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2018" y="7145084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8AD74273-B1CF-5D4D-B58D-68CA77FEA383}"/>
                </a:ext>
              </a:extLst>
            </p:cNvPr>
            <p:cNvSpPr txBox="1"/>
            <p:nvPr/>
          </p:nvSpPr>
          <p:spPr>
            <a:xfrm>
              <a:off x="5595163" y="23424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 控制台</a:t>
              </a:r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AAB68B71-5F9D-2540-A40C-7A45493FC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01844" y="203973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61" name="图形 60">
              <a:extLst>
                <a:ext uri="{FF2B5EF4-FFF2-40B4-BE49-F238E27FC236}">
                  <a16:creationId xmlns:a16="http://schemas.microsoft.com/office/drawing/2014/main" id="{ADBECFC8-0616-DF4F-97E1-3FDB2EDA2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984432" y="166267"/>
              <a:ext cx="458177" cy="458177"/>
            </a:xfrm>
            <a:prstGeom prst="rect">
              <a:avLst/>
            </a:prstGeom>
          </p:spPr>
        </p:pic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4BF11941-F5F0-0547-B11A-D744409E65E8}"/>
                </a:ext>
              </a:extLst>
            </p:cNvPr>
            <p:cNvSpPr txBox="1"/>
            <p:nvPr/>
          </p:nvSpPr>
          <p:spPr>
            <a:xfrm>
              <a:off x="1009456" y="2935977"/>
              <a:ext cx="47354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将测点设置或服务调用请求，以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Option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形式包含在响应中</a:t>
              </a:r>
            </a:p>
          </p:txBody>
        </p: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F615F9FC-E748-3846-8493-34200B758059}"/>
                </a:ext>
              </a:extLst>
            </p:cNvPr>
            <p:cNvSpPr txBox="1"/>
            <p:nvPr/>
          </p:nvSpPr>
          <p:spPr>
            <a:xfrm>
              <a:off x="1009456" y="4226498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6.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设备执行测点设置或服务调用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Noto Sans S Chinese Regular" panose="020B05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75F4A6A-5FDB-8843-9D27-E7E1F29E597B}"/>
                </a:ext>
              </a:extLst>
            </p:cNvPr>
            <p:cNvSpPr txBox="1"/>
            <p:nvPr/>
          </p:nvSpPr>
          <p:spPr>
            <a:xfrm>
              <a:off x="6420089" y="5773866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rPr>
                <a:t>8.EnOS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rPr>
                <a:t>记录执行结果</a:t>
              </a:r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48" name="直线箭头连接符 38">
              <a:extLst>
                <a:ext uri="{FF2B5EF4-FFF2-40B4-BE49-F238E27FC236}">
                  <a16:creationId xmlns:a16="http://schemas.microsoft.com/office/drawing/2014/main" id="{92721E23-FD37-4185-B673-654B946A16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71550" y="1350455"/>
              <a:ext cx="534442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线箭头连接符 74">
              <a:extLst>
                <a:ext uri="{FF2B5EF4-FFF2-40B4-BE49-F238E27FC236}">
                  <a16:creationId xmlns:a16="http://schemas.microsoft.com/office/drawing/2014/main" id="{011B04D4-281E-4547-BADD-5BE67ACC461B}"/>
                </a:ext>
              </a:extLst>
            </p:cNvPr>
            <p:cNvCxnSpPr>
              <a:cxnSpLocks/>
            </p:cNvCxnSpPr>
            <p:nvPr/>
          </p:nvCxnSpPr>
          <p:spPr>
            <a:xfrm>
              <a:off x="602457" y="2510391"/>
              <a:ext cx="5377193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线箭头连接符 29">
              <a:extLst>
                <a:ext uri="{FF2B5EF4-FFF2-40B4-BE49-F238E27FC236}">
                  <a16:creationId xmlns:a16="http://schemas.microsoft.com/office/drawing/2014/main" id="{9572976B-CFAE-424F-B497-715CF7087F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457" y="3199187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文本框 78">
              <a:extLst>
                <a:ext uri="{FF2B5EF4-FFF2-40B4-BE49-F238E27FC236}">
                  <a16:creationId xmlns:a16="http://schemas.microsoft.com/office/drawing/2014/main" id="{9AD67F76-1E10-427A-BEDE-073F0AEAE508}"/>
                </a:ext>
              </a:extLst>
            </p:cNvPr>
            <p:cNvSpPr txBox="1"/>
            <p:nvPr/>
          </p:nvSpPr>
          <p:spPr>
            <a:xfrm>
              <a:off x="6374607" y="3463441"/>
              <a:ext cx="406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设备响应超时或消息发送失败，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再次发送响应。</a:t>
              </a:r>
              <a:endParaRPr kumimoji="1" lang="en-US" altLang="zh-CN" sz="1200" dirty="0">
                <a:solidFill>
                  <a:srgbClr val="5E6280"/>
                </a:solidFill>
                <a:latin typeface="Arial" panose="020B0604020202020204" pitchFamily="34" charset="0"/>
                <a:ea typeface="Noto Sans S Chinese Regular" panose="020B0500000000000000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123" name="直线箭头连接符 38">
              <a:extLst>
                <a:ext uri="{FF2B5EF4-FFF2-40B4-BE49-F238E27FC236}">
                  <a16:creationId xmlns:a16="http://schemas.microsoft.com/office/drawing/2014/main" id="{4A9FDFA7-87F5-460B-9274-6AA4949523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67945" y="6813522"/>
              <a:ext cx="534442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文本框 77">
              <a:extLst>
                <a:ext uri="{FF2B5EF4-FFF2-40B4-BE49-F238E27FC236}">
                  <a16:creationId xmlns:a16="http://schemas.microsoft.com/office/drawing/2014/main" id="{9AC16445-6DF7-4FDC-8D7B-5032350FB080}"/>
                </a:ext>
              </a:extLst>
            </p:cNvPr>
            <p:cNvSpPr txBox="1"/>
            <p:nvPr/>
          </p:nvSpPr>
          <p:spPr>
            <a:xfrm>
              <a:off x="6424664" y="6360223"/>
              <a:ext cx="43175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9.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应用调用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API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查询设备执行测点设置或服务调用的结果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52" name="直线箭头连接符 74">
              <a:extLst>
                <a:ext uri="{FF2B5EF4-FFF2-40B4-BE49-F238E27FC236}">
                  <a16:creationId xmlns:a16="http://schemas.microsoft.com/office/drawing/2014/main" id="{F318E87A-B29C-43A3-91A1-F31A3F2AFC95}"/>
                </a:ext>
              </a:extLst>
            </p:cNvPr>
            <p:cNvCxnSpPr>
              <a:cxnSpLocks/>
            </p:cNvCxnSpPr>
            <p:nvPr/>
          </p:nvCxnSpPr>
          <p:spPr>
            <a:xfrm>
              <a:off x="581604" y="5148909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77">
              <a:extLst>
                <a:ext uri="{FF2B5EF4-FFF2-40B4-BE49-F238E27FC236}">
                  <a16:creationId xmlns:a16="http://schemas.microsoft.com/office/drawing/2014/main" id="{7C604A16-1D6A-40AC-9DE0-20EBF62CD78A}"/>
                </a:ext>
              </a:extLst>
            </p:cNvPr>
            <p:cNvSpPr txBox="1"/>
            <p:nvPr/>
          </p:nvSpPr>
          <p:spPr>
            <a:xfrm>
              <a:off x="1051331" y="4797152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7.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设备将执行结果发送给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EnOS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Noto Sans S Chinese Regular" panose="020B0500000000000000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CDF2FC83-699C-CF46-BE40-DC77DB36F1C8}"/>
              </a:ext>
            </a:extLst>
          </p:cNvPr>
          <p:cNvSpPr txBox="1"/>
          <p:nvPr/>
        </p:nvSpPr>
        <p:spPr>
          <a:xfrm>
            <a:off x="548640" y="-914400"/>
            <a:ext cx="3881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coap_downstream_flow_non_dtls.png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47055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AE1634B2-8282-6446-B083-CF7A78B7736D}"/>
              </a:ext>
            </a:extLst>
          </p:cNvPr>
          <p:cNvGrpSpPr/>
          <p:nvPr/>
        </p:nvGrpSpPr>
        <p:grpSpPr>
          <a:xfrm>
            <a:off x="205007" y="3285517"/>
            <a:ext cx="5044280" cy="1300163"/>
            <a:chOff x="3969708" y="4812654"/>
            <a:chExt cx="5044280" cy="1300163"/>
          </a:xfrm>
        </p:grpSpPr>
        <p:sp>
          <p:nvSpPr>
            <p:cNvPr id="5" name="矩形 4"/>
            <p:cNvSpPr/>
            <p:nvPr/>
          </p:nvSpPr>
          <p:spPr>
            <a:xfrm>
              <a:off x="4582361" y="4812654"/>
              <a:ext cx="4431627" cy="1300163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763A0DD-0818-154F-8E7D-5EA15AC1EE61}"/>
                </a:ext>
              </a:extLst>
            </p:cNvPr>
            <p:cNvGrpSpPr/>
            <p:nvPr/>
          </p:nvGrpSpPr>
          <p:grpSpPr>
            <a:xfrm>
              <a:off x="3969708" y="4908182"/>
              <a:ext cx="4872159" cy="1066647"/>
              <a:chOff x="3969708" y="4908182"/>
              <a:chExt cx="4872159" cy="1066647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6174867" y="5318736"/>
                <a:ext cx="1285875" cy="636209"/>
              </a:xfrm>
              <a:prstGeom prst="rect">
                <a:avLst/>
              </a:prstGeom>
              <a:solidFill>
                <a:srgbClr val="7CDA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控制器</a:t>
                </a: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7632192" y="5318736"/>
                <a:ext cx="1209675" cy="288000"/>
              </a:xfrm>
              <a:prstGeom prst="rect">
                <a:avLst/>
              </a:prstGeom>
              <a:solidFill>
                <a:srgbClr val="7C74F8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传感器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7632192" y="5686829"/>
                <a:ext cx="1209675" cy="288000"/>
              </a:xfrm>
              <a:prstGeom prst="rect">
                <a:avLst/>
              </a:prstGeom>
              <a:solidFill>
                <a:srgbClr val="7C74F8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传动装置</a:t>
                </a:r>
              </a:p>
            </p:txBody>
          </p:sp>
          <p:cxnSp>
            <p:nvCxnSpPr>
              <p:cNvPr id="10" name="直接连接符 9"/>
              <p:cNvCxnSpPr>
                <a:stCxn id="8" idx="1"/>
              </p:cNvCxnSpPr>
              <p:nvPr/>
            </p:nvCxnSpPr>
            <p:spPr>
              <a:xfrm flipH="1">
                <a:off x="7460742" y="5462736"/>
                <a:ext cx="171450" cy="0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>
                <a:stCxn id="9" idx="1"/>
              </p:cNvCxnSpPr>
              <p:nvPr/>
            </p:nvCxnSpPr>
            <p:spPr>
              <a:xfrm flipH="1">
                <a:off x="7460742" y="5830829"/>
                <a:ext cx="171450" cy="0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12" name="文本框 11"/>
              <p:cNvSpPr txBox="1"/>
              <p:nvPr/>
            </p:nvSpPr>
            <p:spPr>
              <a:xfrm>
                <a:off x="6145184" y="4908182"/>
                <a:ext cx="1005403" cy="338554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zh-CN" altLang="en-US" sz="1600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智能设备</a:t>
                </a: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4978558E-0B55-6F4C-848B-A80D1BB89AE4}"/>
                  </a:ext>
                </a:extLst>
              </p:cNvPr>
              <p:cNvSpPr/>
              <p:nvPr/>
            </p:nvSpPr>
            <p:spPr>
              <a:xfrm>
                <a:off x="4713091" y="5318736"/>
                <a:ext cx="1285875" cy="636209"/>
              </a:xfrm>
              <a:prstGeom prst="rect">
                <a:avLst/>
              </a:prstGeom>
              <a:solidFill>
                <a:srgbClr val="00214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模组</a:t>
                </a:r>
              </a:p>
            </p:txBody>
          </p:sp>
          <p:cxnSp>
            <p:nvCxnSpPr>
              <p:cNvPr id="14" name="直接连接符 10">
                <a:extLst>
                  <a:ext uri="{FF2B5EF4-FFF2-40B4-BE49-F238E27FC236}">
                    <a16:creationId xmlns:a16="http://schemas.microsoft.com/office/drawing/2014/main" id="{C883AB81-610B-5A4C-A91F-DD87ED267EC2}"/>
                  </a:ext>
                </a:extLst>
              </p:cNvPr>
              <p:cNvCxnSpPr/>
              <p:nvPr/>
            </p:nvCxnSpPr>
            <p:spPr>
              <a:xfrm flipH="1">
                <a:off x="6008102" y="5632275"/>
                <a:ext cx="171450" cy="0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0">
                <a:extLst>
                  <a:ext uri="{FF2B5EF4-FFF2-40B4-BE49-F238E27FC236}">
                    <a16:creationId xmlns:a16="http://schemas.microsoft.com/office/drawing/2014/main" id="{52D8B01E-C2ED-AF42-B9DA-E13382B8F89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265296" y="5606736"/>
                <a:ext cx="447795" cy="7990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E62F289F-E33E-DD49-BC8C-61543DE1B5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969708" y="4979727"/>
                <a:ext cx="678018" cy="678018"/>
              </a:xfrm>
              <a:prstGeom prst="rect">
                <a:avLst/>
              </a:prstGeom>
            </p:spPr>
          </p:pic>
        </p:grp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D5FBADE-D594-984B-A06F-EBB52BC1EAD2}"/>
              </a:ext>
            </a:extLst>
          </p:cNvPr>
          <p:cNvSpPr txBox="1"/>
          <p:nvPr/>
        </p:nvSpPr>
        <p:spPr>
          <a:xfrm>
            <a:off x="126219" y="4087589"/>
            <a:ext cx="755335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Antenna</a:t>
            </a:r>
            <a:endParaRPr lang="zh-CN" altLang="en-US" sz="12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062E096-54B8-0247-8B6B-C2F37B37A41E}"/>
              </a:ext>
            </a:extLst>
          </p:cNvPr>
          <p:cNvSpPr/>
          <p:nvPr/>
        </p:nvSpPr>
        <p:spPr>
          <a:xfrm>
            <a:off x="205007" y="1295416"/>
            <a:ext cx="5044280" cy="660412"/>
          </a:xfrm>
          <a:prstGeom prst="rect">
            <a:avLst/>
          </a:prstGeom>
          <a:solidFill>
            <a:srgbClr val="D8D9E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EnOS</a:t>
            </a:r>
            <a:r>
              <a:rPr kumimoji="1" lang="zh-CN" altLang="en-US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cloud</a:t>
            </a:r>
            <a:endParaRPr kumimoji="1" lang="zh-CN" altLang="en-US" sz="1050" b="1" dirty="0">
              <a:solidFill>
                <a:srgbClr val="5E628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DBCEEE6-7E3D-F649-9595-6F9ECA39FCA2}"/>
              </a:ext>
            </a:extLst>
          </p:cNvPr>
          <p:cNvSpPr/>
          <p:nvPr/>
        </p:nvSpPr>
        <p:spPr>
          <a:xfrm>
            <a:off x="205008" y="2236244"/>
            <a:ext cx="5044280" cy="431385"/>
          </a:xfrm>
          <a:prstGeom prst="rect">
            <a:avLst/>
          </a:prstGeom>
          <a:solidFill>
            <a:srgbClr val="F5F5FB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IoT</a:t>
            </a:r>
            <a:r>
              <a:rPr kumimoji="1" lang="zh-CN" altLang="en-US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Hub</a:t>
            </a:r>
            <a:endParaRPr kumimoji="1" lang="zh-CN" altLang="en-US" sz="1050" b="1" dirty="0">
              <a:solidFill>
                <a:srgbClr val="5E628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3827072-D6D5-6E48-A9D9-5A1800F201C5}"/>
              </a:ext>
            </a:extLst>
          </p:cNvPr>
          <p:cNvSpPr txBox="1"/>
          <p:nvPr/>
        </p:nvSpPr>
        <p:spPr>
          <a:xfrm>
            <a:off x="2727147" y="2888114"/>
            <a:ext cx="11909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900" dirty="0">
                <a:solidFill>
                  <a:srgbClr val="73779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HTTP/MQTT/CoAP</a:t>
            </a:r>
          </a:p>
        </p:txBody>
      </p:sp>
      <p:cxnSp>
        <p:nvCxnSpPr>
          <p:cNvPr id="20" name="直线箭头连接符 100">
            <a:extLst>
              <a:ext uri="{FF2B5EF4-FFF2-40B4-BE49-F238E27FC236}">
                <a16:creationId xmlns:a16="http://schemas.microsoft.com/office/drawing/2014/main" id="{EC3AACBD-277E-B849-AF79-AD15747ED8E9}"/>
              </a:ext>
            </a:extLst>
          </p:cNvPr>
          <p:cNvCxnSpPr>
            <a:cxnSpLocks/>
          </p:cNvCxnSpPr>
          <p:nvPr/>
        </p:nvCxnSpPr>
        <p:spPr>
          <a:xfrm>
            <a:off x="2727147" y="2667629"/>
            <a:ext cx="0" cy="636211"/>
          </a:xfrm>
          <a:prstGeom prst="straightConnector1">
            <a:avLst/>
          </a:prstGeom>
          <a:ln w="19050">
            <a:solidFill>
              <a:srgbClr val="D8D9E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100">
            <a:extLst>
              <a:ext uri="{FF2B5EF4-FFF2-40B4-BE49-F238E27FC236}">
                <a16:creationId xmlns:a16="http://schemas.microsoft.com/office/drawing/2014/main" id="{4A603D5A-199C-7E44-B471-50129EC888FD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2727147" y="1955828"/>
            <a:ext cx="1" cy="280416"/>
          </a:xfrm>
          <a:prstGeom prst="straightConnector1">
            <a:avLst/>
          </a:prstGeom>
          <a:ln w="19050">
            <a:solidFill>
              <a:srgbClr val="D8D9E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144182" y="-13008"/>
            <a:ext cx="2209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smart_device.png</a:t>
            </a:r>
            <a:endParaRPr lang="zh-CN" altLang="en-US" dirty="0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1B32BB81-9C84-0D49-B2B4-28F0B2C4C058}"/>
              </a:ext>
            </a:extLst>
          </p:cNvPr>
          <p:cNvGrpSpPr/>
          <p:nvPr/>
        </p:nvGrpSpPr>
        <p:grpSpPr>
          <a:xfrm>
            <a:off x="6436319" y="3195361"/>
            <a:ext cx="5063904" cy="2895013"/>
            <a:chOff x="6226407" y="3911340"/>
            <a:chExt cx="5063904" cy="2895013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6A1CD2CE-7DEE-084C-B7BF-5A80B23ACCEF}"/>
                </a:ext>
              </a:extLst>
            </p:cNvPr>
            <p:cNvSpPr/>
            <p:nvPr/>
          </p:nvSpPr>
          <p:spPr>
            <a:xfrm>
              <a:off x="6831814" y="5317132"/>
              <a:ext cx="4458497" cy="953485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A328977E-5D40-A54C-A510-DF53E3E1004B}"/>
                </a:ext>
              </a:extLst>
            </p:cNvPr>
            <p:cNvSpPr txBox="1"/>
            <p:nvPr/>
          </p:nvSpPr>
          <p:spPr>
            <a:xfrm>
              <a:off x="8517027" y="5302411"/>
              <a:ext cx="723275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zh-CN" altLang="en-US" sz="1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子设备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E83C3C6B-4E22-FA4D-953A-13C81D703B91}"/>
                </a:ext>
              </a:extLst>
            </p:cNvPr>
            <p:cNvSpPr/>
            <p:nvPr/>
          </p:nvSpPr>
          <p:spPr>
            <a:xfrm>
              <a:off x="6831814" y="3911340"/>
              <a:ext cx="4458497" cy="1124967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70093ACD-20D5-C847-85F4-E0466CCFB57D}"/>
                </a:ext>
              </a:extLst>
            </p:cNvPr>
            <p:cNvSpPr txBox="1"/>
            <p:nvPr/>
          </p:nvSpPr>
          <p:spPr>
            <a:xfrm>
              <a:off x="8326088" y="3992090"/>
              <a:ext cx="902811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zh-CN" altLang="en-US" sz="1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网关设备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33E6D0C3-13AD-514F-A50D-0BF3F169BF85}"/>
                </a:ext>
              </a:extLst>
            </p:cNvPr>
            <p:cNvSpPr/>
            <p:nvPr/>
          </p:nvSpPr>
          <p:spPr>
            <a:xfrm>
              <a:off x="9489983" y="4338518"/>
              <a:ext cx="1033415" cy="5113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MCU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A6BCA33B-9517-304A-BF79-623EF7FD4998}"/>
                </a:ext>
              </a:extLst>
            </p:cNvPr>
            <p:cNvSpPr/>
            <p:nvPr/>
          </p:nvSpPr>
          <p:spPr>
            <a:xfrm>
              <a:off x="7592723" y="4338518"/>
              <a:ext cx="1033415" cy="511300"/>
            </a:xfrm>
            <a:prstGeom prst="rect">
              <a:avLst/>
            </a:prstGeom>
            <a:solidFill>
              <a:srgbClr val="0021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模组</a:t>
              </a:r>
            </a:p>
          </p:txBody>
        </p:sp>
        <p:cxnSp>
          <p:nvCxnSpPr>
            <p:cNvPr id="35" name="直接连接符 10">
              <a:extLst>
                <a:ext uri="{FF2B5EF4-FFF2-40B4-BE49-F238E27FC236}">
                  <a16:creationId xmlns:a16="http://schemas.microsoft.com/office/drawing/2014/main" id="{DC272489-AE46-FF48-9262-234C144381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13105" y="4594168"/>
              <a:ext cx="1070909" cy="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8662A79D-D414-184E-A7AB-C5DDDEE20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26407" y="3956676"/>
              <a:ext cx="678018" cy="678018"/>
            </a:xfrm>
            <a:prstGeom prst="rect">
              <a:avLst/>
            </a:prstGeom>
          </p:spPr>
        </p:pic>
        <p:cxnSp>
          <p:nvCxnSpPr>
            <p:cNvPr id="37" name="直接连接符 10">
              <a:extLst>
                <a:ext uri="{FF2B5EF4-FFF2-40B4-BE49-F238E27FC236}">
                  <a16:creationId xmlns:a16="http://schemas.microsoft.com/office/drawing/2014/main" id="{E13AB5D8-9B2B-DE4A-84D0-98E1AD1AB784}"/>
                </a:ext>
              </a:extLst>
            </p:cNvPr>
            <p:cNvCxnSpPr>
              <a:cxnSpLocks/>
              <a:stCxn id="33" idx="1"/>
              <a:endCxn id="34" idx="3"/>
            </p:cNvCxnSpPr>
            <p:nvPr/>
          </p:nvCxnSpPr>
          <p:spPr>
            <a:xfrm flipH="1">
              <a:off x="8626138" y="4594168"/>
              <a:ext cx="863845" cy="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B2FBE444-71EC-DA49-918B-C5E17726D1CD}"/>
                </a:ext>
              </a:extLst>
            </p:cNvPr>
            <p:cNvGrpSpPr/>
            <p:nvPr/>
          </p:nvGrpSpPr>
          <p:grpSpPr>
            <a:xfrm>
              <a:off x="7592722" y="5616021"/>
              <a:ext cx="2930676" cy="516627"/>
              <a:chOff x="7905658" y="5684894"/>
              <a:chExt cx="2930676" cy="516627"/>
            </a:xfrm>
          </p:grpSpPr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0AB8EA01-35E7-0E4F-9373-B6223E033A63}"/>
                  </a:ext>
                </a:extLst>
              </p:cNvPr>
              <p:cNvSpPr/>
              <p:nvPr/>
            </p:nvSpPr>
            <p:spPr>
              <a:xfrm>
                <a:off x="7905658" y="5690221"/>
                <a:ext cx="1033415" cy="511300"/>
              </a:xfrm>
              <a:prstGeom prst="rect">
                <a:avLst/>
              </a:prstGeom>
              <a:solidFill>
                <a:srgbClr val="7CDA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控制器</a:t>
                </a:r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19FE4AD0-8CC0-C540-AFD5-5D9C655446B0}"/>
                  </a:ext>
                </a:extLst>
              </p:cNvPr>
              <p:cNvSpPr/>
              <p:nvPr/>
            </p:nvSpPr>
            <p:spPr>
              <a:xfrm>
                <a:off x="9802920" y="5684894"/>
                <a:ext cx="1033414" cy="247154"/>
              </a:xfrm>
              <a:prstGeom prst="rect">
                <a:avLst/>
              </a:prstGeom>
              <a:solidFill>
                <a:srgbClr val="7C74F8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传感器</a:t>
                </a:r>
              </a:p>
            </p:txBody>
          </p:sp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1C55D2BE-2F12-F04C-B470-C1265BD10A09}"/>
                  </a:ext>
                </a:extLst>
              </p:cNvPr>
              <p:cNvSpPr/>
              <p:nvPr/>
            </p:nvSpPr>
            <p:spPr>
              <a:xfrm>
                <a:off x="9802920" y="5954367"/>
                <a:ext cx="1033414" cy="247154"/>
              </a:xfrm>
              <a:prstGeom prst="rect">
                <a:avLst/>
              </a:prstGeom>
              <a:solidFill>
                <a:srgbClr val="7C74F8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传动装置</a:t>
                </a:r>
              </a:p>
            </p:txBody>
          </p:sp>
          <p:cxnSp>
            <p:nvCxnSpPr>
              <p:cNvPr id="44" name="直接连接符 11">
                <a:extLst>
                  <a:ext uri="{FF2B5EF4-FFF2-40B4-BE49-F238E27FC236}">
                    <a16:creationId xmlns:a16="http://schemas.microsoft.com/office/drawing/2014/main" id="{5F0CA76E-AF33-3A44-BD54-9D1C6A6F9B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951846" y="5769343"/>
                <a:ext cx="840187" cy="0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  <p:cxnSp>
          <p:nvCxnSpPr>
            <p:cNvPr id="39" name="直接连接符 10">
              <a:extLst>
                <a:ext uri="{FF2B5EF4-FFF2-40B4-BE49-F238E27FC236}">
                  <a16:creationId xmlns:a16="http://schemas.microsoft.com/office/drawing/2014/main" id="{120E0824-C515-5740-80D9-B41EF0F02520}"/>
                </a:ext>
              </a:extLst>
            </p:cNvPr>
            <p:cNvCxnSpPr>
              <a:cxnSpLocks/>
              <a:stCxn id="29" idx="0"/>
              <a:endCxn id="31" idx="2"/>
            </p:cNvCxnSpPr>
            <p:nvPr/>
          </p:nvCxnSpPr>
          <p:spPr>
            <a:xfrm flipV="1">
              <a:off x="9061063" y="5036307"/>
              <a:ext cx="0" cy="28082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3218D300-E5AA-B84E-9CCD-B3462D38AE45}"/>
                </a:ext>
              </a:extLst>
            </p:cNvPr>
            <p:cNvSpPr txBox="1"/>
            <p:nvPr/>
          </p:nvSpPr>
          <p:spPr>
            <a:xfrm>
              <a:off x="6575448" y="5040133"/>
              <a:ext cx="2597186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zh-CN" sz="12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Modbus/RS485/RS232/Zigbee/BLE</a:t>
              </a:r>
              <a:endPara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A328977E-5D40-A54C-A510-DF53E3E1004B}"/>
                </a:ext>
              </a:extLst>
            </p:cNvPr>
            <p:cNvSpPr txBox="1"/>
            <p:nvPr/>
          </p:nvSpPr>
          <p:spPr>
            <a:xfrm>
              <a:off x="7867924" y="6498576"/>
              <a:ext cx="1800493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zh-CN" altLang="en-US" sz="1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非智能设备连接模式</a:t>
              </a: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C7A8BAA4-6D6A-444D-9741-5E3E69CAB1AD}"/>
              </a:ext>
            </a:extLst>
          </p:cNvPr>
          <p:cNvSpPr txBox="1"/>
          <p:nvPr/>
        </p:nvSpPr>
        <p:spPr>
          <a:xfrm>
            <a:off x="6414103" y="3851571"/>
            <a:ext cx="755335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Antenna</a:t>
            </a:r>
            <a:endParaRPr lang="zh-CN" altLang="en-US" sz="12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05094B0A-5C73-E44B-9077-B16E0FE3272E}"/>
              </a:ext>
            </a:extLst>
          </p:cNvPr>
          <p:cNvSpPr/>
          <p:nvPr/>
        </p:nvSpPr>
        <p:spPr>
          <a:xfrm>
            <a:off x="6455943" y="1299011"/>
            <a:ext cx="5044280" cy="660412"/>
          </a:xfrm>
          <a:prstGeom prst="rect">
            <a:avLst/>
          </a:prstGeom>
          <a:solidFill>
            <a:srgbClr val="D8D9E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EnOS</a:t>
            </a:r>
            <a:r>
              <a:rPr kumimoji="1" lang="zh-CN" altLang="en-US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cloud</a:t>
            </a:r>
            <a:endParaRPr kumimoji="1" lang="zh-CN" altLang="en-US" sz="1050" b="1" dirty="0">
              <a:solidFill>
                <a:srgbClr val="5E628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62EA1F81-A9ED-0B40-95C0-9EAC3B18D59D}"/>
              </a:ext>
            </a:extLst>
          </p:cNvPr>
          <p:cNvSpPr/>
          <p:nvPr/>
        </p:nvSpPr>
        <p:spPr>
          <a:xfrm>
            <a:off x="6455944" y="2239839"/>
            <a:ext cx="5044280" cy="431385"/>
          </a:xfrm>
          <a:prstGeom prst="rect">
            <a:avLst/>
          </a:prstGeom>
          <a:solidFill>
            <a:srgbClr val="F5F5FB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IoT</a:t>
            </a:r>
            <a:r>
              <a:rPr kumimoji="1" lang="zh-CN" altLang="en-US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Hub</a:t>
            </a:r>
            <a:endParaRPr kumimoji="1" lang="zh-CN" altLang="en-US" sz="1050" b="1" dirty="0">
              <a:solidFill>
                <a:srgbClr val="5E628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48A829A2-30CF-E74A-9BB5-84E1288DD826}"/>
              </a:ext>
            </a:extLst>
          </p:cNvPr>
          <p:cNvSpPr txBox="1"/>
          <p:nvPr/>
        </p:nvSpPr>
        <p:spPr>
          <a:xfrm>
            <a:off x="7795786" y="2817171"/>
            <a:ext cx="11909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900" dirty="0">
                <a:solidFill>
                  <a:srgbClr val="73779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HTTP/MQTT/CoAP</a:t>
            </a:r>
          </a:p>
        </p:txBody>
      </p:sp>
      <p:cxnSp>
        <p:nvCxnSpPr>
          <p:cNvPr id="48" name="直线箭头连接符 100">
            <a:extLst>
              <a:ext uri="{FF2B5EF4-FFF2-40B4-BE49-F238E27FC236}">
                <a16:creationId xmlns:a16="http://schemas.microsoft.com/office/drawing/2014/main" id="{6E2E01F8-087B-3247-B850-BAF3B7A6A7F0}"/>
              </a:ext>
            </a:extLst>
          </p:cNvPr>
          <p:cNvCxnSpPr>
            <a:cxnSpLocks/>
          </p:cNvCxnSpPr>
          <p:nvPr/>
        </p:nvCxnSpPr>
        <p:spPr>
          <a:xfrm>
            <a:off x="8978083" y="2671224"/>
            <a:ext cx="0" cy="543840"/>
          </a:xfrm>
          <a:prstGeom prst="straightConnector1">
            <a:avLst/>
          </a:prstGeom>
          <a:ln w="19050">
            <a:solidFill>
              <a:srgbClr val="D8D9E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线箭头连接符 100">
            <a:extLst>
              <a:ext uri="{FF2B5EF4-FFF2-40B4-BE49-F238E27FC236}">
                <a16:creationId xmlns:a16="http://schemas.microsoft.com/office/drawing/2014/main" id="{AA90B594-700D-1D43-B929-505B1065251C}"/>
              </a:ext>
            </a:extLst>
          </p:cNvPr>
          <p:cNvCxnSpPr>
            <a:cxnSpLocks/>
            <a:endCxn id="46" idx="0"/>
          </p:cNvCxnSpPr>
          <p:nvPr/>
        </p:nvCxnSpPr>
        <p:spPr>
          <a:xfrm>
            <a:off x="8978083" y="1959423"/>
            <a:ext cx="1" cy="280416"/>
          </a:xfrm>
          <a:prstGeom prst="straightConnector1">
            <a:avLst/>
          </a:prstGeom>
          <a:ln w="19050">
            <a:solidFill>
              <a:srgbClr val="D8D9E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11">
            <a:extLst>
              <a:ext uri="{FF2B5EF4-FFF2-40B4-BE49-F238E27FC236}">
                <a16:creationId xmlns:a16="http://schemas.microsoft.com/office/drawing/2014/main" id="{8D880AB7-7258-0548-A364-EF9126BEC591}"/>
              </a:ext>
            </a:extLst>
          </p:cNvPr>
          <p:cNvCxnSpPr>
            <a:cxnSpLocks/>
          </p:cNvCxnSpPr>
          <p:nvPr/>
        </p:nvCxnSpPr>
        <p:spPr>
          <a:xfrm flipH="1">
            <a:off x="8846067" y="5293092"/>
            <a:ext cx="840187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6395119" y="95164"/>
            <a:ext cx="2815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non_smart_device.png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A328977E-5D40-A54C-A510-DF53E3E1004B}"/>
              </a:ext>
            </a:extLst>
          </p:cNvPr>
          <p:cNvSpPr txBox="1"/>
          <p:nvPr/>
        </p:nvSpPr>
        <p:spPr>
          <a:xfrm>
            <a:off x="1916668" y="5782598"/>
            <a:ext cx="1620957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智能设备连接模式</a:t>
            </a:r>
          </a:p>
        </p:txBody>
      </p:sp>
    </p:spTree>
    <p:extLst>
      <p:ext uri="{BB962C8B-B14F-4D97-AF65-F5344CB8AC3E}">
        <p14:creationId xmlns:p14="http://schemas.microsoft.com/office/powerpoint/2010/main" val="12341662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549600" y="1257563"/>
            <a:ext cx="6161514" cy="4219018"/>
            <a:chOff x="2549600" y="1257563"/>
            <a:chExt cx="6161514" cy="4219018"/>
          </a:xfrm>
        </p:grpSpPr>
        <p:graphicFrame>
          <p:nvGraphicFramePr>
            <p:cNvPr id="2" name="图示 1"/>
            <p:cNvGraphicFramePr/>
            <p:nvPr>
              <p:extLst>
                <p:ext uri="{D42A27DB-BD31-4B8C-83A1-F6EECF244321}">
                  <p14:modId xmlns:p14="http://schemas.microsoft.com/office/powerpoint/2010/main" val="2301592842"/>
                </p:ext>
              </p:extLst>
            </p:nvPr>
          </p:nvGraphicFramePr>
          <p:xfrm>
            <a:off x="2549600" y="1916957"/>
            <a:ext cx="5026249" cy="302421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3" name="文本框 2"/>
            <p:cNvSpPr txBox="1"/>
            <p:nvPr/>
          </p:nvSpPr>
          <p:spPr>
            <a:xfrm>
              <a:off x="6056415" y="2072698"/>
              <a:ext cx="25509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模型服务</a:t>
              </a:r>
              <a:endParaRPr lang="en-US" altLang="zh-CN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资产树服务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6440584" y="3521101"/>
              <a:ext cx="227053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设备预配服务</a:t>
              </a:r>
              <a:endParaRPr lang="en-US" altLang="zh-CN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X.509</a:t>
              </a: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证书服务</a:t>
              </a:r>
              <a:endParaRPr lang="en-US" altLang="zh-CN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设备</a:t>
              </a:r>
              <a:r>
                <a:rPr lang="en-US" altLang="zh-CN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SDK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zh-CN" altLang="en-US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028285" y="4830250"/>
              <a:ext cx="2011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统计</a:t>
              </a:r>
              <a:r>
                <a:rPr lang="en-US" altLang="zh-CN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dashboard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告警服务</a:t>
              </a:r>
              <a:endParaRPr lang="en-US" altLang="zh-CN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zh-CN" altLang="en-US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120874" y="1257563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rgbClr val="0A6EFA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设备生命周期管理</a:t>
              </a:r>
              <a:endParaRPr lang="en-US" altLang="zh-CN" sz="1600" b="1" dirty="0">
                <a:solidFill>
                  <a:srgbClr val="0A6EFA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639617" y="3573016"/>
              <a:ext cx="11521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固件空中升级服务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56501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44182" y="-13008"/>
            <a:ext cx="362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coap_messageflow.png</a:t>
            </a:r>
            <a:r>
              <a:rPr lang="zh-CN" altLang="en-US" dirty="0"/>
              <a:t>废弃</a:t>
            </a:r>
            <a:endParaRPr lang="en-US" altLang="zh-CN" dirty="0"/>
          </a:p>
          <a:p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492A3B3-ED9B-F044-AF02-AAF9694E2762}"/>
              </a:ext>
            </a:extLst>
          </p:cNvPr>
          <p:cNvGrpSpPr/>
          <p:nvPr/>
        </p:nvGrpSpPr>
        <p:grpSpPr>
          <a:xfrm>
            <a:off x="-888776" y="1660013"/>
            <a:ext cx="13892719" cy="2385450"/>
            <a:chOff x="-2177775" y="1658636"/>
            <a:chExt cx="13892719" cy="2385450"/>
          </a:xfrm>
        </p:grpSpPr>
        <p:sp>
          <p:nvSpPr>
            <p:cNvPr id="14" name="内容占位符 1">
              <a:extLst>
                <a:ext uri="{FF2B5EF4-FFF2-40B4-BE49-F238E27FC236}">
                  <a16:creationId xmlns:a16="http://schemas.microsoft.com/office/drawing/2014/main" id="{EB9CAAA4-C32D-994F-8244-6A52D72C288E}"/>
                </a:ext>
              </a:extLst>
            </p:cNvPr>
            <p:cNvSpPr txBox="1">
              <a:spLocks/>
            </p:cNvSpPr>
            <p:nvPr/>
          </p:nvSpPr>
          <p:spPr>
            <a:xfrm>
              <a:off x="350061" y="1776503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solidFill>
                    <a:srgbClr val="4C5661"/>
                  </a:solidFill>
                  <a:cs typeface="Arial" panose="020B0604020202020204" pitchFamily="34" charset="0"/>
                </a:rPr>
                <a:t>CoAP/UDP</a:t>
              </a:r>
              <a:endParaRPr lang="zh-CN" altLang="en-US" sz="110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内容占位符 1">
              <a:extLst>
                <a:ext uri="{FF2B5EF4-FFF2-40B4-BE49-F238E27FC236}">
                  <a16:creationId xmlns:a16="http://schemas.microsoft.com/office/drawing/2014/main" id="{0880B52A-E205-4646-9DAC-23F5E7A5B33F}"/>
                </a:ext>
              </a:extLst>
            </p:cNvPr>
            <p:cNvSpPr txBox="1">
              <a:spLocks/>
            </p:cNvSpPr>
            <p:nvPr/>
          </p:nvSpPr>
          <p:spPr>
            <a:xfrm>
              <a:off x="350061" y="3526284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solidFill>
                    <a:srgbClr val="4C5661"/>
                  </a:solidFill>
                  <a:cs typeface="Arial" panose="020B0604020202020204" pitchFamily="34" charset="0"/>
                </a:rPr>
                <a:t>DTLS</a:t>
              </a:r>
              <a:endParaRPr lang="zh-CN" altLang="en-US" sz="110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0" name="内容占位符 1">
              <a:extLst>
                <a:ext uri="{FF2B5EF4-FFF2-40B4-BE49-F238E27FC236}">
                  <a16:creationId xmlns:a16="http://schemas.microsoft.com/office/drawing/2014/main" id="{F4F98348-8519-B845-93F6-E1A225670B23}"/>
                </a:ext>
              </a:extLst>
            </p:cNvPr>
            <p:cNvSpPr txBox="1">
              <a:spLocks/>
            </p:cNvSpPr>
            <p:nvPr/>
          </p:nvSpPr>
          <p:spPr>
            <a:xfrm>
              <a:off x="8029779" y="1692128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solidFill>
                    <a:srgbClr val="4C5661"/>
                  </a:solidFill>
                  <a:cs typeface="Arial" panose="020B0604020202020204" pitchFamily="34" charset="0"/>
                </a:rPr>
                <a:t>HTTPS</a:t>
              </a:r>
              <a:endParaRPr lang="zh-CN" altLang="en-US" sz="110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1" name="内容占位符 1">
              <a:extLst>
                <a:ext uri="{FF2B5EF4-FFF2-40B4-BE49-F238E27FC236}">
                  <a16:creationId xmlns:a16="http://schemas.microsoft.com/office/drawing/2014/main" id="{0A1EC6C2-6D25-2344-A34B-9CFEE71F33BA}"/>
                </a:ext>
              </a:extLst>
            </p:cNvPr>
            <p:cNvSpPr txBox="1">
              <a:spLocks/>
            </p:cNvSpPr>
            <p:nvPr/>
          </p:nvSpPr>
          <p:spPr>
            <a:xfrm>
              <a:off x="8054080" y="3669383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cs typeface="Arial" panose="020B0604020202020204" pitchFamily="34" charset="0"/>
                </a:rPr>
                <a:t>HTTPS</a:t>
              </a:r>
              <a:endParaRPr lang="zh-CN" altLang="en-US" sz="1100" dirty="0">
                <a:cs typeface="Arial" panose="020B0604020202020204" pitchFamily="34" charset="0"/>
              </a:endParaRPr>
            </a:p>
          </p:txBody>
        </p:sp>
        <p:cxnSp>
          <p:nvCxnSpPr>
            <p:cNvPr id="24" name="直线箭头连接符 23">
              <a:extLst>
                <a:ext uri="{FF2B5EF4-FFF2-40B4-BE49-F238E27FC236}">
                  <a16:creationId xmlns:a16="http://schemas.microsoft.com/office/drawing/2014/main" id="{01F100C0-5A67-4244-B11B-1B967DDAEF08}"/>
                </a:ext>
              </a:extLst>
            </p:cNvPr>
            <p:cNvCxnSpPr>
              <a:cxnSpLocks/>
            </p:cNvCxnSpPr>
            <p:nvPr/>
          </p:nvCxnSpPr>
          <p:spPr>
            <a:xfrm>
              <a:off x="3106994" y="2877613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45C85ADF-0B93-F442-B8A0-E9ACDBA528FD}"/>
                </a:ext>
              </a:extLst>
            </p:cNvPr>
            <p:cNvSpPr/>
            <p:nvPr/>
          </p:nvSpPr>
          <p:spPr>
            <a:xfrm>
              <a:off x="-2177775" y="1663187"/>
              <a:ext cx="2106050" cy="753706"/>
            </a:xfrm>
            <a:prstGeom prst="rect">
              <a:avLst/>
            </a:prstGeom>
            <a:noFill/>
            <a:ln w="127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FC2B82C4-58BC-0444-8E26-DDC841352F1A}"/>
                </a:ext>
              </a:extLst>
            </p:cNvPr>
            <p:cNvSpPr txBox="1"/>
            <p:nvPr/>
          </p:nvSpPr>
          <p:spPr>
            <a:xfrm>
              <a:off x="-1689174" y="1817058"/>
              <a:ext cx="1677462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智能水表</a:t>
              </a:r>
              <a:endParaRPr kumimoji="1" lang="en-US" altLang="zh-CN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endParaRPr>
            </a:p>
            <a:p>
              <a:pPr algn="ctr"/>
              <a:r>
                <a:rPr kumimoji="1" lang="en-US" altLang="zh-CN" sz="11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(NB-IoT</a:t>
              </a:r>
              <a:r>
                <a:rPr kumimoji="1" lang="zh-CN" altLang="en-US" sz="11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）</a:t>
              </a:r>
              <a:endParaRPr kumimoji="1" lang="en-US" altLang="zh-CN" sz="11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pic>
          <p:nvPicPr>
            <p:cNvPr id="64" name="图形 63">
              <a:extLst>
                <a:ext uri="{FF2B5EF4-FFF2-40B4-BE49-F238E27FC236}">
                  <a16:creationId xmlns:a16="http://schemas.microsoft.com/office/drawing/2014/main" id="{1578D0EE-A7E1-A645-B3EA-E8AF72EAA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855671" y="1839069"/>
              <a:ext cx="431887" cy="404894"/>
            </a:xfrm>
            <a:prstGeom prst="rect">
              <a:avLst/>
            </a:prstGeom>
          </p:spPr>
        </p:pic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D3E03EB0-E7C5-AE44-A155-E645365418EC}"/>
                </a:ext>
              </a:extLst>
            </p:cNvPr>
            <p:cNvSpPr/>
            <p:nvPr/>
          </p:nvSpPr>
          <p:spPr>
            <a:xfrm>
              <a:off x="-2177775" y="3255865"/>
              <a:ext cx="2106050" cy="753706"/>
            </a:xfrm>
            <a:prstGeom prst="rect">
              <a:avLst/>
            </a:prstGeom>
            <a:noFill/>
            <a:ln w="127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pic>
          <p:nvPicPr>
            <p:cNvPr id="70" name="图形 69">
              <a:extLst>
                <a:ext uri="{FF2B5EF4-FFF2-40B4-BE49-F238E27FC236}">
                  <a16:creationId xmlns:a16="http://schemas.microsoft.com/office/drawing/2014/main" id="{82C4950B-FDA2-CF44-91DF-0E015AC255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1859608" y="3411130"/>
              <a:ext cx="439760" cy="409714"/>
            </a:xfrm>
            <a:prstGeom prst="rect">
              <a:avLst/>
            </a:prstGeom>
          </p:spPr>
        </p:pic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61A3E909-EE5B-F847-A7F1-38233ED75445}"/>
                </a:ext>
              </a:extLst>
            </p:cNvPr>
            <p:cNvSpPr txBox="1"/>
            <p:nvPr/>
          </p:nvSpPr>
          <p:spPr>
            <a:xfrm>
              <a:off x="-1685098" y="3411130"/>
              <a:ext cx="1677462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智能电表</a:t>
              </a:r>
              <a:endParaRPr kumimoji="1" lang="en-US" altLang="zh-CN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endParaRPr>
            </a:p>
            <a:p>
              <a:pPr algn="ctr"/>
              <a:r>
                <a:rPr kumimoji="1" lang="en-US" altLang="zh-CN" sz="11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(NB-IoT</a:t>
              </a:r>
              <a:r>
                <a:rPr kumimoji="1" lang="zh-CN" altLang="en-US" sz="11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）</a:t>
              </a:r>
              <a:endParaRPr kumimoji="1" lang="en-US" altLang="zh-CN" sz="11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FD361503-14E4-094C-8397-6BEF3F899C82}"/>
                </a:ext>
              </a:extLst>
            </p:cNvPr>
            <p:cNvSpPr/>
            <p:nvPr/>
          </p:nvSpPr>
          <p:spPr>
            <a:xfrm>
              <a:off x="844829" y="2475885"/>
              <a:ext cx="2106050" cy="753706"/>
            </a:xfrm>
            <a:prstGeom prst="rect">
              <a:avLst/>
            </a:prstGeom>
            <a:noFill/>
            <a:ln w="127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pic>
          <p:nvPicPr>
            <p:cNvPr id="73" name="图形 72">
              <a:extLst>
                <a:ext uri="{FF2B5EF4-FFF2-40B4-BE49-F238E27FC236}">
                  <a16:creationId xmlns:a16="http://schemas.microsoft.com/office/drawing/2014/main" id="{3D1A2587-466D-C44D-98EB-596EF99D1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52968" y="2645975"/>
              <a:ext cx="396959" cy="396959"/>
            </a:xfrm>
            <a:prstGeom prst="rect">
              <a:avLst/>
            </a:prstGeom>
          </p:spPr>
        </p:pic>
        <p:sp>
          <p:nvSpPr>
            <p:cNvPr id="74" name="内容占位符 1">
              <a:extLst>
                <a:ext uri="{FF2B5EF4-FFF2-40B4-BE49-F238E27FC236}">
                  <a16:creationId xmlns:a16="http://schemas.microsoft.com/office/drawing/2014/main" id="{6A5DF025-2E70-9848-9D11-11FB0411F2AD}"/>
                </a:ext>
              </a:extLst>
            </p:cNvPr>
            <p:cNvSpPr txBox="1">
              <a:spLocks/>
            </p:cNvSpPr>
            <p:nvPr/>
          </p:nvSpPr>
          <p:spPr>
            <a:xfrm>
              <a:off x="1247500" y="2598250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Telco</a:t>
              </a:r>
              <a:r>
                <a:rPr lang="zh-CN" altLang="en-US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 </a:t>
              </a:r>
              <a:r>
                <a:rPr lang="en-US" altLang="zh-CN" sz="1600" dirty="0" err="1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eNodeB</a:t>
              </a:r>
              <a:endParaRPr lang="zh-CN" altLang="en-US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E808CDD6-20CF-8344-B1BC-E3B92174E747}"/>
                </a:ext>
              </a:extLst>
            </p:cNvPr>
            <p:cNvSpPr/>
            <p:nvPr/>
          </p:nvSpPr>
          <p:spPr>
            <a:xfrm>
              <a:off x="6595207" y="2475885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7" name="内容占位符 1">
              <a:extLst>
                <a:ext uri="{FF2B5EF4-FFF2-40B4-BE49-F238E27FC236}">
                  <a16:creationId xmlns:a16="http://schemas.microsoft.com/office/drawing/2014/main" id="{BCC05BE2-08D3-C940-9290-D1BCE72DF40C}"/>
                </a:ext>
              </a:extLst>
            </p:cNvPr>
            <p:cNvSpPr txBox="1">
              <a:spLocks/>
            </p:cNvSpPr>
            <p:nvPr/>
          </p:nvSpPr>
          <p:spPr>
            <a:xfrm>
              <a:off x="7098744" y="2598250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IoT</a:t>
              </a:r>
              <a:r>
                <a:rPr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 </a:t>
              </a:r>
              <a:r>
                <a:rPr lang="en-US" altLang="zh-CN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Cloud</a:t>
              </a:r>
              <a:endParaRPr lang="zh-CN" altLang="en-US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8" name="Freeform 64">
              <a:extLst>
                <a:ext uri="{FF2B5EF4-FFF2-40B4-BE49-F238E27FC236}">
                  <a16:creationId xmlns:a16="http://schemas.microsoft.com/office/drawing/2014/main" id="{893AD62C-D0BA-9B44-81B4-13AB7CB1D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0934" y="2690523"/>
              <a:ext cx="498447" cy="349365"/>
            </a:xfrm>
            <a:custGeom>
              <a:avLst/>
              <a:gdLst>
                <a:gd name="T0" fmla="*/ 137 w 280"/>
                <a:gd name="T1" fmla="*/ 98 h 196"/>
                <a:gd name="T2" fmla="*/ 65 w 280"/>
                <a:gd name="T3" fmla="*/ 48 h 196"/>
                <a:gd name="T4" fmla="*/ 0 w 280"/>
                <a:gd name="T5" fmla="*/ 122 h 196"/>
                <a:gd name="T6" fmla="*/ 64 w 280"/>
                <a:gd name="T7" fmla="*/ 196 h 196"/>
                <a:gd name="T8" fmla="*/ 64 w 280"/>
                <a:gd name="T9" fmla="*/ 196 h 196"/>
                <a:gd name="T10" fmla="*/ 215 w 280"/>
                <a:gd name="T11" fmla="*/ 196 h 196"/>
                <a:gd name="T12" fmla="*/ 224 w 280"/>
                <a:gd name="T13" fmla="*/ 196 h 196"/>
                <a:gd name="T14" fmla="*/ 280 w 280"/>
                <a:gd name="T15" fmla="*/ 129 h 196"/>
                <a:gd name="T16" fmla="*/ 235 w 280"/>
                <a:gd name="T17" fmla="*/ 65 h 196"/>
                <a:gd name="T18" fmla="*/ 147 w 280"/>
                <a:gd name="T19" fmla="*/ 0 h 196"/>
                <a:gd name="T20" fmla="*/ 73 w 280"/>
                <a:gd name="T21" fmla="*/ 36 h 196"/>
                <a:gd name="T22" fmla="*/ 137 w 280"/>
                <a:gd name="T23" fmla="*/ 98 h 196"/>
                <a:gd name="T24" fmla="*/ 137 w 280"/>
                <a:gd name="T25" fmla="*/ 9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" h="196">
                  <a:moveTo>
                    <a:pt x="137" y="98"/>
                  </a:moveTo>
                  <a:cubicBezTo>
                    <a:pt x="137" y="98"/>
                    <a:pt x="127" y="64"/>
                    <a:pt x="65" y="48"/>
                  </a:cubicBezTo>
                  <a:cubicBezTo>
                    <a:pt x="28" y="53"/>
                    <a:pt x="0" y="84"/>
                    <a:pt x="0" y="122"/>
                  </a:cubicBezTo>
                  <a:cubicBezTo>
                    <a:pt x="0" y="159"/>
                    <a:pt x="28" y="191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215" y="196"/>
                    <a:pt x="215" y="196"/>
                    <a:pt x="215" y="196"/>
                  </a:cubicBezTo>
                  <a:cubicBezTo>
                    <a:pt x="224" y="196"/>
                    <a:pt x="224" y="196"/>
                    <a:pt x="224" y="196"/>
                  </a:cubicBezTo>
                  <a:cubicBezTo>
                    <a:pt x="256" y="190"/>
                    <a:pt x="280" y="162"/>
                    <a:pt x="280" y="129"/>
                  </a:cubicBezTo>
                  <a:cubicBezTo>
                    <a:pt x="280" y="100"/>
                    <a:pt x="262" y="75"/>
                    <a:pt x="235" y="65"/>
                  </a:cubicBezTo>
                  <a:cubicBezTo>
                    <a:pt x="223" y="26"/>
                    <a:pt x="188" y="0"/>
                    <a:pt x="147" y="0"/>
                  </a:cubicBezTo>
                  <a:cubicBezTo>
                    <a:pt x="118" y="0"/>
                    <a:pt x="91" y="13"/>
                    <a:pt x="73" y="36"/>
                  </a:cubicBezTo>
                  <a:cubicBezTo>
                    <a:pt x="104" y="40"/>
                    <a:pt x="133" y="56"/>
                    <a:pt x="137" y="98"/>
                  </a:cubicBezTo>
                  <a:cubicBezTo>
                    <a:pt x="137" y="98"/>
                    <a:pt x="137" y="98"/>
                    <a:pt x="137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900" b="1" kern="0" dirty="0">
                <a:solidFill>
                  <a:srgbClr val="000000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80" name="肘形连接符 79">
              <a:extLst>
                <a:ext uri="{FF2B5EF4-FFF2-40B4-BE49-F238E27FC236}">
                  <a16:creationId xmlns:a16="http://schemas.microsoft.com/office/drawing/2014/main" id="{73AA149E-A703-8E4D-98B8-5CB37DDEA489}"/>
                </a:ext>
              </a:extLst>
            </p:cNvPr>
            <p:cNvCxnSpPr>
              <a:cxnSpLocks/>
              <a:stCxn id="30" idx="3"/>
              <a:endCxn id="72" idx="0"/>
            </p:cNvCxnSpPr>
            <p:nvPr/>
          </p:nvCxnSpPr>
          <p:spPr>
            <a:xfrm>
              <a:off x="-11712" y="2070974"/>
              <a:ext cx="1908000" cy="324000"/>
            </a:xfrm>
            <a:prstGeom prst="bentConnector2">
              <a:avLst/>
            </a:prstGeom>
            <a:ln w="1905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肘形连接符 83">
              <a:extLst>
                <a:ext uri="{FF2B5EF4-FFF2-40B4-BE49-F238E27FC236}">
                  <a16:creationId xmlns:a16="http://schemas.microsoft.com/office/drawing/2014/main" id="{187B5955-1F3A-9547-8C78-77533EFE9D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7957" y="3289491"/>
              <a:ext cx="1908000" cy="324000"/>
            </a:xfrm>
            <a:prstGeom prst="bentConnector2">
              <a:avLst/>
            </a:prstGeom>
            <a:ln w="1905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内容占位符 1">
              <a:extLst>
                <a:ext uri="{FF2B5EF4-FFF2-40B4-BE49-F238E27FC236}">
                  <a16:creationId xmlns:a16="http://schemas.microsoft.com/office/drawing/2014/main" id="{6FDE4769-D4AA-B543-A65A-E34E5D177AC9}"/>
                </a:ext>
              </a:extLst>
            </p:cNvPr>
            <p:cNvSpPr txBox="1">
              <a:spLocks/>
            </p:cNvSpPr>
            <p:nvPr/>
          </p:nvSpPr>
          <p:spPr>
            <a:xfrm>
              <a:off x="2758746" y="2579784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050" dirty="0">
                  <a:solidFill>
                    <a:srgbClr val="4C5661"/>
                  </a:solidFill>
                  <a:cs typeface="Arial" panose="020B0604020202020204" pitchFamily="34" charset="0"/>
                </a:rPr>
                <a:t>CoAP/UDP</a:t>
              </a:r>
              <a:endParaRPr lang="zh-CN" altLang="en-US" sz="105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86" name="内容占位符 1">
              <a:extLst>
                <a:ext uri="{FF2B5EF4-FFF2-40B4-BE49-F238E27FC236}">
                  <a16:creationId xmlns:a16="http://schemas.microsoft.com/office/drawing/2014/main" id="{47EB2C0E-FF35-8747-937D-8ACBDFD5F0C7}"/>
                </a:ext>
              </a:extLst>
            </p:cNvPr>
            <p:cNvSpPr txBox="1">
              <a:spLocks/>
            </p:cNvSpPr>
            <p:nvPr/>
          </p:nvSpPr>
          <p:spPr>
            <a:xfrm>
              <a:off x="2792062" y="2835342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050" dirty="0">
                  <a:solidFill>
                    <a:srgbClr val="4C5661"/>
                  </a:solidFill>
                  <a:cs typeface="Arial" panose="020B0604020202020204" pitchFamily="34" charset="0"/>
                </a:rPr>
                <a:t>DTLS</a:t>
              </a:r>
              <a:endParaRPr lang="zh-CN" altLang="en-US" sz="105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cxnSp>
          <p:nvCxnSpPr>
            <p:cNvPr id="90" name="肘形连接符 89">
              <a:extLst>
                <a:ext uri="{FF2B5EF4-FFF2-40B4-BE49-F238E27FC236}">
                  <a16:creationId xmlns:a16="http://schemas.microsoft.com/office/drawing/2014/main" id="{194AD0F3-C3FF-1040-BB6E-C7A4F27BF224}"/>
                </a:ext>
              </a:extLst>
            </p:cNvPr>
            <p:cNvCxnSpPr>
              <a:cxnSpLocks/>
              <a:stCxn id="75" idx="0"/>
            </p:cNvCxnSpPr>
            <p:nvPr/>
          </p:nvCxnSpPr>
          <p:spPr>
            <a:xfrm rot="5400000" flipH="1" flipV="1">
              <a:off x="8349636" y="1304043"/>
              <a:ext cx="360000" cy="1762808"/>
            </a:xfrm>
            <a:prstGeom prst="bentConnector2">
              <a:avLst/>
            </a:prstGeom>
            <a:ln w="19050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肘形连接符 91">
              <a:extLst>
                <a:ext uri="{FF2B5EF4-FFF2-40B4-BE49-F238E27FC236}">
                  <a16:creationId xmlns:a16="http://schemas.microsoft.com/office/drawing/2014/main" id="{0B187C0B-E787-9045-9E67-91B0DBE4C97F}"/>
                </a:ext>
              </a:extLst>
            </p:cNvPr>
            <p:cNvCxnSpPr>
              <a:cxnSpLocks/>
            </p:cNvCxnSpPr>
            <p:nvPr/>
          </p:nvCxnSpPr>
          <p:spPr>
            <a:xfrm>
              <a:off x="7648232" y="3284984"/>
              <a:ext cx="1773270" cy="396000"/>
            </a:xfrm>
            <a:prstGeom prst="bentConnector3">
              <a:avLst>
                <a:gd name="adj1" fmla="val -221"/>
              </a:avLst>
            </a:prstGeom>
            <a:ln w="19050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65CD2B4A-CF36-4748-96FD-7908302F19E6}"/>
                </a:ext>
              </a:extLst>
            </p:cNvPr>
            <p:cNvSpPr/>
            <p:nvPr/>
          </p:nvSpPr>
          <p:spPr>
            <a:xfrm>
              <a:off x="3726881" y="2457419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63" name="内容占位符 1">
              <a:extLst>
                <a:ext uri="{FF2B5EF4-FFF2-40B4-BE49-F238E27FC236}">
                  <a16:creationId xmlns:a16="http://schemas.microsoft.com/office/drawing/2014/main" id="{DAC35924-B2EE-3241-A5A7-D61E6573BF89}"/>
                </a:ext>
              </a:extLst>
            </p:cNvPr>
            <p:cNvSpPr txBox="1">
              <a:spLocks/>
            </p:cNvSpPr>
            <p:nvPr/>
          </p:nvSpPr>
          <p:spPr>
            <a:xfrm>
              <a:off x="4134499" y="2551945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核心网</a:t>
              </a:r>
            </a:p>
          </p:txBody>
        </p:sp>
        <p:pic>
          <p:nvPicPr>
            <p:cNvPr id="3" name="图形 2">
              <a:extLst>
                <a:ext uri="{FF2B5EF4-FFF2-40B4-BE49-F238E27FC236}">
                  <a16:creationId xmlns:a16="http://schemas.microsoft.com/office/drawing/2014/main" id="{65F05BAA-4B4C-3E43-AEA1-C06F2150C4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flipH="1">
              <a:off x="4089831" y="2626211"/>
              <a:ext cx="477987" cy="477987"/>
            </a:xfrm>
            <a:prstGeom prst="rect">
              <a:avLst/>
            </a:prstGeom>
          </p:spPr>
        </p:pic>
        <p:cxnSp>
          <p:nvCxnSpPr>
            <p:cNvPr id="67" name="直线箭头连接符 66">
              <a:extLst>
                <a:ext uri="{FF2B5EF4-FFF2-40B4-BE49-F238E27FC236}">
                  <a16:creationId xmlns:a16="http://schemas.microsoft.com/office/drawing/2014/main" id="{C53B6E0E-0185-F64A-8277-8A4F12A69311}"/>
                </a:ext>
              </a:extLst>
            </p:cNvPr>
            <p:cNvCxnSpPr>
              <a:cxnSpLocks/>
            </p:cNvCxnSpPr>
            <p:nvPr/>
          </p:nvCxnSpPr>
          <p:spPr>
            <a:xfrm>
              <a:off x="5990047" y="2865204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CFDE75B3-B106-2D47-8CF5-7C8436C0590C}"/>
                </a:ext>
              </a:extLst>
            </p:cNvPr>
            <p:cNvSpPr/>
            <p:nvPr/>
          </p:nvSpPr>
          <p:spPr>
            <a:xfrm>
              <a:off x="9576006" y="1658636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69" name="内容占位符 1">
              <a:extLst>
                <a:ext uri="{FF2B5EF4-FFF2-40B4-BE49-F238E27FC236}">
                  <a16:creationId xmlns:a16="http://schemas.microsoft.com/office/drawing/2014/main" id="{01E31A47-B898-FF41-957B-AB01A3345170}"/>
                </a:ext>
              </a:extLst>
            </p:cNvPr>
            <p:cNvSpPr txBox="1">
              <a:spLocks/>
            </p:cNvSpPr>
            <p:nvPr/>
          </p:nvSpPr>
          <p:spPr>
            <a:xfrm>
              <a:off x="9983624" y="1753162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核心网</a:t>
              </a:r>
            </a:p>
          </p:txBody>
        </p:sp>
        <p:pic>
          <p:nvPicPr>
            <p:cNvPr id="76" name="图形 75">
              <a:extLst>
                <a:ext uri="{FF2B5EF4-FFF2-40B4-BE49-F238E27FC236}">
                  <a16:creationId xmlns:a16="http://schemas.microsoft.com/office/drawing/2014/main" id="{8F5BEC7C-C11D-4145-ACFC-C39D91D46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flipH="1">
              <a:off x="9938956" y="1827428"/>
              <a:ext cx="477987" cy="477987"/>
            </a:xfrm>
            <a:prstGeom prst="rect">
              <a:avLst/>
            </a:prstGeom>
          </p:spPr>
        </p:pic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58E891CC-57B6-2F47-AD59-E6BBE9608D7D}"/>
                </a:ext>
              </a:extLst>
            </p:cNvPr>
            <p:cNvSpPr/>
            <p:nvPr/>
          </p:nvSpPr>
          <p:spPr>
            <a:xfrm>
              <a:off x="9576006" y="3251955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81" name="内容占位符 1">
              <a:extLst>
                <a:ext uri="{FF2B5EF4-FFF2-40B4-BE49-F238E27FC236}">
                  <a16:creationId xmlns:a16="http://schemas.microsoft.com/office/drawing/2014/main" id="{B7622A70-FA84-1447-B9FF-4B8CC9D4145D}"/>
                </a:ext>
              </a:extLst>
            </p:cNvPr>
            <p:cNvSpPr txBox="1">
              <a:spLocks/>
            </p:cNvSpPr>
            <p:nvPr/>
          </p:nvSpPr>
          <p:spPr>
            <a:xfrm>
              <a:off x="9983624" y="3346481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核心网</a:t>
              </a:r>
            </a:p>
          </p:txBody>
        </p:sp>
        <p:pic>
          <p:nvPicPr>
            <p:cNvPr id="82" name="图形 81">
              <a:extLst>
                <a:ext uri="{FF2B5EF4-FFF2-40B4-BE49-F238E27FC236}">
                  <a16:creationId xmlns:a16="http://schemas.microsoft.com/office/drawing/2014/main" id="{C2C0F6C9-1687-8C46-BE58-42F2CF059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flipH="1">
              <a:off x="9938956" y="3420747"/>
              <a:ext cx="477987" cy="4779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95383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44182" y="-13008"/>
            <a:ext cx="362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coap_messageflow.png</a:t>
            </a:r>
            <a:endParaRPr lang="zh-CN" alt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AAE9C9A-F930-8742-B928-3D2D3EE0807C}"/>
              </a:ext>
            </a:extLst>
          </p:cNvPr>
          <p:cNvGrpSpPr/>
          <p:nvPr/>
        </p:nvGrpSpPr>
        <p:grpSpPr>
          <a:xfrm>
            <a:off x="144182" y="1882807"/>
            <a:ext cx="11672827" cy="4283043"/>
            <a:chOff x="144182" y="1882807"/>
            <a:chExt cx="11672827" cy="4283043"/>
          </a:xfrm>
        </p:grpSpPr>
        <p:sp>
          <p:nvSpPr>
            <p:cNvPr id="8" name="矩形 7"/>
            <p:cNvSpPr/>
            <p:nvPr/>
          </p:nvSpPr>
          <p:spPr>
            <a:xfrm>
              <a:off x="144182" y="1882807"/>
              <a:ext cx="2072494" cy="1823988"/>
            </a:xfrm>
            <a:prstGeom prst="rect">
              <a:avLst/>
            </a:prstGeom>
            <a:solidFill>
              <a:srgbClr val="4C5661">
                <a:alpha val="5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3" name="矩形 92"/>
            <p:cNvSpPr/>
            <p:nvPr/>
          </p:nvSpPr>
          <p:spPr>
            <a:xfrm>
              <a:off x="10498644" y="2180659"/>
              <a:ext cx="912703" cy="1103879"/>
            </a:xfrm>
            <a:prstGeom prst="rect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内容占位符 1">
              <a:extLst>
                <a:ext uri="{FF2B5EF4-FFF2-40B4-BE49-F238E27FC236}">
                  <a16:creationId xmlns:a16="http://schemas.microsoft.com/office/drawing/2014/main" id="{F4F98348-8519-B845-93F6-E1A225670B23}"/>
                </a:ext>
              </a:extLst>
            </p:cNvPr>
            <p:cNvSpPr txBox="1">
              <a:spLocks/>
            </p:cNvSpPr>
            <p:nvPr/>
          </p:nvSpPr>
          <p:spPr>
            <a:xfrm>
              <a:off x="9351196" y="2285786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solidFill>
                    <a:srgbClr val="4C5661"/>
                  </a:solidFill>
                  <a:cs typeface="Arial" panose="020B0604020202020204" pitchFamily="34" charset="0"/>
                </a:rPr>
                <a:t>HTTPS</a:t>
              </a:r>
              <a:endParaRPr lang="zh-CN" altLang="en-US" sz="110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1" name="内容占位符 1">
              <a:extLst>
                <a:ext uri="{FF2B5EF4-FFF2-40B4-BE49-F238E27FC236}">
                  <a16:creationId xmlns:a16="http://schemas.microsoft.com/office/drawing/2014/main" id="{0A1EC6C2-6D25-2344-A34B-9CFEE71F33BA}"/>
                </a:ext>
              </a:extLst>
            </p:cNvPr>
            <p:cNvSpPr txBox="1">
              <a:spLocks/>
            </p:cNvSpPr>
            <p:nvPr/>
          </p:nvSpPr>
          <p:spPr>
            <a:xfrm>
              <a:off x="9342129" y="2890640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cs typeface="Arial" panose="020B0604020202020204" pitchFamily="34" charset="0"/>
                </a:rPr>
                <a:t>HTTPS</a:t>
              </a:r>
              <a:endParaRPr lang="zh-CN" altLang="en-US" sz="1100" dirty="0">
                <a:cs typeface="Arial" panose="020B0604020202020204" pitchFamily="34" charset="0"/>
              </a:endParaRPr>
            </a:p>
          </p:txBody>
        </p:sp>
        <p:pic>
          <p:nvPicPr>
            <p:cNvPr id="73" name="图形 72">
              <a:extLst>
                <a:ext uri="{FF2B5EF4-FFF2-40B4-BE49-F238E27FC236}">
                  <a16:creationId xmlns:a16="http://schemas.microsoft.com/office/drawing/2014/main" id="{3D1A2587-466D-C44D-98EB-596EF99D1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9676" y="2551606"/>
              <a:ext cx="396959" cy="396959"/>
            </a:xfrm>
            <a:prstGeom prst="rect">
              <a:avLst/>
            </a:prstGeom>
          </p:spPr>
        </p:pic>
        <p:sp>
          <p:nvSpPr>
            <p:cNvPr id="74" name="内容占位符 1">
              <a:extLst>
                <a:ext uri="{FF2B5EF4-FFF2-40B4-BE49-F238E27FC236}">
                  <a16:creationId xmlns:a16="http://schemas.microsoft.com/office/drawing/2014/main" id="{6A5DF025-2E70-9848-9D11-11FB0411F2AD}"/>
                </a:ext>
              </a:extLst>
            </p:cNvPr>
            <p:cNvSpPr txBox="1">
              <a:spLocks/>
            </p:cNvSpPr>
            <p:nvPr/>
          </p:nvSpPr>
          <p:spPr>
            <a:xfrm>
              <a:off x="3182495" y="2995920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NB-</a:t>
              </a:r>
              <a:r>
                <a:rPr lang="en-US" altLang="zh-CN" sz="1600" dirty="0" err="1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IoT</a:t>
              </a:r>
              <a:r>
                <a:rPr lang="zh-CN" altLang="en-US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网络</a:t>
              </a:r>
            </a:p>
          </p:txBody>
        </p:sp>
        <p:sp>
          <p:nvSpPr>
            <p:cNvPr id="77" name="内容占位符 1">
              <a:extLst>
                <a:ext uri="{FF2B5EF4-FFF2-40B4-BE49-F238E27FC236}">
                  <a16:creationId xmlns:a16="http://schemas.microsoft.com/office/drawing/2014/main" id="{BCC05BE2-08D3-C940-9290-D1BCE72DF40C}"/>
                </a:ext>
              </a:extLst>
            </p:cNvPr>
            <p:cNvSpPr txBox="1">
              <a:spLocks/>
            </p:cNvSpPr>
            <p:nvPr/>
          </p:nvSpPr>
          <p:spPr>
            <a:xfrm>
              <a:off x="7865931" y="2995920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IoT</a:t>
              </a:r>
              <a:r>
                <a:rPr lang="zh-CN" altLang="en-US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 </a:t>
              </a:r>
              <a:r>
                <a:rPr lang="en-US" altLang="zh-CN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Cloud</a:t>
              </a:r>
              <a:endParaRPr lang="zh-CN" altLang="en-US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85" name="内容占位符 1">
              <a:extLst>
                <a:ext uri="{FF2B5EF4-FFF2-40B4-BE49-F238E27FC236}">
                  <a16:creationId xmlns:a16="http://schemas.microsoft.com/office/drawing/2014/main" id="{6FDE4769-D4AA-B543-A65A-E34E5D177AC9}"/>
                </a:ext>
              </a:extLst>
            </p:cNvPr>
            <p:cNvSpPr txBox="1">
              <a:spLocks/>
            </p:cNvSpPr>
            <p:nvPr/>
          </p:nvSpPr>
          <p:spPr>
            <a:xfrm>
              <a:off x="7016046" y="2275870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050" dirty="0">
                  <a:solidFill>
                    <a:srgbClr val="4C5661"/>
                  </a:solidFill>
                  <a:cs typeface="Arial" panose="020B0604020202020204" pitchFamily="34" charset="0"/>
                </a:rPr>
                <a:t>CoAP/UDP</a:t>
              </a:r>
              <a:endParaRPr lang="zh-CN" altLang="en-US" sz="105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86" name="内容占位符 1">
              <a:extLst>
                <a:ext uri="{FF2B5EF4-FFF2-40B4-BE49-F238E27FC236}">
                  <a16:creationId xmlns:a16="http://schemas.microsoft.com/office/drawing/2014/main" id="{47EB2C0E-FF35-8747-937D-8ACBDFD5F0C7}"/>
                </a:ext>
              </a:extLst>
            </p:cNvPr>
            <p:cNvSpPr txBox="1">
              <a:spLocks/>
            </p:cNvSpPr>
            <p:nvPr/>
          </p:nvSpPr>
          <p:spPr>
            <a:xfrm>
              <a:off x="7009472" y="2837397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050" dirty="0">
                  <a:solidFill>
                    <a:srgbClr val="4C5661"/>
                  </a:solidFill>
                  <a:cs typeface="Arial" panose="020B0604020202020204" pitchFamily="34" charset="0"/>
                </a:rPr>
                <a:t>DTLS</a:t>
              </a:r>
              <a:endParaRPr lang="zh-CN" altLang="en-US" sz="105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63" name="内容占位符 1">
              <a:extLst>
                <a:ext uri="{FF2B5EF4-FFF2-40B4-BE49-F238E27FC236}">
                  <a16:creationId xmlns:a16="http://schemas.microsoft.com/office/drawing/2014/main" id="{DAC35924-B2EE-3241-A5A7-D61E6573BF89}"/>
                </a:ext>
              </a:extLst>
            </p:cNvPr>
            <p:cNvSpPr txBox="1">
              <a:spLocks/>
            </p:cNvSpPr>
            <p:nvPr/>
          </p:nvSpPr>
          <p:spPr>
            <a:xfrm>
              <a:off x="5311605" y="2475206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核心网</a:t>
              </a:r>
            </a:p>
          </p:txBody>
        </p:sp>
        <p:sp>
          <p:nvSpPr>
            <p:cNvPr id="69" name="内容占位符 1">
              <a:extLst>
                <a:ext uri="{FF2B5EF4-FFF2-40B4-BE49-F238E27FC236}">
                  <a16:creationId xmlns:a16="http://schemas.microsoft.com/office/drawing/2014/main" id="{01E31A47-B898-FF41-957B-AB01A3345170}"/>
                </a:ext>
              </a:extLst>
            </p:cNvPr>
            <p:cNvSpPr txBox="1">
              <a:spLocks/>
            </p:cNvSpPr>
            <p:nvPr/>
          </p:nvSpPr>
          <p:spPr>
            <a:xfrm>
              <a:off x="10085689" y="3158350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60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应用</a:t>
              </a:r>
            </a:p>
          </p:txBody>
        </p:sp>
        <p:sp>
          <p:nvSpPr>
            <p:cNvPr id="54" name="内容占位符 1">
              <a:extLst>
                <a:ext uri="{FF2B5EF4-FFF2-40B4-BE49-F238E27FC236}">
                  <a16:creationId xmlns:a16="http://schemas.microsoft.com/office/drawing/2014/main" id="{6A5DF025-2E70-9848-9D11-11FB0411F2AD}"/>
                </a:ext>
              </a:extLst>
            </p:cNvPr>
            <p:cNvSpPr txBox="1">
              <a:spLocks/>
            </p:cNvSpPr>
            <p:nvPr/>
          </p:nvSpPr>
          <p:spPr>
            <a:xfrm>
              <a:off x="5483623" y="2995920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运营商核心网</a:t>
              </a:r>
            </a:p>
          </p:txBody>
        </p:sp>
        <p:cxnSp>
          <p:nvCxnSpPr>
            <p:cNvPr id="4" name="直接箭头连接符 3"/>
            <p:cNvCxnSpPr/>
            <p:nvPr/>
          </p:nvCxnSpPr>
          <p:spPr>
            <a:xfrm>
              <a:off x="2424806" y="2670047"/>
              <a:ext cx="826487" cy="356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箭头连接符 6"/>
            <p:cNvCxnSpPr/>
            <p:nvPr/>
          </p:nvCxnSpPr>
          <p:spPr>
            <a:xfrm flipH="1">
              <a:off x="2419895" y="2917077"/>
              <a:ext cx="826487" cy="158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Freeform 66">
              <a:extLst>
                <a:ext uri="{FF2B5EF4-FFF2-40B4-BE49-F238E27FC236}">
                  <a16:creationId xmlns:a16="http://schemas.microsoft.com/office/drawing/2014/main" id="{EDE725AC-D2A0-F345-A8D3-0AC56FFC9E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1753" y="2034057"/>
              <a:ext cx="600457" cy="5191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rgbClr val="0090E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83" name="Freeform 66">
              <a:extLst>
                <a:ext uri="{FF2B5EF4-FFF2-40B4-BE49-F238E27FC236}">
                  <a16:creationId xmlns:a16="http://schemas.microsoft.com/office/drawing/2014/main" id="{EDE725AC-D2A0-F345-A8D3-0AC56FFC9E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07974" y="2992239"/>
              <a:ext cx="600457" cy="5191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rgbClr val="0A6EFA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87" name="Freeform 66">
              <a:extLst>
                <a:ext uri="{FF2B5EF4-FFF2-40B4-BE49-F238E27FC236}">
                  <a16:creationId xmlns:a16="http://schemas.microsoft.com/office/drawing/2014/main" id="{EDE725AC-D2A0-F345-A8D3-0AC56FFC9E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7514" y="2043172"/>
              <a:ext cx="600457" cy="5191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rgbClr val="0090E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88" name="Freeform 66">
              <a:extLst>
                <a:ext uri="{FF2B5EF4-FFF2-40B4-BE49-F238E27FC236}">
                  <a16:creationId xmlns:a16="http://schemas.microsoft.com/office/drawing/2014/main" id="{EDE725AC-D2A0-F345-A8D3-0AC56FFC9E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225" y="2992239"/>
              <a:ext cx="600457" cy="5191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rgbClr val="0090E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89" name="直接箭头连接符 88"/>
            <p:cNvCxnSpPr/>
            <p:nvPr/>
          </p:nvCxnSpPr>
          <p:spPr>
            <a:xfrm>
              <a:off x="4704259" y="2655067"/>
              <a:ext cx="826487" cy="356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箭头连接符 90"/>
            <p:cNvCxnSpPr/>
            <p:nvPr/>
          </p:nvCxnSpPr>
          <p:spPr>
            <a:xfrm flipH="1">
              <a:off x="4704259" y="2889562"/>
              <a:ext cx="826487" cy="158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箭头连接符 95"/>
            <p:cNvCxnSpPr/>
            <p:nvPr/>
          </p:nvCxnSpPr>
          <p:spPr>
            <a:xfrm>
              <a:off x="7134562" y="2618356"/>
              <a:ext cx="826487" cy="356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箭头连接符 96"/>
            <p:cNvCxnSpPr/>
            <p:nvPr/>
          </p:nvCxnSpPr>
          <p:spPr>
            <a:xfrm flipH="1">
              <a:off x="7134562" y="2852851"/>
              <a:ext cx="826487" cy="158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547FB302-C87A-5943-815F-C70F954F0221}"/>
                </a:ext>
              </a:extLst>
            </p:cNvPr>
            <p:cNvSpPr/>
            <p:nvPr/>
          </p:nvSpPr>
          <p:spPr>
            <a:xfrm>
              <a:off x="278215" y="4278351"/>
              <a:ext cx="4484159" cy="1887499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A10DA9B7-ED26-A84B-B1BF-8048F9AD35D2}"/>
                </a:ext>
              </a:extLst>
            </p:cNvPr>
            <p:cNvSpPr/>
            <p:nvPr/>
          </p:nvSpPr>
          <p:spPr>
            <a:xfrm>
              <a:off x="295483" y="4259906"/>
              <a:ext cx="4466891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1" name="Freeform 66">
              <a:extLst>
                <a:ext uri="{FF2B5EF4-FFF2-40B4-BE49-F238E27FC236}">
                  <a16:creationId xmlns:a16="http://schemas.microsoft.com/office/drawing/2014/main" id="{EDE725AC-D2A0-F345-A8D3-0AC56FFC9E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18530" y="4445534"/>
              <a:ext cx="395427" cy="3392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2" name="文本框 101">
              <a:extLst>
                <a:ext uri="{FF2B5EF4-FFF2-40B4-BE49-F238E27FC236}">
                  <a16:creationId xmlns:a16="http://schemas.microsoft.com/office/drawing/2014/main" id="{275201F4-13EC-8943-810B-F7BA08EE15E5}"/>
                </a:ext>
              </a:extLst>
            </p:cNvPr>
            <p:cNvSpPr txBox="1"/>
            <p:nvPr/>
          </p:nvSpPr>
          <p:spPr>
            <a:xfrm>
              <a:off x="2236282" y="4481134"/>
              <a:ext cx="7656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设备</a:t>
              </a:r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B5E2BB44-D3A0-124E-8D57-31042AC3F4C4}"/>
                </a:ext>
              </a:extLst>
            </p:cNvPr>
            <p:cNvSpPr txBox="1"/>
            <p:nvPr/>
          </p:nvSpPr>
          <p:spPr>
            <a:xfrm>
              <a:off x="423685" y="5446281"/>
              <a:ext cx="11150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MCU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17F7726B-C824-C146-89D7-7F163C21E208}"/>
                </a:ext>
              </a:extLst>
            </p:cNvPr>
            <p:cNvSpPr/>
            <p:nvPr/>
          </p:nvSpPr>
          <p:spPr>
            <a:xfrm>
              <a:off x="383575" y="5229746"/>
              <a:ext cx="1196802" cy="739209"/>
            </a:xfrm>
            <a:prstGeom prst="rect">
              <a:avLst/>
            </a:prstGeom>
            <a:noFill/>
            <a:ln w="22225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519BFCFF-B5AA-8048-A63B-F8AD963D2AC1}"/>
                </a:ext>
              </a:extLst>
            </p:cNvPr>
            <p:cNvSpPr/>
            <p:nvPr/>
          </p:nvSpPr>
          <p:spPr>
            <a:xfrm>
              <a:off x="3402304" y="5229746"/>
              <a:ext cx="1196802" cy="734597"/>
            </a:xfrm>
            <a:prstGeom prst="rect">
              <a:avLst/>
            </a:prstGeom>
            <a:noFill/>
            <a:ln w="22225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108" name="直线箭头连接符 50">
              <a:extLst>
                <a:ext uri="{FF2B5EF4-FFF2-40B4-BE49-F238E27FC236}">
                  <a16:creationId xmlns:a16="http://schemas.microsoft.com/office/drawing/2014/main" id="{32A7FB1B-77E1-DD49-BBE8-87A0CF4CA4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91192" y="5810454"/>
              <a:ext cx="276225" cy="0"/>
            </a:xfrm>
            <a:prstGeom prst="straightConnector1">
              <a:avLst/>
            </a:prstGeom>
            <a:ln w="1905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箭头连接符 51">
              <a:extLst>
                <a:ext uri="{FF2B5EF4-FFF2-40B4-BE49-F238E27FC236}">
                  <a16:creationId xmlns:a16="http://schemas.microsoft.com/office/drawing/2014/main" id="{3DE971E1-555A-0B4D-B483-42EAEC2ABD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0377" y="5810454"/>
              <a:ext cx="276225" cy="0"/>
            </a:xfrm>
            <a:prstGeom prst="straightConnector1">
              <a:avLst/>
            </a:prstGeom>
            <a:ln w="1905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591CE6AC-277B-6A4E-B35D-988A27299964}"/>
                </a:ext>
              </a:extLst>
            </p:cNvPr>
            <p:cNvSpPr txBox="1"/>
            <p:nvPr/>
          </p:nvSpPr>
          <p:spPr>
            <a:xfrm>
              <a:off x="3367417" y="5446281"/>
              <a:ext cx="120353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SIM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卡</a:t>
              </a:r>
            </a:p>
          </p:txBody>
        </p:sp>
        <p:cxnSp>
          <p:nvCxnSpPr>
            <p:cNvPr id="113" name="直线箭头连接符 63">
              <a:extLst>
                <a:ext uri="{FF2B5EF4-FFF2-40B4-BE49-F238E27FC236}">
                  <a16:creationId xmlns:a16="http://schemas.microsoft.com/office/drawing/2014/main" id="{877B7980-4ABC-874C-9A31-20AD010CAF67}"/>
                </a:ext>
              </a:extLst>
            </p:cNvPr>
            <p:cNvCxnSpPr>
              <a:cxnSpLocks/>
            </p:cNvCxnSpPr>
            <p:nvPr/>
          </p:nvCxnSpPr>
          <p:spPr>
            <a:xfrm>
              <a:off x="3088109" y="5397398"/>
              <a:ext cx="276225" cy="0"/>
            </a:xfrm>
            <a:prstGeom prst="straightConnector1">
              <a:avLst/>
            </a:prstGeom>
            <a:ln w="1905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线箭头连接符 64">
              <a:extLst>
                <a:ext uri="{FF2B5EF4-FFF2-40B4-BE49-F238E27FC236}">
                  <a16:creationId xmlns:a16="http://schemas.microsoft.com/office/drawing/2014/main" id="{981F51C0-6A21-4C4B-A595-308AB5ACEB5E}"/>
                </a:ext>
              </a:extLst>
            </p:cNvPr>
            <p:cNvCxnSpPr>
              <a:cxnSpLocks/>
            </p:cNvCxnSpPr>
            <p:nvPr/>
          </p:nvCxnSpPr>
          <p:spPr>
            <a:xfrm>
              <a:off x="1577294" y="5397398"/>
              <a:ext cx="276225" cy="0"/>
            </a:xfrm>
            <a:prstGeom prst="straightConnector1">
              <a:avLst/>
            </a:prstGeom>
            <a:ln w="1905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梯形 9"/>
            <p:cNvSpPr/>
            <p:nvPr/>
          </p:nvSpPr>
          <p:spPr>
            <a:xfrm>
              <a:off x="1006367" y="3546214"/>
              <a:ext cx="1444850" cy="713692"/>
            </a:xfrm>
            <a:prstGeom prst="trapezoid">
              <a:avLst>
                <a:gd name="adj" fmla="val 52571"/>
              </a:avLst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0" name="图形 49">
              <a:extLst>
                <a:ext uri="{FF2B5EF4-FFF2-40B4-BE49-F238E27FC236}">
                  <a16:creationId xmlns:a16="http://schemas.microsoft.com/office/drawing/2014/main" id="{171D1F5F-2EE2-4446-9831-06B7117EF4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144298" y="2441548"/>
              <a:ext cx="519332" cy="519332"/>
            </a:xfrm>
            <a:prstGeom prst="rect">
              <a:avLst/>
            </a:prstGeom>
          </p:spPr>
        </p:pic>
        <p:pic>
          <p:nvPicPr>
            <p:cNvPr id="52" name="图形 51">
              <a:extLst>
                <a:ext uri="{FF2B5EF4-FFF2-40B4-BE49-F238E27FC236}">
                  <a16:creationId xmlns:a16="http://schemas.microsoft.com/office/drawing/2014/main" id="{C852AA2A-9E59-8641-92B2-9DC691127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477421" y="2547718"/>
              <a:ext cx="480167" cy="369360"/>
            </a:xfrm>
            <a:prstGeom prst="rect">
              <a:avLst/>
            </a:prstGeom>
          </p:spPr>
        </p:pic>
        <p:cxnSp>
          <p:nvCxnSpPr>
            <p:cNvPr id="53" name="直接箭头连接符 88">
              <a:extLst>
                <a:ext uri="{FF2B5EF4-FFF2-40B4-BE49-F238E27FC236}">
                  <a16:creationId xmlns:a16="http://schemas.microsoft.com/office/drawing/2014/main" id="{9CA7F860-AED9-E440-BD9E-B647FA233598}"/>
                </a:ext>
              </a:extLst>
            </p:cNvPr>
            <p:cNvCxnSpPr/>
            <p:nvPr/>
          </p:nvCxnSpPr>
          <p:spPr>
            <a:xfrm>
              <a:off x="9474600" y="2616576"/>
              <a:ext cx="826487" cy="356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90">
              <a:extLst>
                <a:ext uri="{FF2B5EF4-FFF2-40B4-BE49-F238E27FC236}">
                  <a16:creationId xmlns:a16="http://schemas.microsoft.com/office/drawing/2014/main" id="{D40BF78B-D2C9-3046-B26E-3BC3140967F7}"/>
                </a:ext>
              </a:extLst>
            </p:cNvPr>
            <p:cNvCxnSpPr/>
            <p:nvPr/>
          </p:nvCxnSpPr>
          <p:spPr>
            <a:xfrm flipH="1">
              <a:off x="9474600" y="2851071"/>
              <a:ext cx="826487" cy="158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图形 55">
              <a:extLst>
                <a:ext uri="{FF2B5EF4-FFF2-40B4-BE49-F238E27FC236}">
                  <a16:creationId xmlns:a16="http://schemas.microsoft.com/office/drawing/2014/main" id="{CDF0C803-A678-D743-8630-2E980BDCF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728527" y="2239174"/>
              <a:ext cx="458177" cy="458177"/>
            </a:xfrm>
            <a:prstGeom prst="rect">
              <a:avLst/>
            </a:prstGeom>
          </p:spPr>
        </p:pic>
        <p:pic>
          <p:nvPicPr>
            <p:cNvPr id="57" name="图形 56">
              <a:extLst>
                <a:ext uri="{FF2B5EF4-FFF2-40B4-BE49-F238E27FC236}">
                  <a16:creationId xmlns:a16="http://schemas.microsoft.com/office/drawing/2014/main" id="{E7FA88B1-AAE3-C046-8307-06B63D6A6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722261" y="2810384"/>
              <a:ext cx="458177" cy="458177"/>
            </a:xfrm>
            <a:prstGeom prst="rect">
              <a:avLst/>
            </a:prstGeom>
          </p:spPr>
        </p:pic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0E1E0EC3-6DFE-1B44-98FF-6DE69670E613}"/>
                </a:ext>
              </a:extLst>
            </p:cNvPr>
            <p:cNvSpPr/>
            <p:nvPr/>
          </p:nvSpPr>
          <p:spPr>
            <a:xfrm>
              <a:off x="1882407" y="5237412"/>
              <a:ext cx="1196802" cy="355422"/>
            </a:xfrm>
            <a:prstGeom prst="rect">
              <a:avLst/>
            </a:prstGeom>
            <a:solidFill>
              <a:srgbClr val="7CDAF8">
                <a:alpha val="53000"/>
              </a:srgbClr>
            </a:solidFill>
            <a:ln w="22225">
              <a:noFill/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BF299302-15AE-D148-8A67-ED1D7CFA89FA}"/>
                </a:ext>
              </a:extLst>
            </p:cNvPr>
            <p:cNvSpPr/>
            <p:nvPr/>
          </p:nvSpPr>
          <p:spPr>
            <a:xfrm>
              <a:off x="1892940" y="5613533"/>
              <a:ext cx="1196802" cy="355422"/>
            </a:xfrm>
            <a:prstGeom prst="rect">
              <a:avLst/>
            </a:prstGeom>
            <a:solidFill>
              <a:srgbClr val="7CDAF8">
                <a:alpha val="32000"/>
              </a:srgbClr>
            </a:solidFill>
            <a:ln w="22225">
              <a:noFill/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DFB0DB4B-FBB2-2745-BA49-122BBA23E4BE}"/>
                </a:ext>
              </a:extLst>
            </p:cNvPr>
            <p:cNvSpPr/>
            <p:nvPr/>
          </p:nvSpPr>
          <p:spPr>
            <a:xfrm>
              <a:off x="1890670" y="5229746"/>
              <a:ext cx="1196802" cy="734597"/>
            </a:xfrm>
            <a:prstGeom prst="rect">
              <a:avLst/>
            </a:prstGeom>
            <a:noFill/>
            <a:ln w="22225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9" name="文本框 110">
              <a:extLst>
                <a:ext uri="{FF2B5EF4-FFF2-40B4-BE49-F238E27FC236}">
                  <a16:creationId xmlns:a16="http://schemas.microsoft.com/office/drawing/2014/main" id="{1D2438A3-A89D-6F44-8709-3E70948D7447}"/>
                </a:ext>
              </a:extLst>
            </p:cNvPr>
            <p:cNvSpPr txBox="1"/>
            <p:nvPr/>
          </p:nvSpPr>
          <p:spPr>
            <a:xfrm>
              <a:off x="1787666" y="5631425"/>
              <a:ext cx="14223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NB-IoT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 模块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991FE27-4D9D-EE4E-A567-1F01F8779E9C}"/>
                </a:ext>
              </a:extLst>
            </p:cNvPr>
            <p:cNvSpPr txBox="1"/>
            <p:nvPr/>
          </p:nvSpPr>
          <p:spPr>
            <a:xfrm>
              <a:off x="1750705" y="5258946"/>
              <a:ext cx="14223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Device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 </a:t>
              </a:r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SDK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62072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1">
            <a:extLst>
              <a:ext uri="{FF2B5EF4-FFF2-40B4-BE49-F238E27FC236}">
                <a16:creationId xmlns:a16="http://schemas.microsoft.com/office/drawing/2014/main" id="{799EFA76-8655-AD49-B5ED-01545C374DF3}"/>
              </a:ext>
            </a:extLst>
          </p:cNvPr>
          <p:cNvSpPr txBox="1">
            <a:spLocks/>
          </p:cNvSpPr>
          <p:nvPr/>
        </p:nvSpPr>
        <p:spPr>
          <a:xfrm>
            <a:off x="7964404" y="1436385"/>
            <a:ext cx="1095855" cy="374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100" dirty="0">
                <a:solidFill>
                  <a:srgbClr val="4C5661"/>
                </a:solidFill>
                <a:cs typeface="Arial" panose="020B0604020202020204" pitchFamily="34" charset="0"/>
              </a:rPr>
              <a:t>HTTPS</a:t>
            </a:r>
            <a:endParaRPr lang="zh-CN" altLang="en-US" sz="1100" dirty="0">
              <a:solidFill>
                <a:srgbClr val="4C5661"/>
              </a:solidFill>
              <a:cs typeface="Arial" panose="020B0604020202020204" pitchFamily="34" charset="0"/>
            </a:endParaRPr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ADB11ACC-5B0D-B041-B8FE-D80B8702FC07}"/>
              </a:ext>
            </a:extLst>
          </p:cNvPr>
          <p:cNvSpPr txBox="1">
            <a:spLocks/>
          </p:cNvSpPr>
          <p:nvPr/>
        </p:nvSpPr>
        <p:spPr>
          <a:xfrm>
            <a:off x="7924544" y="3603680"/>
            <a:ext cx="1095855" cy="374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100" dirty="0">
                <a:cs typeface="Arial" panose="020B0604020202020204" pitchFamily="34" charset="0"/>
              </a:rPr>
              <a:t>HTTPS</a:t>
            </a:r>
            <a:endParaRPr lang="zh-CN" altLang="en-US" sz="1100" dirty="0">
              <a:cs typeface="Arial" panose="020B0604020202020204" pitchFamily="34" charset="0"/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0CBB130A-4641-A14C-9B92-8D985E297615}"/>
              </a:ext>
            </a:extLst>
          </p:cNvPr>
          <p:cNvCxnSpPr>
            <a:cxnSpLocks/>
          </p:cNvCxnSpPr>
          <p:nvPr/>
        </p:nvCxnSpPr>
        <p:spPr>
          <a:xfrm>
            <a:off x="6026895" y="2780928"/>
            <a:ext cx="465993" cy="0"/>
          </a:xfrm>
          <a:prstGeom prst="straightConnector1">
            <a:avLst/>
          </a:prstGeom>
          <a:ln w="22225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69F977ED-D3AB-B64C-89BC-9FA6502C034C}"/>
              </a:ext>
            </a:extLst>
          </p:cNvPr>
          <p:cNvSpPr/>
          <p:nvPr/>
        </p:nvSpPr>
        <p:spPr>
          <a:xfrm>
            <a:off x="3749628" y="2475885"/>
            <a:ext cx="2106050" cy="753706"/>
          </a:xfrm>
          <a:prstGeom prst="rect">
            <a:avLst/>
          </a:prstGeom>
          <a:solidFill>
            <a:srgbClr val="0A6EF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pic>
        <p:nvPicPr>
          <p:cNvPr id="15" name="图形 14">
            <a:extLst>
              <a:ext uri="{FF2B5EF4-FFF2-40B4-BE49-F238E27FC236}">
                <a16:creationId xmlns:a16="http://schemas.microsoft.com/office/drawing/2014/main" id="{51983095-ACB1-9443-BD5C-F958B3113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57767" y="2645975"/>
            <a:ext cx="396959" cy="396959"/>
          </a:xfrm>
          <a:prstGeom prst="rect">
            <a:avLst/>
          </a:prstGeom>
        </p:spPr>
      </p:pic>
      <p:sp>
        <p:nvSpPr>
          <p:cNvPr id="16" name="内容占位符 1">
            <a:extLst>
              <a:ext uri="{FF2B5EF4-FFF2-40B4-BE49-F238E27FC236}">
                <a16:creationId xmlns:a16="http://schemas.microsoft.com/office/drawing/2014/main" id="{5851A4E6-24B2-7E45-86C4-042C5CD4780A}"/>
              </a:ext>
            </a:extLst>
          </p:cNvPr>
          <p:cNvSpPr txBox="1">
            <a:spLocks/>
          </p:cNvSpPr>
          <p:nvPr/>
        </p:nvSpPr>
        <p:spPr>
          <a:xfrm>
            <a:off x="4152299" y="2598250"/>
            <a:ext cx="1731320" cy="60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NB-IoT</a:t>
            </a:r>
            <a:r>
              <a:rPr lang="zh-CN" altLang="en-US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网络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98AA6C6-7511-CF45-9C4B-14D0B38D8A1A}"/>
              </a:ext>
            </a:extLst>
          </p:cNvPr>
          <p:cNvSpPr/>
          <p:nvPr/>
        </p:nvSpPr>
        <p:spPr>
          <a:xfrm>
            <a:off x="6595207" y="2475885"/>
            <a:ext cx="2106050" cy="753706"/>
          </a:xfrm>
          <a:prstGeom prst="rect">
            <a:avLst/>
          </a:prstGeom>
          <a:solidFill>
            <a:srgbClr val="0A6EF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8" name="内容占位符 1">
            <a:extLst>
              <a:ext uri="{FF2B5EF4-FFF2-40B4-BE49-F238E27FC236}">
                <a16:creationId xmlns:a16="http://schemas.microsoft.com/office/drawing/2014/main" id="{15DE5C47-7AC9-B344-944E-A0B9631F4D59}"/>
              </a:ext>
            </a:extLst>
          </p:cNvPr>
          <p:cNvSpPr txBox="1">
            <a:spLocks/>
          </p:cNvSpPr>
          <p:nvPr/>
        </p:nvSpPr>
        <p:spPr>
          <a:xfrm>
            <a:off x="7098744" y="2598250"/>
            <a:ext cx="1731320" cy="60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IoT</a:t>
            </a:r>
            <a:r>
              <a:rPr lang="zh-CN" altLang="en-US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Cloud</a:t>
            </a:r>
            <a:endParaRPr lang="zh-CN" altLang="en-US" sz="16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9" name="Freeform 64">
            <a:extLst>
              <a:ext uri="{FF2B5EF4-FFF2-40B4-BE49-F238E27FC236}">
                <a16:creationId xmlns:a16="http://schemas.microsoft.com/office/drawing/2014/main" id="{404642DF-607D-334C-9667-2111D92EA829}"/>
              </a:ext>
            </a:extLst>
          </p:cNvPr>
          <p:cNvSpPr>
            <a:spLocks/>
          </p:cNvSpPr>
          <p:nvPr/>
        </p:nvSpPr>
        <p:spPr bwMode="auto">
          <a:xfrm>
            <a:off x="6780934" y="2690523"/>
            <a:ext cx="498447" cy="349365"/>
          </a:xfrm>
          <a:custGeom>
            <a:avLst/>
            <a:gdLst>
              <a:gd name="T0" fmla="*/ 137 w 280"/>
              <a:gd name="T1" fmla="*/ 98 h 196"/>
              <a:gd name="T2" fmla="*/ 65 w 280"/>
              <a:gd name="T3" fmla="*/ 48 h 196"/>
              <a:gd name="T4" fmla="*/ 0 w 280"/>
              <a:gd name="T5" fmla="*/ 122 h 196"/>
              <a:gd name="T6" fmla="*/ 64 w 280"/>
              <a:gd name="T7" fmla="*/ 196 h 196"/>
              <a:gd name="T8" fmla="*/ 64 w 280"/>
              <a:gd name="T9" fmla="*/ 196 h 196"/>
              <a:gd name="T10" fmla="*/ 215 w 280"/>
              <a:gd name="T11" fmla="*/ 196 h 196"/>
              <a:gd name="T12" fmla="*/ 224 w 280"/>
              <a:gd name="T13" fmla="*/ 196 h 196"/>
              <a:gd name="T14" fmla="*/ 280 w 280"/>
              <a:gd name="T15" fmla="*/ 129 h 196"/>
              <a:gd name="T16" fmla="*/ 235 w 280"/>
              <a:gd name="T17" fmla="*/ 65 h 196"/>
              <a:gd name="T18" fmla="*/ 147 w 280"/>
              <a:gd name="T19" fmla="*/ 0 h 196"/>
              <a:gd name="T20" fmla="*/ 73 w 280"/>
              <a:gd name="T21" fmla="*/ 36 h 196"/>
              <a:gd name="T22" fmla="*/ 137 w 280"/>
              <a:gd name="T23" fmla="*/ 98 h 196"/>
              <a:gd name="T24" fmla="*/ 137 w 280"/>
              <a:gd name="T25" fmla="*/ 98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" h="196">
                <a:moveTo>
                  <a:pt x="137" y="98"/>
                </a:moveTo>
                <a:cubicBezTo>
                  <a:pt x="137" y="98"/>
                  <a:pt x="127" y="64"/>
                  <a:pt x="65" y="48"/>
                </a:cubicBezTo>
                <a:cubicBezTo>
                  <a:pt x="28" y="53"/>
                  <a:pt x="0" y="84"/>
                  <a:pt x="0" y="122"/>
                </a:cubicBezTo>
                <a:cubicBezTo>
                  <a:pt x="0" y="159"/>
                  <a:pt x="28" y="191"/>
                  <a:pt x="64" y="196"/>
                </a:cubicBezTo>
                <a:cubicBezTo>
                  <a:pt x="64" y="196"/>
                  <a:pt x="64" y="196"/>
                  <a:pt x="64" y="196"/>
                </a:cubicBezTo>
                <a:cubicBezTo>
                  <a:pt x="215" y="196"/>
                  <a:pt x="215" y="196"/>
                  <a:pt x="215" y="196"/>
                </a:cubicBezTo>
                <a:cubicBezTo>
                  <a:pt x="224" y="196"/>
                  <a:pt x="224" y="196"/>
                  <a:pt x="224" y="196"/>
                </a:cubicBezTo>
                <a:cubicBezTo>
                  <a:pt x="256" y="190"/>
                  <a:pt x="280" y="162"/>
                  <a:pt x="280" y="129"/>
                </a:cubicBezTo>
                <a:cubicBezTo>
                  <a:pt x="280" y="100"/>
                  <a:pt x="262" y="75"/>
                  <a:pt x="235" y="65"/>
                </a:cubicBezTo>
                <a:cubicBezTo>
                  <a:pt x="223" y="26"/>
                  <a:pt x="188" y="0"/>
                  <a:pt x="147" y="0"/>
                </a:cubicBezTo>
                <a:cubicBezTo>
                  <a:pt x="118" y="0"/>
                  <a:pt x="91" y="13"/>
                  <a:pt x="73" y="36"/>
                </a:cubicBezTo>
                <a:cubicBezTo>
                  <a:pt x="104" y="40"/>
                  <a:pt x="133" y="56"/>
                  <a:pt x="137" y="98"/>
                </a:cubicBezTo>
                <a:cubicBezTo>
                  <a:pt x="137" y="98"/>
                  <a:pt x="137" y="98"/>
                  <a:pt x="137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900" b="1" kern="0" dirty="0">
              <a:solidFill>
                <a:srgbClr val="000000"/>
              </a:solidFill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6B807466-0D71-C245-BE38-3DAD28B319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17491" y="1080377"/>
            <a:ext cx="2325512" cy="1336516"/>
          </a:xfrm>
          <a:prstGeom prst="rect">
            <a:avLst/>
          </a:prstGeom>
        </p:spPr>
      </p:pic>
      <p:pic>
        <p:nvPicPr>
          <p:cNvPr id="25" name="图片 3">
            <a:extLst>
              <a:ext uri="{FF2B5EF4-FFF2-40B4-BE49-F238E27FC236}">
                <a16:creationId xmlns:a16="http://schemas.microsoft.com/office/drawing/2014/main" id="{A331691D-7511-9641-9B09-463AF709C9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7491" y="3229591"/>
            <a:ext cx="2348784" cy="104645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26" name="肘形连接符 25">
            <a:extLst>
              <a:ext uri="{FF2B5EF4-FFF2-40B4-BE49-F238E27FC236}">
                <a16:creationId xmlns:a16="http://schemas.microsoft.com/office/drawing/2014/main" id="{0F055295-B718-124B-A7C1-449EE37C0E56}"/>
              </a:ext>
            </a:extLst>
          </p:cNvPr>
          <p:cNvCxnSpPr/>
          <p:nvPr/>
        </p:nvCxnSpPr>
        <p:spPr>
          <a:xfrm flipV="1">
            <a:off x="7648232" y="1748635"/>
            <a:ext cx="1773270" cy="576254"/>
          </a:xfrm>
          <a:prstGeom prst="bentConnector3">
            <a:avLst>
              <a:gd name="adj1" fmla="val -221"/>
            </a:avLst>
          </a:prstGeom>
          <a:ln w="19050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>
            <a:extLst>
              <a:ext uri="{FF2B5EF4-FFF2-40B4-BE49-F238E27FC236}">
                <a16:creationId xmlns:a16="http://schemas.microsoft.com/office/drawing/2014/main" id="{9AD459A8-3DE5-134C-BAE7-10B0A8C26FA9}"/>
              </a:ext>
            </a:extLst>
          </p:cNvPr>
          <p:cNvCxnSpPr>
            <a:cxnSpLocks/>
          </p:cNvCxnSpPr>
          <p:nvPr/>
        </p:nvCxnSpPr>
        <p:spPr>
          <a:xfrm>
            <a:off x="7648232" y="3324733"/>
            <a:ext cx="1773270" cy="576254"/>
          </a:xfrm>
          <a:prstGeom prst="bentConnector3">
            <a:avLst>
              <a:gd name="adj1" fmla="val -221"/>
            </a:avLst>
          </a:prstGeom>
          <a:ln w="19050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4FD131AA-C64E-FC44-AB1C-41BEBFAB6C89}"/>
              </a:ext>
            </a:extLst>
          </p:cNvPr>
          <p:cNvSpPr txBox="1"/>
          <p:nvPr/>
        </p:nvSpPr>
        <p:spPr>
          <a:xfrm>
            <a:off x="4365176" y="6969606"/>
            <a:ext cx="18947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rPr>
              <a:t>4 – </a:t>
            </a:r>
            <a:r>
              <a: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rPr>
              <a:t>实体设备出厂烧录</a:t>
            </a:r>
          </a:p>
          <a:p>
            <a:pPr algn="ctr"/>
            <a:endParaRPr kumimoji="1" lang="zh-CN" altLang="en-US" sz="1400" dirty="0">
              <a:solidFill>
                <a:srgbClr val="383B55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BFA33A9B-785A-C942-AE20-2AB32833C2D5}"/>
              </a:ext>
            </a:extLst>
          </p:cNvPr>
          <p:cNvGrpSpPr/>
          <p:nvPr/>
        </p:nvGrpSpPr>
        <p:grpSpPr>
          <a:xfrm>
            <a:off x="-3121794" y="1811088"/>
            <a:ext cx="6150679" cy="1905944"/>
            <a:chOff x="-3534749" y="1811088"/>
            <a:chExt cx="6150679" cy="1905944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547FB302-C87A-5943-815F-C70F954F0221}"/>
                </a:ext>
              </a:extLst>
            </p:cNvPr>
            <p:cNvSpPr/>
            <p:nvPr/>
          </p:nvSpPr>
          <p:spPr>
            <a:xfrm>
              <a:off x="-3534749" y="1829533"/>
              <a:ext cx="6150679" cy="1887499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A10DA9B7-ED26-A84B-B1BF-8048F9AD35D2}"/>
                </a:ext>
              </a:extLst>
            </p:cNvPr>
            <p:cNvSpPr/>
            <p:nvPr/>
          </p:nvSpPr>
          <p:spPr>
            <a:xfrm>
              <a:off x="-3511063" y="1811088"/>
              <a:ext cx="6126993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1" name="Freeform 66">
              <a:extLst>
                <a:ext uri="{FF2B5EF4-FFF2-40B4-BE49-F238E27FC236}">
                  <a16:creationId xmlns:a16="http://schemas.microsoft.com/office/drawing/2014/main" id="{EDE725AC-D2A0-F345-A8D3-0AC56FFC9E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34799" y="1996716"/>
              <a:ext cx="392367" cy="3392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75201F4-13EC-8943-810B-F7BA08EE15E5}"/>
                </a:ext>
              </a:extLst>
            </p:cNvPr>
            <p:cNvSpPr txBox="1"/>
            <p:nvPr/>
          </p:nvSpPr>
          <p:spPr>
            <a:xfrm>
              <a:off x="-848974" y="2032316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设备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B5E2BB44-D3A0-124E-8D57-31042AC3F4C4}"/>
                </a:ext>
              </a:extLst>
            </p:cNvPr>
            <p:cNvSpPr txBox="1"/>
            <p:nvPr/>
          </p:nvSpPr>
          <p:spPr>
            <a:xfrm>
              <a:off x="-3335216" y="2997463"/>
              <a:ext cx="15294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MCU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17F7726B-C824-C146-89D7-7F163C21E208}"/>
                </a:ext>
              </a:extLst>
            </p:cNvPr>
            <p:cNvSpPr/>
            <p:nvPr/>
          </p:nvSpPr>
          <p:spPr>
            <a:xfrm>
              <a:off x="-3390232" y="2780928"/>
              <a:ext cx="1641589" cy="73920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8D397180-25EB-0849-8611-C33F6F315CDC}"/>
                </a:ext>
              </a:extLst>
            </p:cNvPr>
            <p:cNvSpPr txBox="1"/>
            <p:nvPr/>
          </p:nvSpPr>
          <p:spPr>
            <a:xfrm>
              <a:off x="-1281703" y="3207748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NB-IoT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模块</a:t>
              </a: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CB47081D-0434-FC47-9100-9A08D6CFC7EB}"/>
                </a:ext>
              </a:extLst>
            </p:cNvPr>
            <p:cNvSpPr/>
            <p:nvPr/>
          </p:nvSpPr>
          <p:spPr>
            <a:xfrm>
              <a:off x="-1319918" y="3207748"/>
              <a:ext cx="1641589" cy="31238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519BFCFF-B5AA-8048-A63B-F8AD963D2AC1}"/>
                </a:ext>
              </a:extLst>
            </p:cNvPr>
            <p:cNvSpPr/>
            <p:nvPr/>
          </p:nvSpPr>
          <p:spPr>
            <a:xfrm>
              <a:off x="750396" y="2780928"/>
              <a:ext cx="1641589" cy="734597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51" name="直线箭头连接符 50">
              <a:extLst>
                <a:ext uri="{FF2B5EF4-FFF2-40B4-BE49-F238E27FC236}">
                  <a16:creationId xmlns:a16="http://schemas.microsoft.com/office/drawing/2014/main" id="{32A7FB1B-77E1-DD49-BBE8-87A0CF4CA4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3660" y="3361636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线箭头连接符 51">
              <a:extLst>
                <a:ext uri="{FF2B5EF4-FFF2-40B4-BE49-F238E27FC236}">
                  <a16:creationId xmlns:a16="http://schemas.microsoft.com/office/drawing/2014/main" id="{3DE971E1-555A-0B4D-B483-42EAEC2ABD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1748643" y="3361636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591CE6AC-277B-6A4E-B35D-988A27299964}"/>
                </a:ext>
              </a:extLst>
            </p:cNvPr>
            <p:cNvSpPr txBox="1"/>
            <p:nvPr/>
          </p:nvSpPr>
          <p:spPr>
            <a:xfrm>
              <a:off x="702543" y="2997463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SIM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卡</a:t>
              </a: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EB4AF2A6-F8FE-8549-9728-CF57E8AF6B9D}"/>
                </a:ext>
              </a:extLst>
            </p:cNvPr>
            <p:cNvSpPr txBox="1"/>
            <p:nvPr/>
          </p:nvSpPr>
          <p:spPr>
            <a:xfrm>
              <a:off x="-1284817" y="2780928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NB-IoT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模块</a:t>
              </a: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AA839068-9453-9842-85DF-4AECCA45713C}"/>
                </a:ext>
              </a:extLst>
            </p:cNvPr>
            <p:cNvSpPr/>
            <p:nvPr/>
          </p:nvSpPr>
          <p:spPr>
            <a:xfrm>
              <a:off x="-1323032" y="2780928"/>
              <a:ext cx="1641589" cy="31238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64" name="直线箭头连接符 63">
              <a:extLst>
                <a:ext uri="{FF2B5EF4-FFF2-40B4-BE49-F238E27FC236}">
                  <a16:creationId xmlns:a16="http://schemas.microsoft.com/office/drawing/2014/main" id="{877B7980-4ABC-874C-9A31-20AD010CAF67}"/>
                </a:ext>
              </a:extLst>
            </p:cNvPr>
            <p:cNvCxnSpPr>
              <a:cxnSpLocks/>
            </p:cNvCxnSpPr>
            <p:nvPr/>
          </p:nvCxnSpPr>
          <p:spPr>
            <a:xfrm>
              <a:off x="319431" y="2948580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线箭头连接符 64">
              <a:extLst>
                <a:ext uri="{FF2B5EF4-FFF2-40B4-BE49-F238E27FC236}">
                  <a16:creationId xmlns:a16="http://schemas.microsoft.com/office/drawing/2014/main" id="{981F51C0-6A21-4C4B-A595-308AB5ACEB5E}"/>
                </a:ext>
              </a:extLst>
            </p:cNvPr>
            <p:cNvCxnSpPr>
              <a:cxnSpLocks/>
            </p:cNvCxnSpPr>
            <p:nvPr/>
          </p:nvCxnSpPr>
          <p:spPr>
            <a:xfrm>
              <a:off x="-1752872" y="2948580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直线箭头连接符 65">
            <a:extLst>
              <a:ext uri="{FF2B5EF4-FFF2-40B4-BE49-F238E27FC236}">
                <a16:creationId xmlns:a16="http://schemas.microsoft.com/office/drawing/2014/main" id="{37FBC2A8-70D5-D548-B039-188B75B18DDA}"/>
              </a:ext>
            </a:extLst>
          </p:cNvPr>
          <p:cNvCxnSpPr>
            <a:cxnSpLocks/>
          </p:cNvCxnSpPr>
          <p:nvPr/>
        </p:nvCxnSpPr>
        <p:spPr>
          <a:xfrm flipH="1" flipV="1">
            <a:off x="6026895" y="2997463"/>
            <a:ext cx="465993" cy="0"/>
          </a:xfrm>
          <a:prstGeom prst="straightConnector1">
            <a:avLst/>
          </a:prstGeom>
          <a:ln w="22225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F48A6831-83CA-5D45-8705-5EA7DAB3E635}"/>
              </a:ext>
            </a:extLst>
          </p:cNvPr>
          <p:cNvCxnSpPr>
            <a:cxnSpLocks/>
          </p:cNvCxnSpPr>
          <p:nvPr/>
        </p:nvCxnSpPr>
        <p:spPr>
          <a:xfrm>
            <a:off x="3126153" y="2792134"/>
            <a:ext cx="465993" cy="0"/>
          </a:xfrm>
          <a:prstGeom prst="straightConnector1">
            <a:avLst/>
          </a:prstGeom>
          <a:ln w="22225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2574E019-E391-D04F-BC54-5D34808D8AB0}"/>
              </a:ext>
            </a:extLst>
          </p:cNvPr>
          <p:cNvCxnSpPr>
            <a:cxnSpLocks/>
          </p:cNvCxnSpPr>
          <p:nvPr/>
        </p:nvCxnSpPr>
        <p:spPr>
          <a:xfrm flipH="1" flipV="1">
            <a:off x="3126153" y="3008669"/>
            <a:ext cx="465993" cy="0"/>
          </a:xfrm>
          <a:prstGeom prst="straightConnector1">
            <a:avLst/>
          </a:prstGeom>
          <a:ln w="22225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651B2C7A-A4E7-3748-A3F1-010956530A82}"/>
              </a:ext>
            </a:extLst>
          </p:cNvPr>
          <p:cNvSpPr txBox="1"/>
          <p:nvPr/>
        </p:nvSpPr>
        <p:spPr>
          <a:xfrm>
            <a:off x="1010653" y="565484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废弃</a:t>
            </a:r>
          </a:p>
        </p:txBody>
      </p:sp>
    </p:spTree>
    <p:extLst>
      <p:ext uri="{BB962C8B-B14F-4D97-AF65-F5344CB8AC3E}">
        <p14:creationId xmlns:p14="http://schemas.microsoft.com/office/powerpoint/2010/main" val="93490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21D0ECE-DCF9-1442-AC6C-031C7460894A}"/>
              </a:ext>
            </a:extLst>
          </p:cNvPr>
          <p:cNvSpPr txBox="1"/>
          <p:nvPr/>
        </p:nvSpPr>
        <p:spPr>
          <a:xfrm>
            <a:off x="-38682" y="-61666"/>
            <a:ext cx="3425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device_connection_methods.png</a:t>
            </a:r>
            <a:endParaRPr kumimoji="1"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978484" y="912283"/>
            <a:ext cx="9844597" cy="5421039"/>
            <a:chOff x="978484" y="912283"/>
            <a:chExt cx="9844597" cy="5421039"/>
          </a:xfrm>
        </p:grpSpPr>
        <p:sp>
          <p:nvSpPr>
            <p:cNvPr id="94" name="Rounded Rectangle 41">
              <a:extLst>
                <a:ext uri="{FF2B5EF4-FFF2-40B4-BE49-F238E27FC236}">
                  <a16:creationId xmlns:a16="http://schemas.microsoft.com/office/drawing/2014/main" id="{DFA9F6C4-FE5B-AF4F-9AD1-23B4DF9EB389}"/>
                </a:ext>
              </a:extLst>
            </p:cNvPr>
            <p:cNvSpPr/>
            <p:nvPr/>
          </p:nvSpPr>
          <p:spPr>
            <a:xfrm>
              <a:off x="1911537" y="1930124"/>
              <a:ext cx="7869508" cy="391499"/>
            </a:xfrm>
            <a:prstGeom prst="roundRect">
              <a:avLst/>
            </a:prstGeom>
            <a:solidFill>
              <a:srgbClr val="0090E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sz="1400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API</a:t>
              </a:r>
              <a:r>
                <a:rPr kumimoji="1" lang="zh-CN" altLang="en-US" sz="1400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 </a:t>
              </a:r>
              <a:r>
                <a:rPr kumimoji="1" lang="en-US" altLang="zh-CN" sz="1400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Gateway</a:t>
              </a:r>
              <a:endParaRPr kumimoji="1" lang="en-US" sz="1400" kern="0" dirty="0"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95" name="圆角矩形 94">
              <a:extLst>
                <a:ext uri="{FF2B5EF4-FFF2-40B4-BE49-F238E27FC236}">
                  <a16:creationId xmlns:a16="http://schemas.microsoft.com/office/drawing/2014/main" id="{E96914E6-9C66-6B4D-BD65-7740FCAEA81A}"/>
                </a:ext>
              </a:extLst>
            </p:cNvPr>
            <p:cNvSpPr/>
            <p:nvPr/>
          </p:nvSpPr>
          <p:spPr>
            <a:xfrm>
              <a:off x="1925424" y="2476190"/>
              <a:ext cx="7876635" cy="627213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30000">
                  <a:srgbClr val="0095EE"/>
                </a:gs>
                <a:gs pos="99000">
                  <a:srgbClr val="005FE9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sz="1400" b="1" kern="0" dirty="0" err="1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EnOS</a:t>
              </a:r>
              <a:r>
                <a:rPr kumimoji="1" lang="zh-CN" altLang="en-US" sz="1400" b="1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 </a:t>
              </a:r>
              <a:r>
                <a:rPr kumimoji="1" lang="en-US" altLang="zh-CN" sz="1400" b="1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Cloud</a:t>
              </a:r>
            </a:p>
          </p:txBody>
        </p:sp>
        <p:sp>
          <p:nvSpPr>
            <p:cNvPr id="96" name="圆角矩形 95">
              <a:extLst>
                <a:ext uri="{FF2B5EF4-FFF2-40B4-BE49-F238E27FC236}">
                  <a16:creationId xmlns:a16="http://schemas.microsoft.com/office/drawing/2014/main" id="{7AC3FF8B-20A5-754F-80C6-67FB9C61CEAF}"/>
                </a:ext>
              </a:extLst>
            </p:cNvPr>
            <p:cNvSpPr/>
            <p:nvPr/>
          </p:nvSpPr>
          <p:spPr>
            <a:xfrm>
              <a:off x="2021147" y="992632"/>
              <a:ext cx="1109235" cy="557007"/>
            </a:xfrm>
            <a:prstGeom prst="roundRect">
              <a:avLst/>
            </a:prstGeom>
            <a:solidFill>
              <a:srgbClr val="5C618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DE2BF97C-8D17-D848-B353-9999D3B54B38}"/>
                </a:ext>
              </a:extLst>
            </p:cNvPr>
            <p:cNvSpPr/>
            <p:nvPr/>
          </p:nvSpPr>
          <p:spPr>
            <a:xfrm>
              <a:off x="1993879" y="1144556"/>
              <a:ext cx="1109493" cy="25315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rgbClr val="FFFFFF"/>
                  </a:solidFill>
                  <a:ea typeface="等线" panose="02010600030101010101" pitchFamily="2" charset="-122"/>
                  <a:cs typeface="Arial" panose="020B0604020202020204" pitchFamily="34" charset="0"/>
                </a:rPr>
                <a:t>App</a:t>
              </a:r>
              <a:endParaRPr lang="en-HK" altLang="zh-CN" sz="1400" dirty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98" name="直线连接符 89">
              <a:extLst>
                <a:ext uri="{FF2B5EF4-FFF2-40B4-BE49-F238E27FC236}">
                  <a16:creationId xmlns:a16="http://schemas.microsoft.com/office/drawing/2014/main" id="{5D2A3831-D591-BD48-A32D-2C66F2D72762}"/>
                </a:ext>
              </a:extLst>
            </p:cNvPr>
            <p:cNvCxnSpPr/>
            <p:nvPr/>
          </p:nvCxnSpPr>
          <p:spPr>
            <a:xfrm>
              <a:off x="1925424" y="1851286"/>
              <a:ext cx="7855621" cy="0"/>
            </a:xfrm>
            <a:prstGeom prst="line">
              <a:avLst/>
            </a:prstGeom>
            <a:gradFill>
              <a:gsLst>
                <a:gs pos="0">
                  <a:srgbClr val="2BEAFF"/>
                </a:gs>
                <a:gs pos="50000">
                  <a:srgbClr val="0079FE"/>
                </a:gs>
                <a:gs pos="100000">
                  <a:schemeClr val="accent1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</p:cxnSp>
        <p:cxnSp>
          <p:nvCxnSpPr>
            <p:cNvPr id="99" name="直线连接符 90">
              <a:extLst>
                <a:ext uri="{FF2B5EF4-FFF2-40B4-BE49-F238E27FC236}">
                  <a16:creationId xmlns:a16="http://schemas.microsoft.com/office/drawing/2014/main" id="{1BE91F88-9D4D-4E49-BE52-A9AF4AB9BDA9}"/>
                </a:ext>
              </a:extLst>
            </p:cNvPr>
            <p:cNvCxnSpPr/>
            <p:nvPr/>
          </p:nvCxnSpPr>
          <p:spPr>
            <a:xfrm>
              <a:off x="1925424" y="2406637"/>
              <a:ext cx="7855621" cy="0"/>
            </a:xfrm>
            <a:prstGeom prst="line">
              <a:avLst/>
            </a:prstGeom>
            <a:noFill/>
            <a:ln w="6350" cap="flat" cmpd="sng" algn="ctr">
              <a:solidFill>
                <a:srgbClr val="FFFFFF">
                  <a:lumMod val="85000"/>
                </a:srgbClr>
              </a:solidFill>
              <a:prstDash val="dash"/>
              <a:miter lim="800000"/>
            </a:ln>
            <a:effectLst/>
          </p:spPr>
        </p:cxnSp>
        <p:sp>
          <p:nvSpPr>
            <p:cNvPr id="100" name="圆角矩形 99">
              <a:extLst>
                <a:ext uri="{FF2B5EF4-FFF2-40B4-BE49-F238E27FC236}">
                  <a16:creationId xmlns:a16="http://schemas.microsoft.com/office/drawing/2014/main" id="{EADAFD18-1EFC-734B-95C4-39565720C0E9}"/>
                </a:ext>
              </a:extLst>
            </p:cNvPr>
            <p:cNvSpPr/>
            <p:nvPr/>
          </p:nvSpPr>
          <p:spPr>
            <a:xfrm>
              <a:off x="1925195" y="3412034"/>
              <a:ext cx="7855850" cy="426897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51000">
                  <a:srgbClr val="5CE3D0"/>
                </a:gs>
                <a:gs pos="99000">
                  <a:srgbClr val="83E79B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sz="1400" b="1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IoT</a:t>
              </a:r>
              <a:r>
                <a:rPr kumimoji="1" lang="zh-CN" altLang="en-US" sz="1400" b="1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 </a:t>
              </a:r>
              <a:r>
                <a:rPr kumimoji="1" lang="en-US" altLang="zh-CN" sz="1400" b="1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Hub</a:t>
              </a:r>
            </a:p>
          </p:txBody>
        </p:sp>
        <p:sp>
          <p:nvSpPr>
            <p:cNvPr id="101" name="圆角矩形 100">
              <a:extLst>
                <a:ext uri="{FF2B5EF4-FFF2-40B4-BE49-F238E27FC236}">
                  <a16:creationId xmlns:a16="http://schemas.microsoft.com/office/drawing/2014/main" id="{4CAAC226-559C-EA4F-9792-D7F120BC4E74}"/>
                </a:ext>
              </a:extLst>
            </p:cNvPr>
            <p:cNvSpPr/>
            <p:nvPr/>
          </p:nvSpPr>
          <p:spPr>
            <a:xfrm>
              <a:off x="3359050" y="992632"/>
              <a:ext cx="1109235" cy="557007"/>
            </a:xfrm>
            <a:prstGeom prst="roundRect">
              <a:avLst/>
            </a:prstGeom>
            <a:solidFill>
              <a:srgbClr val="5C618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2E9E749B-11A3-AF46-B438-894C0FDBC794}"/>
                </a:ext>
              </a:extLst>
            </p:cNvPr>
            <p:cNvSpPr/>
            <p:nvPr/>
          </p:nvSpPr>
          <p:spPr>
            <a:xfrm>
              <a:off x="3358791" y="1144556"/>
              <a:ext cx="1109493" cy="25315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rgbClr val="FFFFFF"/>
                  </a:solidFill>
                  <a:cs typeface="Arial" panose="020B0604020202020204" pitchFamily="34" charset="0"/>
                </a:rPr>
                <a:t>App</a:t>
              </a:r>
              <a:endParaRPr lang="en-HK" altLang="zh-CN" sz="14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04" name="圆角矩形 103">
              <a:extLst>
                <a:ext uri="{FF2B5EF4-FFF2-40B4-BE49-F238E27FC236}">
                  <a16:creationId xmlns:a16="http://schemas.microsoft.com/office/drawing/2014/main" id="{8D19E926-0362-8F43-B32D-824872ECF805}"/>
                </a:ext>
              </a:extLst>
            </p:cNvPr>
            <p:cNvSpPr/>
            <p:nvPr/>
          </p:nvSpPr>
          <p:spPr>
            <a:xfrm>
              <a:off x="4696952" y="992632"/>
              <a:ext cx="1109235" cy="557007"/>
            </a:xfrm>
            <a:prstGeom prst="roundRect">
              <a:avLst/>
            </a:prstGeom>
            <a:solidFill>
              <a:srgbClr val="5C618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EE19E9E6-BFD7-874E-A0BD-92644329CE2B}"/>
                </a:ext>
              </a:extLst>
            </p:cNvPr>
            <p:cNvSpPr/>
            <p:nvPr/>
          </p:nvSpPr>
          <p:spPr>
            <a:xfrm>
              <a:off x="4683492" y="1144555"/>
              <a:ext cx="1109493" cy="25315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rgbClr val="FFFFFF"/>
                  </a:solidFill>
                  <a:cs typeface="Arial" panose="020B0604020202020204" pitchFamily="34" charset="0"/>
                </a:rPr>
                <a:t>App</a:t>
              </a:r>
              <a:endParaRPr lang="en-HK" altLang="zh-CN" sz="14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06" name="圆角矩形 105">
              <a:extLst>
                <a:ext uri="{FF2B5EF4-FFF2-40B4-BE49-F238E27FC236}">
                  <a16:creationId xmlns:a16="http://schemas.microsoft.com/office/drawing/2014/main" id="{89E22B07-7E82-F942-A357-BDC8FC23A9EE}"/>
                </a:ext>
              </a:extLst>
            </p:cNvPr>
            <p:cNvSpPr/>
            <p:nvPr/>
          </p:nvSpPr>
          <p:spPr>
            <a:xfrm>
              <a:off x="6034854" y="992632"/>
              <a:ext cx="1109235" cy="557007"/>
            </a:xfrm>
            <a:prstGeom prst="roundRect">
              <a:avLst/>
            </a:prstGeom>
            <a:solidFill>
              <a:srgbClr val="5C618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14388F9E-7C11-4C43-8266-B5E9189581F9}"/>
                </a:ext>
              </a:extLst>
            </p:cNvPr>
            <p:cNvSpPr/>
            <p:nvPr/>
          </p:nvSpPr>
          <p:spPr>
            <a:xfrm>
              <a:off x="6034596" y="1144554"/>
              <a:ext cx="1109493" cy="25315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rgbClr val="FFFFFF"/>
                  </a:solidFill>
                  <a:cs typeface="Arial" panose="020B0604020202020204" pitchFamily="34" charset="0"/>
                </a:rPr>
                <a:t>App</a:t>
              </a:r>
              <a:endParaRPr lang="en-HK" altLang="zh-CN" sz="14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08" name="圆角矩形 107">
              <a:extLst>
                <a:ext uri="{FF2B5EF4-FFF2-40B4-BE49-F238E27FC236}">
                  <a16:creationId xmlns:a16="http://schemas.microsoft.com/office/drawing/2014/main" id="{B8BF0EDF-3937-EA42-856B-23F5305D8127}"/>
                </a:ext>
              </a:extLst>
            </p:cNvPr>
            <p:cNvSpPr/>
            <p:nvPr/>
          </p:nvSpPr>
          <p:spPr>
            <a:xfrm>
              <a:off x="8560239" y="992632"/>
              <a:ext cx="1109235" cy="557007"/>
            </a:xfrm>
            <a:prstGeom prst="roundRect">
              <a:avLst/>
            </a:prstGeom>
            <a:solidFill>
              <a:srgbClr val="5C618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E29C8EA2-AAEA-5B43-9A2E-EBD0E507CD70}"/>
                </a:ext>
              </a:extLst>
            </p:cNvPr>
            <p:cNvSpPr/>
            <p:nvPr/>
          </p:nvSpPr>
          <p:spPr>
            <a:xfrm>
              <a:off x="8590214" y="1144554"/>
              <a:ext cx="1109493" cy="25315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rgbClr val="FFFFFF"/>
                  </a:solidFill>
                  <a:cs typeface="Arial" panose="020B0604020202020204" pitchFamily="34" charset="0"/>
                </a:rPr>
                <a:t>App</a:t>
              </a:r>
              <a:endParaRPr lang="en-HK" altLang="zh-CN" sz="14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4F10409B-36C2-4E4E-80E1-CD76D8629E7E}"/>
                </a:ext>
              </a:extLst>
            </p:cNvPr>
            <p:cNvSpPr txBox="1"/>
            <p:nvPr/>
          </p:nvSpPr>
          <p:spPr>
            <a:xfrm>
              <a:off x="7627828" y="1083904"/>
              <a:ext cx="1024184" cy="430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dirty="0"/>
                <a:t>…</a:t>
              </a:r>
            </a:p>
          </p:txBody>
        </p:sp>
        <p:sp>
          <p:nvSpPr>
            <p:cNvPr id="113" name="圆角矩形 112">
              <a:extLst>
                <a:ext uri="{FF2B5EF4-FFF2-40B4-BE49-F238E27FC236}">
                  <a16:creationId xmlns:a16="http://schemas.microsoft.com/office/drawing/2014/main" id="{82ECAA44-AB09-C44B-BB4E-01EFD1F9C8CD}"/>
                </a:ext>
              </a:extLst>
            </p:cNvPr>
            <p:cNvSpPr/>
            <p:nvPr/>
          </p:nvSpPr>
          <p:spPr>
            <a:xfrm>
              <a:off x="1911538" y="912283"/>
              <a:ext cx="7869507" cy="694338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114" name="直线箭头连接符 131">
              <a:extLst>
                <a:ext uri="{FF2B5EF4-FFF2-40B4-BE49-F238E27FC236}">
                  <a16:creationId xmlns:a16="http://schemas.microsoft.com/office/drawing/2014/main" id="{BE0FDE7D-029B-884A-BF03-954E578F12FA}"/>
                </a:ext>
              </a:extLst>
            </p:cNvPr>
            <p:cNvCxnSpPr>
              <a:cxnSpLocks/>
            </p:cNvCxnSpPr>
            <p:nvPr/>
          </p:nvCxnSpPr>
          <p:spPr>
            <a:xfrm>
              <a:off x="5858755" y="1606621"/>
              <a:ext cx="0" cy="319341"/>
            </a:xfrm>
            <a:prstGeom prst="straightConnector1">
              <a:avLst/>
            </a:prstGeom>
            <a:ln w="22225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线箭头连接符 133">
              <a:extLst>
                <a:ext uri="{FF2B5EF4-FFF2-40B4-BE49-F238E27FC236}">
                  <a16:creationId xmlns:a16="http://schemas.microsoft.com/office/drawing/2014/main" id="{DBF1A2DF-69D7-8A48-99A3-9CC84342CCAD}"/>
                </a:ext>
              </a:extLst>
            </p:cNvPr>
            <p:cNvCxnSpPr>
              <a:cxnSpLocks/>
            </p:cNvCxnSpPr>
            <p:nvPr/>
          </p:nvCxnSpPr>
          <p:spPr>
            <a:xfrm>
              <a:off x="2770997" y="3087642"/>
              <a:ext cx="0" cy="31934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线箭头连接符 134">
              <a:extLst>
                <a:ext uri="{FF2B5EF4-FFF2-40B4-BE49-F238E27FC236}">
                  <a16:creationId xmlns:a16="http://schemas.microsoft.com/office/drawing/2014/main" id="{50D1D825-9145-184A-9D45-9A18C259081B}"/>
                </a:ext>
              </a:extLst>
            </p:cNvPr>
            <p:cNvCxnSpPr>
              <a:cxnSpLocks/>
            </p:cNvCxnSpPr>
            <p:nvPr/>
          </p:nvCxnSpPr>
          <p:spPr>
            <a:xfrm>
              <a:off x="4063882" y="3087642"/>
              <a:ext cx="0" cy="31934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线箭头连接符 135">
              <a:extLst>
                <a:ext uri="{FF2B5EF4-FFF2-40B4-BE49-F238E27FC236}">
                  <a16:creationId xmlns:a16="http://schemas.microsoft.com/office/drawing/2014/main" id="{F3885F64-C9DD-4A45-A549-D4DF03452D6D}"/>
                </a:ext>
              </a:extLst>
            </p:cNvPr>
            <p:cNvCxnSpPr>
              <a:cxnSpLocks/>
            </p:cNvCxnSpPr>
            <p:nvPr/>
          </p:nvCxnSpPr>
          <p:spPr>
            <a:xfrm>
              <a:off x="7015018" y="3087642"/>
              <a:ext cx="0" cy="31934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线箭头连接符 136">
              <a:extLst>
                <a:ext uri="{FF2B5EF4-FFF2-40B4-BE49-F238E27FC236}">
                  <a16:creationId xmlns:a16="http://schemas.microsoft.com/office/drawing/2014/main" id="{78AC63A0-DF72-1E45-9FD5-9F2A65BC575F}"/>
                </a:ext>
              </a:extLst>
            </p:cNvPr>
            <p:cNvCxnSpPr>
              <a:cxnSpLocks/>
            </p:cNvCxnSpPr>
            <p:nvPr/>
          </p:nvCxnSpPr>
          <p:spPr>
            <a:xfrm>
              <a:off x="5518501" y="3087642"/>
              <a:ext cx="0" cy="31934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线箭头连接符 137">
              <a:extLst>
                <a:ext uri="{FF2B5EF4-FFF2-40B4-BE49-F238E27FC236}">
                  <a16:creationId xmlns:a16="http://schemas.microsoft.com/office/drawing/2014/main" id="{FB40884D-18D9-2D4C-8939-39BA869E5A19}"/>
                </a:ext>
              </a:extLst>
            </p:cNvPr>
            <p:cNvCxnSpPr>
              <a:cxnSpLocks/>
            </p:cNvCxnSpPr>
            <p:nvPr/>
          </p:nvCxnSpPr>
          <p:spPr>
            <a:xfrm>
              <a:off x="8766584" y="3087642"/>
              <a:ext cx="0" cy="31934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4" name="组合 123">
              <a:extLst>
                <a:ext uri="{FF2B5EF4-FFF2-40B4-BE49-F238E27FC236}">
                  <a16:creationId xmlns:a16="http://schemas.microsoft.com/office/drawing/2014/main" id="{29D6D3FF-4AEA-AF49-885F-6EB385F95855}"/>
                </a:ext>
              </a:extLst>
            </p:cNvPr>
            <p:cNvGrpSpPr/>
            <p:nvPr/>
          </p:nvGrpSpPr>
          <p:grpSpPr>
            <a:xfrm>
              <a:off x="3494125" y="4108365"/>
              <a:ext cx="1059370" cy="826709"/>
              <a:chOff x="3267372" y="8554501"/>
              <a:chExt cx="1287936" cy="1005077"/>
            </a:xfrm>
          </p:grpSpPr>
          <p:sp>
            <p:nvSpPr>
              <p:cNvPr id="125" name="椭圆 124">
                <a:extLst>
                  <a:ext uri="{FF2B5EF4-FFF2-40B4-BE49-F238E27FC236}">
                    <a16:creationId xmlns:a16="http://schemas.microsoft.com/office/drawing/2014/main" id="{0126406E-6B21-174B-A9DE-79710F4A9E78}"/>
                  </a:ext>
                </a:extLst>
              </p:cNvPr>
              <p:cNvSpPr/>
              <p:nvPr/>
            </p:nvSpPr>
            <p:spPr>
              <a:xfrm>
                <a:off x="3439961" y="8554501"/>
                <a:ext cx="1005076" cy="100507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26" name="Freeform 65">
                <a:extLst>
                  <a:ext uri="{FF2B5EF4-FFF2-40B4-BE49-F238E27FC236}">
                    <a16:creationId xmlns:a16="http://schemas.microsoft.com/office/drawing/2014/main" id="{19BB5C54-9AAF-0441-8759-5650A12373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62679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07" name="矩形 206">
                <a:extLst>
                  <a:ext uri="{FF2B5EF4-FFF2-40B4-BE49-F238E27FC236}">
                    <a16:creationId xmlns:a16="http://schemas.microsoft.com/office/drawing/2014/main" id="{9F9B0544-DA2B-424F-852B-8885081D06E6}"/>
                  </a:ext>
                </a:extLst>
              </p:cNvPr>
              <p:cNvSpPr/>
              <p:nvPr/>
            </p:nvSpPr>
            <p:spPr>
              <a:xfrm>
                <a:off x="3267372" y="9078318"/>
                <a:ext cx="1287936" cy="29934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Cloud Edge</a:t>
                </a:r>
                <a:endParaRPr lang="en-HK" altLang="zh-CN" sz="100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208" name="直线箭头连接符 169">
              <a:extLst>
                <a:ext uri="{FF2B5EF4-FFF2-40B4-BE49-F238E27FC236}">
                  <a16:creationId xmlns:a16="http://schemas.microsoft.com/office/drawing/2014/main" id="{BB887558-9310-5F4C-9DEB-B357A5A5B48F}"/>
                </a:ext>
              </a:extLst>
            </p:cNvPr>
            <p:cNvCxnSpPr>
              <a:cxnSpLocks/>
            </p:cNvCxnSpPr>
            <p:nvPr/>
          </p:nvCxnSpPr>
          <p:spPr>
            <a:xfrm>
              <a:off x="7011629" y="3847118"/>
              <a:ext cx="2181" cy="720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线箭头连接符 170">
              <a:extLst>
                <a:ext uri="{FF2B5EF4-FFF2-40B4-BE49-F238E27FC236}">
                  <a16:creationId xmlns:a16="http://schemas.microsoft.com/office/drawing/2014/main" id="{B2B686A8-04C5-3640-A35C-BFD46E847CE6}"/>
                </a:ext>
              </a:extLst>
            </p:cNvPr>
            <p:cNvCxnSpPr>
              <a:cxnSpLocks/>
            </p:cNvCxnSpPr>
            <p:nvPr/>
          </p:nvCxnSpPr>
          <p:spPr>
            <a:xfrm>
              <a:off x="7013810" y="5385856"/>
              <a:ext cx="0" cy="324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线箭头连接符 171">
              <a:extLst>
                <a:ext uri="{FF2B5EF4-FFF2-40B4-BE49-F238E27FC236}">
                  <a16:creationId xmlns:a16="http://schemas.microsoft.com/office/drawing/2014/main" id="{98A73357-CA5C-CE4D-8C35-58733D5AC917}"/>
                </a:ext>
              </a:extLst>
            </p:cNvPr>
            <p:cNvCxnSpPr>
              <a:cxnSpLocks/>
            </p:cNvCxnSpPr>
            <p:nvPr/>
          </p:nvCxnSpPr>
          <p:spPr>
            <a:xfrm>
              <a:off x="5516319" y="4945130"/>
              <a:ext cx="0" cy="720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线箭头连接符 173">
              <a:extLst>
                <a:ext uri="{FF2B5EF4-FFF2-40B4-BE49-F238E27FC236}">
                  <a16:creationId xmlns:a16="http://schemas.microsoft.com/office/drawing/2014/main" id="{1AC1D348-657F-B847-8E0B-2F2A07CF8FD5}"/>
                </a:ext>
              </a:extLst>
            </p:cNvPr>
            <p:cNvCxnSpPr>
              <a:cxnSpLocks/>
            </p:cNvCxnSpPr>
            <p:nvPr/>
          </p:nvCxnSpPr>
          <p:spPr>
            <a:xfrm>
              <a:off x="2758413" y="3838931"/>
              <a:ext cx="0" cy="1760183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线箭头连接符 174">
              <a:extLst>
                <a:ext uri="{FF2B5EF4-FFF2-40B4-BE49-F238E27FC236}">
                  <a16:creationId xmlns:a16="http://schemas.microsoft.com/office/drawing/2014/main" id="{C68DBCAC-C810-A84E-85B4-EFF1E11B5CD7}"/>
                </a:ext>
              </a:extLst>
            </p:cNvPr>
            <p:cNvCxnSpPr>
              <a:cxnSpLocks/>
            </p:cNvCxnSpPr>
            <p:nvPr/>
          </p:nvCxnSpPr>
          <p:spPr>
            <a:xfrm>
              <a:off x="8754923" y="3833920"/>
              <a:ext cx="2181" cy="720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线箭头连接符 175">
              <a:extLst>
                <a:ext uri="{FF2B5EF4-FFF2-40B4-BE49-F238E27FC236}">
                  <a16:creationId xmlns:a16="http://schemas.microsoft.com/office/drawing/2014/main" id="{1650C563-0A30-8645-AAE9-88056ABE5CB0}"/>
                </a:ext>
              </a:extLst>
            </p:cNvPr>
            <p:cNvCxnSpPr>
              <a:cxnSpLocks/>
            </p:cNvCxnSpPr>
            <p:nvPr/>
          </p:nvCxnSpPr>
          <p:spPr>
            <a:xfrm>
              <a:off x="8754923" y="5385856"/>
              <a:ext cx="0" cy="324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线箭头连接符 176">
              <a:extLst>
                <a:ext uri="{FF2B5EF4-FFF2-40B4-BE49-F238E27FC236}">
                  <a16:creationId xmlns:a16="http://schemas.microsoft.com/office/drawing/2014/main" id="{5A35F95E-6127-5940-90E9-207AA02622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45678" y="4945119"/>
              <a:ext cx="3761" cy="720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圆角矩形 215">
              <a:extLst>
                <a:ext uri="{FF2B5EF4-FFF2-40B4-BE49-F238E27FC236}">
                  <a16:creationId xmlns:a16="http://schemas.microsoft.com/office/drawing/2014/main" id="{F4D8C9AC-A0A6-F741-B80A-1CE9221155E6}"/>
                </a:ext>
              </a:extLst>
            </p:cNvPr>
            <p:cNvSpPr/>
            <p:nvPr/>
          </p:nvSpPr>
          <p:spPr>
            <a:xfrm>
              <a:off x="1911537" y="5638984"/>
              <a:ext cx="7869507" cy="694338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1000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grpSp>
          <p:nvGrpSpPr>
            <p:cNvPr id="217" name="组合 216">
              <a:extLst>
                <a:ext uri="{FF2B5EF4-FFF2-40B4-BE49-F238E27FC236}">
                  <a16:creationId xmlns:a16="http://schemas.microsoft.com/office/drawing/2014/main" id="{C8907104-06BE-5D4C-8470-EE02DC2F3AA3}"/>
                </a:ext>
              </a:extLst>
            </p:cNvPr>
            <p:cNvGrpSpPr/>
            <p:nvPr/>
          </p:nvGrpSpPr>
          <p:grpSpPr>
            <a:xfrm>
              <a:off x="3552095" y="5686837"/>
              <a:ext cx="1054324" cy="598633"/>
              <a:chOff x="3337866" y="8615610"/>
              <a:chExt cx="1281807" cy="727792"/>
            </a:xfrm>
          </p:grpSpPr>
          <p:sp>
            <p:nvSpPr>
              <p:cNvPr id="218" name="椭圆 217">
                <a:extLst>
                  <a:ext uri="{FF2B5EF4-FFF2-40B4-BE49-F238E27FC236}">
                    <a16:creationId xmlns:a16="http://schemas.microsoft.com/office/drawing/2014/main" id="{76B2DBB4-9D2C-634C-A39A-D66390880272}"/>
                  </a:ext>
                </a:extLst>
              </p:cNvPr>
              <p:cNvSpPr/>
              <p:nvPr/>
            </p:nvSpPr>
            <p:spPr>
              <a:xfrm>
                <a:off x="3609223" y="8615610"/>
                <a:ext cx="719299" cy="71930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19" name="矩形 218">
                <a:extLst>
                  <a:ext uri="{FF2B5EF4-FFF2-40B4-BE49-F238E27FC236}">
                    <a16:creationId xmlns:a16="http://schemas.microsoft.com/office/drawing/2014/main" id="{105619E0-17FE-5D42-A2A6-D0C9B26AEBF4}"/>
                  </a:ext>
                </a:extLst>
              </p:cNvPr>
              <p:cNvSpPr/>
              <p:nvPr/>
            </p:nvSpPr>
            <p:spPr>
              <a:xfrm>
                <a:off x="3337866" y="8638694"/>
                <a:ext cx="1281807" cy="704708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>
                  <a:lnSpc>
                    <a:spcPts val="1880"/>
                  </a:lnSpc>
                </a:pP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3</a:t>
                </a:r>
                <a:r>
                  <a:rPr kumimoji="1" lang="en-US" altLang="zh-CN" sz="1000" baseline="30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rd</a:t>
                </a:r>
                <a:r>
                  <a:rPr kumimoji="1" lang="zh-CN" altLang="en-US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Party</a:t>
                </a:r>
              </a:p>
              <a:p>
                <a:pPr algn="ctr">
                  <a:lnSpc>
                    <a:spcPts val="1880"/>
                  </a:lnSpc>
                </a:pP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System</a:t>
                </a:r>
                <a:endParaRPr kumimoji="1" lang="zh-CN" altLang="en-US" sz="10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20" name="组合 219">
              <a:extLst>
                <a:ext uri="{FF2B5EF4-FFF2-40B4-BE49-F238E27FC236}">
                  <a16:creationId xmlns:a16="http://schemas.microsoft.com/office/drawing/2014/main" id="{BF9557B3-1C16-AC49-8162-027625802A41}"/>
                </a:ext>
              </a:extLst>
            </p:cNvPr>
            <p:cNvGrpSpPr/>
            <p:nvPr/>
          </p:nvGrpSpPr>
          <p:grpSpPr>
            <a:xfrm>
              <a:off x="2402280" y="5690326"/>
              <a:ext cx="683781" cy="591654"/>
              <a:chOff x="1939950" y="10306744"/>
              <a:chExt cx="831310" cy="719307"/>
            </a:xfrm>
          </p:grpSpPr>
          <p:grpSp>
            <p:nvGrpSpPr>
              <p:cNvPr id="221" name="组合 220">
                <a:extLst>
                  <a:ext uri="{FF2B5EF4-FFF2-40B4-BE49-F238E27FC236}">
                    <a16:creationId xmlns:a16="http://schemas.microsoft.com/office/drawing/2014/main" id="{B486035F-32AD-8044-825F-979D18FDE4AC}"/>
                  </a:ext>
                </a:extLst>
              </p:cNvPr>
              <p:cNvGrpSpPr/>
              <p:nvPr/>
            </p:nvGrpSpPr>
            <p:grpSpPr>
              <a:xfrm>
                <a:off x="1939950" y="10306744"/>
                <a:ext cx="831310" cy="719307"/>
                <a:chOff x="3419487" y="8615610"/>
                <a:chExt cx="831310" cy="719307"/>
              </a:xfrm>
            </p:grpSpPr>
            <p:sp>
              <p:nvSpPr>
                <p:cNvPr id="223" name="椭圆 222">
                  <a:extLst>
                    <a:ext uri="{FF2B5EF4-FFF2-40B4-BE49-F238E27FC236}">
                      <a16:creationId xmlns:a16="http://schemas.microsoft.com/office/drawing/2014/main" id="{E8980147-5A6B-8E4B-BA0B-384F56C9EE89}"/>
                    </a:ext>
                  </a:extLst>
                </p:cNvPr>
                <p:cNvSpPr/>
                <p:nvPr/>
              </p:nvSpPr>
              <p:spPr>
                <a:xfrm>
                  <a:off x="3492808" y="8615610"/>
                  <a:ext cx="719306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sz="1000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224" name="矩形 223">
                  <a:extLst>
                    <a:ext uri="{FF2B5EF4-FFF2-40B4-BE49-F238E27FC236}">
                      <a16:creationId xmlns:a16="http://schemas.microsoft.com/office/drawing/2014/main" id="{E52E0060-4711-4145-8375-4E9BF771D168}"/>
                    </a:ext>
                  </a:extLst>
                </p:cNvPr>
                <p:cNvSpPr/>
                <p:nvPr/>
              </p:nvSpPr>
              <p:spPr>
                <a:xfrm>
                  <a:off x="3419487" y="8997582"/>
                  <a:ext cx="831310" cy="29934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zh-CN" sz="1000" dirty="0">
                      <a:solidFill>
                        <a:srgbClr val="FFFFFF"/>
                      </a:solidFill>
                      <a:latin typeface="Helvetica" pitchFamily="2" charset="0"/>
                      <a:ea typeface="等线" panose="02010600030101010101" pitchFamily="2" charset="-122"/>
                      <a:cs typeface="Arial" panose="020B0604020202020204" pitchFamily="34" charset="0"/>
                    </a:rPr>
                    <a:t>Device</a:t>
                  </a:r>
                  <a:endParaRPr lang="en-HK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22" name="Freeform 66">
                <a:extLst>
                  <a:ext uri="{FF2B5EF4-FFF2-40B4-BE49-F238E27FC236}">
                    <a16:creationId xmlns:a16="http://schemas.microsoft.com/office/drawing/2014/main" id="{46301578-6CBA-654B-B6ED-D07FD6DD14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74089" y="10365856"/>
                <a:ext cx="392367" cy="339215"/>
              </a:xfrm>
              <a:custGeom>
                <a:avLst/>
                <a:gdLst>
                  <a:gd name="T0" fmla="*/ 0 w 278"/>
                  <a:gd name="T1" fmla="*/ 160 h 240"/>
                  <a:gd name="T2" fmla="*/ 0 w 278"/>
                  <a:gd name="T3" fmla="*/ 240 h 240"/>
                  <a:gd name="T4" fmla="*/ 278 w 278"/>
                  <a:gd name="T5" fmla="*/ 240 h 240"/>
                  <a:gd name="T6" fmla="*/ 278 w 278"/>
                  <a:gd name="T7" fmla="*/ 160 h 240"/>
                  <a:gd name="T8" fmla="*/ 0 w 278"/>
                  <a:gd name="T9" fmla="*/ 160 h 240"/>
                  <a:gd name="T10" fmla="*/ 40 w 278"/>
                  <a:gd name="T11" fmla="*/ 200 h 240"/>
                  <a:gd name="T12" fmla="*/ 16 w 278"/>
                  <a:gd name="T13" fmla="*/ 200 h 240"/>
                  <a:gd name="T14" fmla="*/ 16 w 278"/>
                  <a:gd name="T15" fmla="*/ 177 h 240"/>
                  <a:gd name="T16" fmla="*/ 40 w 278"/>
                  <a:gd name="T17" fmla="*/ 177 h 240"/>
                  <a:gd name="T18" fmla="*/ 40 w 278"/>
                  <a:gd name="T19" fmla="*/ 200 h 240"/>
                  <a:gd name="T20" fmla="*/ 175 w 278"/>
                  <a:gd name="T21" fmla="*/ 224 h 240"/>
                  <a:gd name="T22" fmla="*/ 152 w 278"/>
                  <a:gd name="T23" fmla="*/ 224 h 240"/>
                  <a:gd name="T24" fmla="*/ 152 w 278"/>
                  <a:gd name="T25" fmla="*/ 177 h 240"/>
                  <a:gd name="T26" fmla="*/ 175 w 278"/>
                  <a:gd name="T27" fmla="*/ 177 h 240"/>
                  <a:gd name="T28" fmla="*/ 175 w 278"/>
                  <a:gd name="T29" fmla="*/ 224 h 240"/>
                  <a:gd name="T30" fmla="*/ 218 w 278"/>
                  <a:gd name="T31" fmla="*/ 224 h 240"/>
                  <a:gd name="T32" fmla="*/ 195 w 278"/>
                  <a:gd name="T33" fmla="*/ 224 h 240"/>
                  <a:gd name="T34" fmla="*/ 195 w 278"/>
                  <a:gd name="T35" fmla="*/ 177 h 240"/>
                  <a:gd name="T36" fmla="*/ 218 w 278"/>
                  <a:gd name="T37" fmla="*/ 177 h 240"/>
                  <a:gd name="T38" fmla="*/ 218 w 278"/>
                  <a:gd name="T39" fmla="*/ 224 h 240"/>
                  <a:gd name="T40" fmla="*/ 262 w 278"/>
                  <a:gd name="T41" fmla="*/ 224 h 240"/>
                  <a:gd name="T42" fmla="*/ 238 w 278"/>
                  <a:gd name="T43" fmla="*/ 224 h 240"/>
                  <a:gd name="T44" fmla="*/ 238 w 278"/>
                  <a:gd name="T45" fmla="*/ 177 h 240"/>
                  <a:gd name="T46" fmla="*/ 262 w 278"/>
                  <a:gd name="T47" fmla="*/ 177 h 240"/>
                  <a:gd name="T48" fmla="*/ 262 w 278"/>
                  <a:gd name="T49" fmla="*/ 224 h 240"/>
                  <a:gd name="T50" fmla="*/ 212 w 278"/>
                  <a:gd name="T51" fmla="*/ 64 h 240"/>
                  <a:gd name="T52" fmla="*/ 192 w 278"/>
                  <a:gd name="T53" fmla="*/ 114 h 240"/>
                  <a:gd name="T54" fmla="*/ 202 w 278"/>
                  <a:gd name="T55" fmla="*/ 123 h 240"/>
                  <a:gd name="T56" fmla="*/ 225 w 278"/>
                  <a:gd name="T57" fmla="*/ 64 h 240"/>
                  <a:gd name="T58" fmla="*/ 197 w 278"/>
                  <a:gd name="T59" fmla="*/ 0 h 240"/>
                  <a:gd name="T60" fmla="*/ 187 w 278"/>
                  <a:gd name="T61" fmla="*/ 9 h 240"/>
                  <a:gd name="T62" fmla="*/ 212 w 278"/>
                  <a:gd name="T63" fmla="*/ 64 h 240"/>
                  <a:gd name="T64" fmla="*/ 175 w 278"/>
                  <a:gd name="T65" fmla="*/ 64 h 240"/>
                  <a:gd name="T66" fmla="*/ 164 w 278"/>
                  <a:gd name="T67" fmla="*/ 90 h 240"/>
                  <a:gd name="T68" fmla="*/ 174 w 278"/>
                  <a:gd name="T69" fmla="*/ 99 h 240"/>
                  <a:gd name="T70" fmla="*/ 189 w 278"/>
                  <a:gd name="T71" fmla="*/ 64 h 240"/>
                  <a:gd name="T72" fmla="*/ 169 w 278"/>
                  <a:gd name="T73" fmla="*/ 24 h 240"/>
                  <a:gd name="T74" fmla="*/ 159 w 278"/>
                  <a:gd name="T75" fmla="*/ 33 h 240"/>
                  <a:gd name="T76" fmla="*/ 175 w 278"/>
                  <a:gd name="T77" fmla="*/ 64 h 240"/>
                  <a:gd name="T78" fmla="*/ 107 w 278"/>
                  <a:gd name="T79" fmla="*/ 102 h 240"/>
                  <a:gd name="T80" fmla="*/ 117 w 278"/>
                  <a:gd name="T81" fmla="*/ 93 h 240"/>
                  <a:gd name="T82" fmla="*/ 103 w 278"/>
                  <a:gd name="T83" fmla="*/ 64 h 240"/>
                  <a:gd name="T84" fmla="*/ 119 w 278"/>
                  <a:gd name="T85" fmla="*/ 33 h 240"/>
                  <a:gd name="T86" fmla="*/ 109 w 278"/>
                  <a:gd name="T87" fmla="*/ 24 h 240"/>
                  <a:gd name="T88" fmla="*/ 89 w 278"/>
                  <a:gd name="T89" fmla="*/ 64 h 240"/>
                  <a:gd name="T90" fmla="*/ 107 w 278"/>
                  <a:gd name="T91" fmla="*/ 102 h 240"/>
                  <a:gd name="T92" fmla="*/ 89 w 278"/>
                  <a:gd name="T93" fmla="*/ 117 h 240"/>
                  <a:gd name="T94" fmla="*/ 66 w 278"/>
                  <a:gd name="T95" fmla="*/ 64 h 240"/>
                  <a:gd name="T96" fmla="*/ 91 w 278"/>
                  <a:gd name="T97" fmla="*/ 8 h 240"/>
                  <a:gd name="T98" fmla="*/ 81 w 278"/>
                  <a:gd name="T99" fmla="*/ 0 h 240"/>
                  <a:gd name="T100" fmla="*/ 53 w 278"/>
                  <a:gd name="T101" fmla="*/ 64 h 240"/>
                  <a:gd name="T102" fmla="*/ 79 w 278"/>
                  <a:gd name="T103" fmla="*/ 126 h 240"/>
                  <a:gd name="T104" fmla="*/ 89 w 278"/>
                  <a:gd name="T105" fmla="*/ 117 h 240"/>
                  <a:gd name="T106" fmla="*/ 149 w 278"/>
                  <a:gd name="T107" fmla="*/ 147 h 240"/>
                  <a:gd name="T108" fmla="*/ 149 w 278"/>
                  <a:gd name="T109" fmla="*/ 60 h 240"/>
                  <a:gd name="T110" fmla="*/ 139 w 278"/>
                  <a:gd name="T111" fmla="*/ 50 h 240"/>
                  <a:gd name="T112" fmla="*/ 129 w 278"/>
                  <a:gd name="T113" fmla="*/ 60 h 240"/>
                  <a:gd name="T114" fmla="*/ 129 w 278"/>
                  <a:gd name="T115" fmla="*/ 147 h 240"/>
                  <a:gd name="T116" fmla="*/ 149 w 278"/>
                  <a:gd name="T117" fmla="*/ 147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78" h="240">
                    <a:moveTo>
                      <a:pt x="0" y="160"/>
                    </a:moveTo>
                    <a:cubicBezTo>
                      <a:pt x="0" y="240"/>
                      <a:pt x="0" y="240"/>
                      <a:pt x="0" y="240"/>
                    </a:cubicBezTo>
                    <a:cubicBezTo>
                      <a:pt x="278" y="240"/>
                      <a:pt x="278" y="240"/>
                      <a:pt x="278" y="240"/>
                    </a:cubicBezTo>
                    <a:cubicBezTo>
                      <a:pt x="278" y="160"/>
                      <a:pt x="278" y="160"/>
                      <a:pt x="278" y="160"/>
                    </a:cubicBezTo>
                    <a:lnTo>
                      <a:pt x="0" y="160"/>
                    </a:lnTo>
                    <a:close/>
                    <a:moveTo>
                      <a:pt x="40" y="200"/>
                    </a:moveTo>
                    <a:cubicBezTo>
                      <a:pt x="16" y="200"/>
                      <a:pt x="16" y="200"/>
                      <a:pt x="16" y="200"/>
                    </a:cubicBezTo>
                    <a:cubicBezTo>
                      <a:pt x="16" y="177"/>
                      <a:pt x="16" y="177"/>
                      <a:pt x="16" y="177"/>
                    </a:cubicBezTo>
                    <a:cubicBezTo>
                      <a:pt x="40" y="177"/>
                      <a:pt x="40" y="177"/>
                      <a:pt x="40" y="177"/>
                    </a:cubicBezTo>
                    <a:lnTo>
                      <a:pt x="40" y="200"/>
                    </a:lnTo>
                    <a:close/>
                    <a:moveTo>
                      <a:pt x="175" y="224"/>
                    </a:moveTo>
                    <a:cubicBezTo>
                      <a:pt x="152" y="224"/>
                      <a:pt x="152" y="224"/>
                      <a:pt x="152" y="224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75" y="177"/>
                      <a:pt x="175" y="177"/>
                      <a:pt x="175" y="177"/>
                    </a:cubicBezTo>
                    <a:lnTo>
                      <a:pt x="175" y="224"/>
                    </a:lnTo>
                    <a:close/>
                    <a:moveTo>
                      <a:pt x="218" y="224"/>
                    </a:moveTo>
                    <a:cubicBezTo>
                      <a:pt x="195" y="224"/>
                      <a:pt x="195" y="224"/>
                      <a:pt x="195" y="224"/>
                    </a:cubicBezTo>
                    <a:cubicBezTo>
                      <a:pt x="195" y="177"/>
                      <a:pt x="195" y="177"/>
                      <a:pt x="195" y="177"/>
                    </a:cubicBezTo>
                    <a:cubicBezTo>
                      <a:pt x="218" y="177"/>
                      <a:pt x="218" y="177"/>
                      <a:pt x="218" y="177"/>
                    </a:cubicBezTo>
                    <a:lnTo>
                      <a:pt x="218" y="224"/>
                    </a:lnTo>
                    <a:close/>
                    <a:moveTo>
                      <a:pt x="262" y="224"/>
                    </a:moveTo>
                    <a:cubicBezTo>
                      <a:pt x="238" y="224"/>
                      <a:pt x="238" y="224"/>
                      <a:pt x="238" y="224"/>
                    </a:cubicBezTo>
                    <a:cubicBezTo>
                      <a:pt x="238" y="177"/>
                      <a:pt x="238" y="177"/>
                      <a:pt x="238" y="177"/>
                    </a:cubicBezTo>
                    <a:cubicBezTo>
                      <a:pt x="262" y="177"/>
                      <a:pt x="262" y="177"/>
                      <a:pt x="262" y="177"/>
                    </a:cubicBezTo>
                    <a:lnTo>
                      <a:pt x="262" y="224"/>
                    </a:lnTo>
                    <a:close/>
                    <a:moveTo>
                      <a:pt x="212" y="64"/>
                    </a:moveTo>
                    <a:cubicBezTo>
                      <a:pt x="212" y="83"/>
                      <a:pt x="204" y="101"/>
                      <a:pt x="192" y="114"/>
                    </a:cubicBezTo>
                    <a:cubicBezTo>
                      <a:pt x="202" y="123"/>
                      <a:pt x="202" y="123"/>
                      <a:pt x="202" y="123"/>
                    </a:cubicBezTo>
                    <a:cubicBezTo>
                      <a:pt x="216" y="107"/>
                      <a:pt x="225" y="87"/>
                      <a:pt x="225" y="64"/>
                    </a:cubicBezTo>
                    <a:cubicBezTo>
                      <a:pt x="225" y="38"/>
                      <a:pt x="214" y="16"/>
                      <a:pt x="197" y="0"/>
                    </a:cubicBezTo>
                    <a:cubicBezTo>
                      <a:pt x="187" y="9"/>
                      <a:pt x="187" y="9"/>
                      <a:pt x="187" y="9"/>
                    </a:cubicBezTo>
                    <a:cubicBezTo>
                      <a:pt x="202" y="22"/>
                      <a:pt x="212" y="42"/>
                      <a:pt x="212" y="64"/>
                    </a:cubicBezTo>
                    <a:close/>
                    <a:moveTo>
                      <a:pt x="175" y="64"/>
                    </a:moveTo>
                    <a:cubicBezTo>
                      <a:pt x="175" y="74"/>
                      <a:pt x="171" y="83"/>
                      <a:pt x="164" y="90"/>
                    </a:cubicBezTo>
                    <a:cubicBezTo>
                      <a:pt x="174" y="99"/>
                      <a:pt x="174" y="99"/>
                      <a:pt x="174" y="99"/>
                    </a:cubicBezTo>
                    <a:cubicBezTo>
                      <a:pt x="183" y="90"/>
                      <a:pt x="189" y="77"/>
                      <a:pt x="189" y="64"/>
                    </a:cubicBezTo>
                    <a:cubicBezTo>
                      <a:pt x="189" y="48"/>
                      <a:pt x="181" y="33"/>
                      <a:pt x="169" y="24"/>
                    </a:cubicBezTo>
                    <a:cubicBezTo>
                      <a:pt x="159" y="33"/>
                      <a:pt x="159" y="33"/>
                      <a:pt x="159" y="33"/>
                    </a:cubicBezTo>
                    <a:cubicBezTo>
                      <a:pt x="169" y="40"/>
                      <a:pt x="175" y="51"/>
                      <a:pt x="175" y="64"/>
                    </a:cubicBezTo>
                    <a:close/>
                    <a:moveTo>
                      <a:pt x="107" y="102"/>
                    </a:moveTo>
                    <a:cubicBezTo>
                      <a:pt x="117" y="93"/>
                      <a:pt x="117" y="93"/>
                      <a:pt x="117" y="93"/>
                    </a:cubicBezTo>
                    <a:cubicBezTo>
                      <a:pt x="108" y="86"/>
                      <a:pt x="103" y="76"/>
                      <a:pt x="103" y="64"/>
                    </a:cubicBezTo>
                    <a:cubicBezTo>
                      <a:pt x="103" y="51"/>
                      <a:pt x="109" y="40"/>
                      <a:pt x="119" y="33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97" y="33"/>
                      <a:pt x="89" y="48"/>
                      <a:pt x="89" y="64"/>
                    </a:cubicBezTo>
                    <a:cubicBezTo>
                      <a:pt x="89" y="79"/>
                      <a:pt x="96" y="93"/>
                      <a:pt x="107" y="102"/>
                    </a:cubicBezTo>
                    <a:close/>
                    <a:moveTo>
                      <a:pt x="89" y="117"/>
                    </a:moveTo>
                    <a:cubicBezTo>
                      <a:pt x="75" y="104"/>
                      <a:pt x="66" y="85"/>
                      <a:pt x="66" y="64"/>
                    </a:cubicBezTo>
                    <a:cubicBezTo>
                      <a:pt x="66" y="42"/>
                      <a:pt x="76" y="22"/>
                      <a:pt x="91" y="8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64" y="16"/>
                      <a:pt x="53" y="38"/>
                      <a:pt x="53" y="64"/>
                    </a:cubicBezTo>
                    <a:cubicBezTo>
                      <a:pt x="53" y="88"/>
                      <a:pt x="63" y="110"/>
                      <a:pt x="79" y="126"/>
                    </a:cubicBezTo>
                    <a:lnTo>
                      <a:pt x="89" y="117"/>
                    </a:lnTo>
                    <a:close/>
                    <a:moveTo>
                      <a:pt x="149" y="147"/>
                    </a:moveTo>
                    <a:cubicBezTo>
                      <a:pt x="149" y="60"/>
                      <a:pt x="149" y="60"/>
                      <a:pt x="149" y="60"/>
                    </a:cubicBezTo>
                    <a:cubicBezTo>
                      <a:pt x="149" y="55"/>
                      <a:pt x="145" y="50"/>
                      <a:pt x="139" y="50"/>
                    </a:cubicBezTo>
                    <a:cubicBezTo>
                      <a:pt x="134" y="50"/>
                      <a:pt x="129" y="55"/>
                      <a:pt x="129" y="60"/>
                    </a:cubicBezTo>
                    <a:cubicBezTo>
                      <a:pt x="129" y="147"/>
                      <a:pt x="129" y="147"/>
                      <a:pt x="129" y="147"/>
                    </a:cubicBezTo>
                    <a:lnTo>
                      <a:pt x="149" y="1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25" name="组合 224">
              <a:extLst>
                <a:ext uri="{FF2B5EF4-FFF2-40B4-BE49-F238E27FC236}">
                  <a16:creationId xmlns:a16="http://schemas.microsoft.com/office/drawing/2014/main" id="{652B04E8-965E-B64A-A3FF-B9A1C30708AC}"/>
                </a:ext>
              </a:extLst>
            </p:cNvPr>
            <p:cNvGrpSpPr/>
            <p:nvPr/>
          </p:nvGrpSpPr>
          <p:grpSpPr>
            <a:xfrm>
              <a:off x="6481857" y="5686837"/>
              <a:ext cx="1054329" cy="598633"/>
              <a:chOff x="3892471" y="8615610"/>
              <a:chExt cx="1281807" cy="727792"/>
            </a:xfrm>
          </p:grpSpPr>
          <p:sp>
            <p:nvSpPr>
              <p:cNvPr id="226" name="椭圆 225">
                <a:extLst>
                  <a:ext uri="{FF2B5EF4-FFF2-40B4-BE49-F238E27FC236}">
                    <a16:creationId xmlns:a16="http://schemas.microsoft.com/office/drawing/2014/main" id="{5710D8D0-1828-0545-82ED-8D2B1FCF171E}"/>
                  </a:ext>
                </a:extLst>
              </p:cNvPr>
              <p:cNvSpPr/>
              <p:nvPr/>
            </p:nvSpPr>
            <p:spPr>
              <a:xfrm>
                <a:off x="4188191" y="8615610"/>
                <a:ext cx="719307" cy="71930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27" name="矩形 226">
                <a:extLst>
                  <a:ext uri="{FF2B5EF4-FFF2-40B4-BE49-F238E27FC236}">
                    <a16:creationId xmlns:a16="http://schemas.microsoft.com/office/drawing/2014/main" id="{72E2FC9E-71C8-0B4A-9048-F598675FA4A3}"/>
                  </a:ext>
                </a:extLst>
              </p:cNvPr>
              <p:cNvSpPr/>
              <p:nvPr/>
            </p:nvSpPr>
            <p:spPr>
              <a:xfrm>
                <a:off x="3892471" y="8638694"/>
                <a:ext cx="1281807" cy="704708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>
                  <a:lnSpc>
                    <a:spcPts val="1880"/>
                  </a:lnSpc>
                </a:pP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3</a:t>
                </a:r>
                <a:r>
                  <a:rPr kumimoji="1" lang="en-US" altLang="zh-CN" sz="1000" baseline="30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rd</a:t>
                </a:r>
                <a:r>
                  <a:rPr kumimoji="1" lang="zh-CN" altLang="en-US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Party</a:t>
                </a:r>
              </a:p>
              <a:p>
                <a:pPr algn="ctr">
                  <a:lnSpc>
                    <a:spcPts val="1880"/>
                  </a:lnSpc>
                </a:pP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System</a:t>
                </a:r>
                <a:endParaRPr kumimoji="1" lang="zh-CN" altLang="en-US" sz="10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28" name="组合 227">
              <a:extLst>
                <a:ext uri="{FF2B5EF4-FFF2-40B4-BE49-F238E27FC236}">
                  <a16:creationId xmlns:a16="http://schemas.microsoft.com/office/drawing/2014/main" id="{D97F7F9C-8283-5C4F-A592-61BD0DD3BB1C}"/>
                </a:ext>
              </a:extLst>
            </p:cNvPr>
            <p:cNvGrpSpPr/>
            <p:nvPr/>
          </p:nvGrpSpPr>
          <p:grpSpPr>
            <a:xfrm>
              <a:off x="5128958" y="5690326"/>
              <a:ext cx="784508" cy="591654"/>
              <a:chOff x="2247675" y="10306744"/>
              <a:chExt cx="953770" cy="719307"/>
            </a:xfrm>
          </p:grpSpPr>
          <p:grpSp>
            <p:nvGrpSpPr>
              <p:cNvPr id="229" name="组合 228">
                <a:extLst>
                  <a:ext uri="{FF2B5EF4-FFF2-40B4-BE49-F238E27FC236}">
                    <a16:creationId xmlns:a16="http://schemas.microsoft.com/office/drawing/2014/main" id="{D8F804ED-0A92-ED49-A100-7A388D179567}"/>
                  </a:ext>
                </a:extLst>
              </p:cNvPr>
              <p:cNvGrpSpPr/>
              <p:nvPr/>
            </p:nvGrpSpPr>
            <p:grpSpPr>
              <a:xfrm>
                <a:off x="2247675" y="10306744"/>
                <a:ext cx="953770" cy="719307"/>
                <a:chOff x="3727212" y="8615610"/>
                <a:chExt cx="953770" cy="719307"/>
              </a:xfrm>
            </p:grpSpPr>
            <p:sp>
              <p:nvSpPr>
                <p:cNvPr id="231" name="椭圆 230">
                  <a:extLst>
                    <a:ext uri="{FF2B5EF4-FFF2-40B4-BE49-F238E27FC236}">
                      <a16:creationId xmlns:a16="http://schemas.microsoft.com/office/drawing/2014/main" id="{0E054BE7-2BDA-E74C-B0AB-61D9D3011D84}"/>
                    </a:ext>
                  </a:extLst>
                </p:cNvPr>
                <p:cNvSpPr/>
                <p:nvPr/>
              </p:nvSpPr>
              <p:spPr>
                <a:xfrm>
                  <a:off x="3837180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sz="1000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232" name="矩形 231">
                  <a:extLst>
                    <a:ext uri="{FF2B5EF4-FFF2-40B4-BE49-F238E27FC236}">
                      <a16:creationId xmlns:a16="http://schemas.microsoft.com/office/drawing/2014/main" id="{96128196-ACC5-CA4A-B532-3554114CB088}"/>
                    </a:ext>
                  </a:extLst>
                </p:cNvPr>
                <p:cNvSpPr/>
                <p:nvPr/>
              </p:nvSpPr>
              <p:spPr>
                <a:xfrm>
                  <a:off x="3727212" y="8997582"/>
                  <a:ext cx="953770" cy="29934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zh-CN" sz="1000" dirty="0">
                      <a:solidFill>
                        <a:srgbClr val="FFFFFF"/>
                      </a:solidFill>
                      <a:latin typeface="Helvetica" pitchFamily="2" charset="0"/>
                      <a:ea typeface="等线" panose="02010600030101010101" pitchFamily="2" charset="-122"/>
                      <a:cs typeface="Arial" panose="020B0604020202020204" pitchFamily="34" charset="0"/>
                    </a:rPr>
                    <a:t>Device</a:t>
                  </a:r>
                  <a:endParaRPr lang="en-HK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30" name="Freeform 66">
                <a:extLst>
                  <a:ext uri="{FF2B5EF4-FFF2-40B4-BE49-F238E27FC236}">
                    <a16:creationId xmlns:a16="http://schemas.microsoft.com/office/drawing/2014/main" id="{0397AE52-C561-A349-B319-CD220DD587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8462" y="10365856"/>
                <a:ext cx="392367" cy="339215"/>
              </a:xfrm>
              <a:custGeom>
                <a:avLst/>
                <a:gdLst>
                  <a:gd name="T0" fmla="*/ 0 w 278"/>
                  <a:gd name="T1" fmla="*/ 160 h 240"/>
                  <a:gd name="T2" fmla="*/ 0 w 278"/>
                  <a:gd name="T3" fmla="*/ 240 h 240"/>
                  <a:gd name="T4" fmla="*/ 278 w 278"/>
                  <a:gd name="T5" fmla="*/ 240 h 240"/>
                  <a:gd name="T6" fmla="*/ 278 w 278"/>
                  <a:gd name="T7" fmla="*/ 160 h 240"/>
                  <a:gd name="T8" fmla="*/ 0 w 278"/>
                  <a:gd name="T9" fmla="*/ 160 h 240"/>
                  <a:gd name="T10" fmla="*/ 40 w 278"/>
                  <a:gd name="T11" fmla="*/ 200 h 240"/>
                  <a:gd name="T12" fmla="*/ 16 w 278"/>
                  <a:gd name="T13" fmla="*/ 200 h 240"/>
                  <a:gd name="T14" fmla="*/ 16 w 278"/>
                  <a:gd name="T15" fmla="*/ 177 h 240"/>
                  <a:gd name="T16" fmla="*/ 40 w 278"/>
                  <a:gd name="T17" fmla="*/ 177 h 240"/>
                  <a:gd name="T18" fmla="*/ 40 w 278"/>
                  <a:gd name="T19" fmla="*/ 200 h 240"/>
                  <a:gd name="T20" fmla="*/ 175 w 278"/>
                  <a:gd name="T21" fmla="*/ 224 h 240"/>
                  <a:gd name="T22" fmla="*/ 152 w 278"/>
                  <a:gd name="T23" fmla="*/ 224 h 240"/>
                  <a:gd name="T24" fmla="*/ 152 w 278"/>
                  <a:gd name="T25" fmla="*/ 177 h 240"/>
                  <a:gd name="T26" fmla="*/ 175 w 278"/>
                  <a:gd name="T27" fmla="*/ 177 h 240"/>
                  <a:gd name="T28" fmla="*/ 175 w 278"/>
                  <a:gd name="T29" fmla="*/ 224 h 240"/>
                  <a:gd name="T30" fmla="*/ 218 w 278"/>
                  <a:gd name="T31" fmla="*/ 224 h 240"/>
                  <a:gd name="T32" fmla="*/ 195 w 278"/>
                  <a:gd name="T33" fmla="*/ 224 h 240"/>
                  <a:gd name="T34" fmla="*/ 195 w 278"/>
                  <a:gd name="T35" fmla="*/ 177 h 240"/>
                  <a:gd name="T36" fmla="*/ 218 w 278"/>
                  <a:gd name="T37" fmla="*/ 177 h 240"/>
                  <a:gd name="T38" fmla="*/ 218 w 278"/>
                  <a:gd name="T39" fmla="*/ 224 h 240"/>
                  <a:gd name="T40" fmla="*/ 262 w 278"/>
                  <a:gd name="T41" fmla="*/ 224 h 240"/>
                  <a:gd name="T42" fmla="*/ 238 w 278"/>
                  <a:gd name="T43" fmla="*/ 224 h 240"/>
                  <a:gd name="T44" fmla="*/ 238 w 278"/>
                  <a:gd name="T45" fmla="*/ 177 h 240"/>
                  <a:gd name="T46" fmla="*/ 262 w 278"/>
                  <a:gd name="T47" fmla="*/ 177 h 240"/>
                  <a:gd name="T48" fmla="*/ 262 w 278"/>
                  <a:gd name="T49" fmla="*/ 224 h 240"/>
                  <a:gd name="T50" fmla="*/ 212 w 278"/>
                  <a:gd name="T51" fmla="*/ 64 h 240"/>
                  <a:gd name="T52" fmla="*/ 192 w 278"/>
                  <a:gd name="T53" fmla="*/ 114 h 240"/>
                  <a:gd name="T54" fmla="*/ 202 w 278"/>
                  <a:gd name="T55" fmla="*/ 123 h 240"/>
                  <a:gd name="T56" fmla="*/ 225 w 278"/>
                  <a:gd name="T57" fmla="*/ 64 h 240"/>
                  <a:gd name="T58" fmla="*/ 197 w 278"/>
                  <a:gd name="T59" fmla="*/ 0 h 240"/>
                  <a:gd name="T60" fmla="*/ 187 w 278"/>
                  <a:gd name="T61" fmla="*/ 9 h 240"/>
                  <a:gd name="T62" fmla="*/ 212 w 278"/>
                  <a:gd name="T63" fmla="*/ 64 h 240"/>
                  <a:gd name="T64" fmla="*/ 175 w 278"/>
                  <a:gd name="T65" fmla="*/ 64 h 240"/>
                  <a:gd name="T66" fmla="*/ 164 w 278"/>
                  <a:gd name="T67" fmla="*/ 90 h 240"/>
                  <a:gd name="T68" fmla="*/ 174 w 278"/>
                  <a:gd name="T69" fmla="*/ 99 h 240"/>
                  <a:gd name="T70" fmla="*/ 189 w 278"/>
                  <a:gd name="T71" fmla="*/ 64 h 240"/>
                  <a:gd name="T72" fmla="*/ 169 w 278"/>
                  <a:gd name="T73" fmla="*/ 24 h 240"/>
                  <a:gd name="T74" fmla="*/ 159 w 278"/>
                  <a:gd name="T75" fmla="*/ 33 h 240"/>
                  <a:gd name="T76" fmla="*/ 175 w 278"/>
                  <a:gd name="T77" fmla="*/ 64 h 240"/>
                  <a:gd name="T78" fmla="*/ 107 w 278"/>
                  <a:gd name="T79" fmla="*/ 102 h 240"/>
                  <a:gd name="T80" fmla="*/ 117 w 278"/>
                  <a:gd name="T81" fmla="*/ 93 h 240"/>
                  <a:gd name="T82" fmla="*/ 103 w 278"/>
                  <a:gd name="T83" fmla="*/ 64 h 240"/>
                  <a:gd name="T84" fmla="*/ 119 w 278"/>
                  <a:gd name="T85" fmla="*/ 33 h 240"/>
                  <a:gd name="T86" fmla="*/ 109 w 278"/>
                  <a:gd name="T87" fmla="*/ 24 h 240"/>
                  <a:gd name="T88" fmla="*/ 89 w 278"/>
                  <a:gd name="T89" fmla="*/ 64 h 240"/>
                  <a:gd name="T90" fmla="*/ 107 w 278"/>
                  <a:gd name="T91" fmla="*/ 102 h 240"/>
                  <a:gd name="T92" fmla="*/ 89 w 278"/>
                  <a:gd name="T93" fmla="*/ 117 h 240"/>
                  <a:gd name="T94" fmla="*/ 66 w 278"/>
                  <a:gd name="T95" fmla="*/ 64 h 240"/>
                  <a:gd name="T96" fmla="*/ 91 w 278"/>
                  <a:gd name="T97" fmla="*/ 8 h 240"/>
                  <a:gd name="T98" fmla="*/ 81 w 278"/>
                  <a:gd name="T99" fmla="*/ 0 h 240"/>
                  <a:gd name="T100" fmla="*/ 53 w 278"/>
                  <a:gd name="T101" fmla="*/ 64 h 240"/>
                  <a:gd name="T102" fmla="*/ 79 w 278"/>
                  <a:gd name="T103" fmla="*/ 126 h 240"/>
                  <a:gd name="T104" fmla="*/ 89 w 278"/>
                  <a:gd name="T105" fmla="*/ 117 h 240"/>
                  <a:gd name="T106" fmla="*/ 149 w 278"/>
                  <a:gd name="T107" fmla="*/ 147 h 240"/>
                  <a:gd name="T108" fmla="*/ 149 w 278"/>
                  <a:gd name="T109" fmla="*/ 60 h 240"/>
                  <a:gd name="T110" fmla="*/ 139 w 278"/>
                  <a:gd name="T111" fmla="*/ 50 h 240"/>
                  <a:gd name="T112" fmla="*/ 129 w 278"/>
                  <a:gd name="T113" fmla="*/ 60 h 240"/>
                  <a:gd name="T114" fmla="*/ 129 w 278"/>
                  <a:gd name="T115" fmla="*/ 147 h 240"/>
                  <a:gd name="T116" fmla="*/ 149 w 278"/>
                  <a:gd name="T117" fmla="*/ 147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78" h="240">
                    <a:moveTo>
                      <a:pt x="0" y="160"/>
                    </a:moveTo>
                    <a:cubicBezTo>
                      <a:pt x="0" y="240"/>
                      <a:pt x="0" y="240"/>
                      <a:pt x="0" y="240"/>
                    </a:cubicBezTo>
                    <a:cubicBezTo>
                      <a:pt x="278" y="240"/>
                      <a:pt x="278" y="240"/>
                      <a:pt x="278" y="240"/>
                    </a:cubicBezTo>
                    <a:cubicBezTo>
                      <a:pt x="278" y="160"/>
                      <a:pt x="278" y="160"/>
                      <a:pt x="278" y="160"/>
                    </a:cubicBezTo>
                    <a:lnTo>
                      <a:pt x="0" y="160"/>
                    </a:lnTo>
                    <a:close/>
                    <a:moveTo>
                      <a:pt x="40" y="200"/>
                    </a:moveTo>
                    <a:cubicBezTo>
                      <a:pt x="16" y="200"/>
                      <a:pt x="16" y="200"/>
                      <a:pt x="16" y="200"/>
                    </a:cubicBezTo>
                    <a:cubicBezTo>
                      <a:pt x="16" y="177"/>
                      <a:pt x="16" y="177"/>
                      <a:pt x="16" y="177"/>
                    </a:cubicBezTo>
                    <a:cubicBezTo>
                      <a:pt x="40" y="177"/>
                      <a:pt x="40" y="177"/>
                      <a:pt x="40" y="177"/>
                    </a:cubicBezTo>
                    <a:lnTo>
                      <a:pt x="40" y="200"/>
                    </a:lnTo>
                    <a:close/>
                    <a:moveTo>
                      <a:pt x="175" y="224"/>
                    </a:moveTo>
                    <a:cubicBezTo>
                      <a:pt x="152" y="224"/>
                      <a:pt x="152" y="224"/>
                      <a:pt x="152" y="224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75" y="177"/>
                      <a:pt x="175" y="177"/>
                      <a:pt x="175" y="177"/>
                    </a:cubicBezTo>
                    <a:lnTo>
                      <a:pt x="175" y="224"/>
                    </a:lnTo>
                    <a:close/>
                    <a:moveTo>
                      <a:pt x="218" y="224"/>
                    </a:moveTo>
                    <a:cubicBezTo>
                      <a:pt x="195" y="224"/>
                      <a:pt x="195" y="224"/>
                      <a:pt x="195" y="224"/>
                    </a:cubicBezTo>
                    <a:cubicBezTo>
                      <a:pt x="195" y="177"/>
                      <a:pt x="195" y="177"/>
                      <a:pt x="195" y="177"/>
                    </a:cubicBezTo>
                    <a:cubicBezTo>
                      <a:pt x="218" y="177"/>
                      <a:pt x="218" y="177"/>
                      <a:pt x="218" y="177"/>
                    </a:cubicBezTo>
                    <a:lnTo>
                      <a:pt x="218" y="224"/>
                    </a:lnTo>
                    <a:close/>
                    <a:moveTo>
                      <a:pt x="262" y="224"/>
                    </a:moveTo>
                    <a:cubicBezTo>
                      <a:pt x="238" y="224"/>
                      <a:pt x="238" y="224"/>
                      <a:pt x="238" y="224"/>
                    </a:cubicBezTo>
                    <a:cubicBezTo>
                      <a:pt x="238" y="177"/>
                      <a:pt x="238" y="177"/>
                      <a:pt x="238" y="177"/>
                    </a:cubicBezTo>
                    <a:cubicBezTo>
                      <a:pt x="262" y="177"/>
                      <a:pt x="262" y="177"/>
                      <a:pt x="262" y="177"/>
                    </a:cubicBezTo>
                    <a:lnTo>
                      <a:pt x="262" y="224"/>
                    </a:lnTo>
                    <a:close/>
                    <a:moveTo>
                      <a:pt x="212" y="64"/>
                    </a:moveTo>
                    <a:cubicBezTo>
                      <a:pt x="212" y="83"/>
                      <a:pt x="204" y="101"/>
                      <a:pt x="192" y="114"/>
                    </a:cubicBezTo>
                    <a:cubicBezTo>
                      <a:pt x="202" y="123"/>
                      <a:pt x="202" y="123"/>
                      <a:pt x="202" y="123"/>
                    </a:cubicBezTo>
                    <a:cubicBezTo>
                      <a:pt x="216" y="107"/>
                      <a:pt x="225" y="87"/>
                      <a:pt x="225" y="64"/>
                    </a:cubicBezTo>
                    <a:cubicBezTo>
                      <a:pt x="225" y="38"/>
                      <a:pt x="214" y="16"/>
                      <a:pt x="197" y="0"/>
                    </a:cubicBezTo>
                    <a:cubicBezTo>
                      <a:pt x="187" y="9"/>
                      <a:pt x="187" y="9"/>
                      <a:pt x="187" y="9"/>
                    </a:cubicBezTo>
                    <a:cubicBezTo>
                      <a:pt x="202" y="22"/>
                      <a:pt x="212" y="42"/>
                      <a:pt x="212" y="64"/>
                    </a:cubicBezTo>
                    <a:close/>
                    <a:moveTo>
                      <a:pt x="175" y="64"/>
                    </a:moveTo>
                    <a:cubicBezTo>
                      <a:pt x="175" y="74"/>
                      <a:pt x="171" y="83"/>
                      <a:pt x="164" y="90"/>
                    </a:cubicBezTo>
                    <a:cubicBezTo>
                      <a:pt x="174" y="99"/>
                      <a:pt x="174" y="99"/>
                      <a:pt x="174" y="99"/>
                    </a:cubicBezTo>
                    <a:cubicBezTo>
                      <a:pt x="183" y="90"/>
                      <a:pt x="189" y="77"/>
                      <a:pt x="189" y="64"/>
                    </a:cubicBezTo>
                    <a:cubicBezTo>
                      <a:pt x="189" y="48"/>
                      <a:pt x="181" y="33"/>
                      <a:pt x="169" y="24"/>
                    </a:cubicBezTo>
                    <a:cubicBezTo>
                      <a:pt x="159" y="33"/>
                      <a:pt x="159" y="33"/>
                      <a:pt x="159" y="33"/>
                    </a:cubicBezTo>
                    <a:cubicBezTo>
                      <a:pt x="169" y="40"/>
                      <a:pt x="175" y="51"/>
                      <a:pt x="175" y="64"/>
                    </a:cubicBezTo>
                    <a:close/>
                    <a:moveTo>
                      <a:pt x="107" y="102"/>
                    </a:moveTo>
                    <a:cubicBezTo>
                      <a:pt x="117" y="93"/>
                      <a:pt x="117" y="93"/>
                      <a:pt x="117" y="93"/>
                    </a:cubicBezTo>
                    <a:cubicBezTo>
                      <a:pt x="108" y="86"/>
                      <a:pt x="103" y="76"/>
                      <a:pt x="103" y="64"/>
                    </a:cubicBezTo>
                    <a:cubicBezTo>
                      <a:pt x="103" y="51"/>
                      <a:pt x="109" y="40"/>
                      <a:pt x="119" y="33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97" y="33"/>
                      <a:pt x="89" y="48"/>
                      <a:pt x="89" y="64"/>
                    </a:cubicBezTo>
                    <a:cubicBezTo>
                      <a:pt x="89" y="79"/>
                      <a:pt x="96" y="93"/>
                      <a:pt x="107" y="102"/>
                    </a:cubicBezTo>
                    <a:close/>
                    <a:moveTo>
                      <a:pt x="89" y="117"/>
                    </a:moveTo>
                    <a:cubicBezTo>
                      <a:pt x="75" y="104"/>
                      <a:pt x="66" y="85"/>
                      <a:pt x="66" y="64"/>
                    </a:cubicBezTo>
                    <a:cubicBezTo>
                      <a:pt x="66" y="42"/>
                      <a:pt x="76" y="22"/>
                      <a:pt x="91" y="8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64" y="16"/>
                      <a:pt x="53" y="38"/>
                      <a:pt x="53" y="64"/>
                    </a:cubicBezTo>
                    <a:cubicBezTo>
                      <a:pt x="53" y="88"/>
                      <a:pt x="63" y="110"/>
                      <a:pt x="79" y="126"/>
                    </a:cubicBezTo>
                    <a:lnTo>
                      <a:pt x="89" y="117"/>
                    </a:lnTo>
                    <a:close/>
                    <a:moveTo>
                      <a:pt x="149" y="147"/>
                    </a:moveTo>
                    <a:cubicBezTo>
                      <a:pt x="149" y="60"/>
                      <a:pt x="149" y="60"/>
                      <a:pt x="149" y="60"/>
                    </a:cubicBezTo>
                    <a:cubicBezTo>
                      <a:pt x="149" y="55"/>
                      <a:pt x="145" y="50"/>
                      <a:pt x="139" y="50"/>
                    </a:cubicBezTo>
                    <a:cubicBezTo>
                      <a:pt x="134" y="50"/>
                      <a:pt x="129" y="55"/>
                      <a:pt x="129" y="60"/>
                    </a:cubicBezTo>
                    <a:cubicBezTo>
                      <a:pt x="129" y="147"/>
                      <a:pt x="129" y="147"/>
                      <a:pt x="129" y="147"/>
                    </a:cubicBezTo>
                    <a:lnTo>
                      <a:pt x="149" y="1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35" name="矩形 234">
              <a:extLst>
                <a:ext uri="{FF2B5EF4-FFF2-40B4-BE49-F238E27FC236}">
                  <a16:creationId xmlns:a16="http://schemas.microsoft.com/office/drawing/2014/main" id="{6954690F-AE5C-FC4B-86F9-D9D70B099AD9}"/>
                </a:ext>
              </a:extLst>
            </p:cNvPr>
            <p:cNvSpPr/>
            <p:nvPr/>
          </p:nvSpPr>
          <p:spPr>
            <a:xfrm>
              <a:off x="8239423" y="5705824"/>
              <a:ext cx="1054328" cy="579646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1880"/>
                </a:lnSpc>
              </a:pPr>
              <a:r>
                <a:rPr kumimoji="1" lang="en-US" altLang="zh-CN" sz="10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3</a:t>
              </a:r>
              <a:r>
                <a:rPr kumimoji="1" lang="en-US" altLang="zh-CN" sz="1000" baseline="300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rd</a:t>
              </a:r>
              <a:r>
                <a:rPr kumimoji="1" lang="zh-CN" altLang="en-US" sz="10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 </a:t>
              </a:r>
              <a:r>
                <a:rPr kumimoji="1" lang="en-US" altLang="zh-CN" sz="10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Party</a:t>
              </a:r>
            </a:p>
            <a:p>
              <a:pPr algn="ctr">
                <a:lnSpc>
                  <a:spcPts val="1880"/>
                </a:lnSpc>
              </a:pPr>
              <a:r>
                <a:rPr kumimoji="1" lang="en-US" altLang="zh-CN" sz="10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System</a:t>
              </a:r>
              <a:endParaRPr kumimoji="1" lang="zh-CN" altLang="en-US" sz="10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grpSp>
          <p:nvGrpSpPr>
            <p:cNvPr id="236" name="组合 235">
              <a:extLst>
                <a:ext uri="{FF2B5EF4-FFF2-40B4-BE49-F238E27FC236}">
                  <a16:creationId xmlns:a16="http://schemas.microsoft.com/office/drawing/2014/main" id="{657B1BE1-0D2C-714F-A90A-864EDF526D2B}"/>
                </a:ext>
              </a:extLst>
            </p:cNvPr>
            <p:cNvGrpSpPr/>
            <p:nvPr/>
          </p:nvGrpSpPr>
          <p:grpSpPr>
            <a:xfrm>
              <a:off x="8443009" y="5690326"/>
              <a:ext cx="682791" cy="591654"/>
              <a:chOff x="3264997" y="10306744"/>
              <a:chExt cx="830106" cy="719307"/>
            </a:xfrm>
          </p:grpSpPr>
          <p:grpSp>
            <p:nvGrpSpPr>
              <p:cNvPr id="237" name="组合 236">
                <a:extLst>
                  <a:ext uri="{FF2B5EF4-FFF2-40B4-BE49-F238E27FC236}">
                    <a16:creationId xmlns:a16="http://schemas.microsoft.com/office/drawing/2014/main" id="{46EA6D44-1F6B-5249-B4B2-B8D3C215E3B1}"/>
                  </a:ext>
                </a:extLst>
              </p:cNvPr>
              <p:cNvGrpSpPr/>
              <p:nvPr/>
            </p:nvGrpSpPr>
            <p:grpSpPr>
              <a:xfrm>
                <a:off x="3264997" y="10306744"/>
                <a:ext cx="830106" cy="719307"/>
                <a:chOff x="4744534" y="8615610"/>
                <a:chExt cx="830106" cy="719307"/>
              </a:xfrm>
            </p:grpSpPr>
            <p:sp>
              <p:nvSpPr>
                <p:cNvPr id="239" name="椭圆 238">
                  <a:extLst>
                    <a:ext uri="{FF2B5EF4-FFF2-40B4-BE49-F238E27FC236}">
                      <a16:creationId xmlns:a16="http://schemas.microsoft.com/office/drawing/2014/main" id="{70ADC99C-FA83-A34C-91E7-2000332DF4D7}"/>
                    </a:ext>
                  </a:extLst>
                </p:cNvPr>
                <p:cNvSpPr/>
                <p:nvPr/>
              </p:nvSpPr>
              <p:spPr>
                <a:xfrm>
                  <a:off x="4793417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sz="1000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240" name="矩形 239">
                  <a:extLst>
                    <a:ext uri="{FF2B5EF4-FFF2-40B4-BE49-F238E27FC236}">
                      <a16:creationId xmlns:a16="http://schemas.microsoft.com/office/drawing/2014/main" id="{5D47D52E-1B77-D44E-9FAE-6E97DE829A29}"/>
                    </a:ext>
                  </a:extLst>
                </p:cNvPr>
                <p:cNvSpPr/>
                <p:nvPr/>
              </p:nvSpPr>
              <p:spPr>
                <a:xfrm>
                  <a:off x="4744534" y="8997582"/>
                  <a:ext cx="830106" cy="29934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zh-CN" sz="1000" dirty="0">
                      <a:solidFill>
                        <a:srgbClr val="FFFFFF"/>
                      </a:solidFill>
                      <a:latin typeface="Helvetica" pitchFamily="2" charset="0"/>
                      <a:ea typeface="等线" panose="02010600030101010101" pitchFamily="2" charset="-122"/>
                      <a:cs typeface="Arial" panose="020B0604020202020204" pitchFamily="34" charset="0"/>
                    </a:rPr>
                    <a:t>Device</a:t>
                  </a:r>
                  <a:endParaRPr lang="en-HK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38" name="Freeform 66">
                <a:extLst>
                  <a:ext uri="{FF2B5EF4-FFF2-40B4-BE49-F238E27FC236}">
                    <a16:creationId xmlns:a16="http://schemas.microsoft.com/office/drawing/2014/main" id="{C2F052CC-4E66-C446-B208-461F3390D0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74702" y="10365856"/>
                <a:ext cx="392365" cy="339215"/>
              </a:xfrm>
              <a:custGeom>
                <a:avLst/>
                <a:gdLst>
                  <a:gd name="T0" fmla="*/ 0 w 278"/>
                  <a:gd name="T1" fmla="*/ 160 h 240"/>
                  <a:gd name="T2" fmla="*/ 0 w 278"/>
                  <a:gd name="T3" fmla="*/ 240 h 240"/>
                  <a:gd name="T4" fmla="*/ 278 w 278"/>
                  <a:gd name="T5" fmla="*/ 240 h 240"/>
                  <a:gd name="T6" fmla="*/ 278 w 278"/>
                  <a:gd name="T7" fmla="*/ 160 h 240"/>
                  <a:gd name="T8" fmla="*/ 0 w 278"/>
                  <a:gd name="T9" fmla="*/ 160 h 240"/>
                  <a:gd name="T10" fmla="*/ 40 w 278"/>
                  <a:gd name="T11" fmla="*/ 200 h 240"/>
                  <a:gd name="T12" fmla="*/ 16 w 278"/>
                  <a:gd name="T13" fmla="*/ 200 h 240"/>
                  <a:gd name="T14" fmla="*/ 16 w 278"/>
                  <a:gd name="T15" fmla="*/ 177 h 240"/>
                  <a:gd name="T16" fmla="*/ 40 w 278"/>
                  <a:gd name="T17" fmla="*/ 177 h 240"/>
                  <a:gd name="T18" fmla="*/ 40 w 278"/>
                  <a:gd name="T19" fmla="*/ 200 h 240"/>
                  <a:gd name="T20" fmla="*/ 175 w 278"/>
                  <a:gd name="T21" fmla="*/ 224 h 240"/>
                  <a:gd name="T22" fmla="*/ 152 w 278"/>
                  <a:gd name="T23" fmla="*/ 224 h 240"/>
                  <a:gd name="T24" fmla="*/ 152 w 278"/>
                  <a:gd name="T25" fmla="*/ 177 h 240"/>
                  <a:gd name="T26" fmla="*/ 175 w 278"/>
                  <a:gd name="T27" fmla="*/ 177 h 240"/>
                  <a:gd name="T28" fmla="*/ 175 w 278"/>
                  <a:gd name="T29" fmla="*/ 224 h 240"/>
                  <a:gd name="T30" fmla="*/ 218 w 278"/>
                  <a:gd name="T31" fmla="*/ 224 h 240"/>
                  <a:gd name="T32" fmla="*/ 195 w 278"/>
                  <a:gd name="T33" fmla="*/ 224 h 240"/>
                  <a:gd name="T34" fmla="*/ 195 w 278"/>
                  <a:gd name="T35" fmla="*/ 177 h 240"/>
                  <a:gd name="T36" fmla="*/ 218 w 278"/>
                  <a:gd name="T37" fmla="*/ 177 h 240"/>
                  <a:gd name="T38" fmla="*/ 218 w 278"/>
                  <a:gd name="T39" fmla="*/ 224 h 240"/>
                  <a:gd name="T40" fmla="*/ 262 w 278"/>
                  <a:gd name="T41" fmla="*/ 224 h 240"/>
                  <a:gd name="T42" fmla="*/ 238 w 278"/>
                  <a:gd name="T43" fmla="*/ 224 h 240"/>
                  <a:gd name="T44" fmla="*/ 238 w 278"/>
                  <a:gd name="T45" fmla="*/ 177 h 240"/>
                  <a:gd name="T46" fmla="*/ 262 w 278"/>
                  <a:gd name="T47" fmla="*/ 177 h 240"/>
                  <a:gd name="T48" fmla="*/ 262 w 278"/>
                  <a:gd name="T49" fmla="*/ 224 h 240"/>
                  <a:gd name="T50" fmla="*/ 212 w 278"/>
                  <a:gd name="T51" fmla="*/ 64 h 240"/>
                  <a:gd name="T52" fmla="*/ 192 w 278"/>
                  <a:gd name="T53" fmla="*/ 114 h 240"/>
                  <a:gd name="T54" fmla="*/ 202 w 278"/>
                  <a:gd name="T55" fmla="*/ 123 h 240"/>
                  <a:gd name="T56" fmla="*/ 225 w 278"/>
                  <a:gd name="T57" fmla="*/ 64 h 240"/>
                  <a:gd name="T58" fmla="*/ 197 w 278"/>
                  <a:gd name="T59" fmla="*/ 0 h 240"/>
                  <a:gd name="T60" fmla="*/ 187 w 278"/>
                  <a:gd name="T61" fmla="*/ 9 h 240"/>
                  <a:gd name="T62" fmla="*/ 212 w 278"/>
                  <a:gd name="T63" fmla="*/ 64 h 240"/>
                  <a:gd name="T64" fmla="*/ 175 w 278"/>
                  <a:gd name="T65" fmla="*/ 64 h 240"/>
                  <a:gd name="T66" fmla="*/ 164 w 278"/>
                  <a:gd name="T67" fmla="*/ 90 h 240"/>
                  <a:gd name="T68" fmla="*/ 174 w 278"/>
                  <a:gd name="T69" fmla="*/ 99 h 240"/>
                  <a:gd name="T70" fmla="*/ 189 w 278"/>
                  <a:gd name="T71" fmla="*/ 64 h 240"/>
                  <a:gd name="T72" fmla="*/ 169 w 278"/>
                  <a:gd name="T73" fmla="*/ 24 h 240"/>
                  <a:gd name="T74" fmla="*/ 159 w 278"/>
                  <a:gd name="T75" fmla="*/ 33 h 240"/>
                  <a:gd name="T76" fmla="*/ 175 w 278"/>
                  <a:gd name="T77" fmla="*/ 64 h 240"/>
                  <a:gd name="T78" fmla="*/ 107 w 278"/>
                  <a:gd name="T79" fmla="*/ 102 h 240"/>
                  <a:gd name="T80" fmla="*/ 117 w 278"/>
                  <a:gd name="T81" fmla="*/ 93 h 240"/>
                  <a:gd name="T82" fmla="*/ 103 w 278"/>
                  <a:gd name="T83" fmla="*/ 64 h 240"/>
                  <a:gd name="T84" fmla="*/ 119 w 278"/>
                  <a:gd name="T85" fmla="*/ 33 h 240"/>
                  <a:gd name="T86" fmla="*/ 109 w 278"/>
                  <a:gd name="T87" fmla="*/ 24 h 240"/>
                  <a:gd name="T88" fmla="*/ 89 w 278"/>
                  <a:gd name="T89" fmla="*/ 64 h 240"/>
                  <a:gd name="T90" fmla="*/ 107 w 278"/>
                  <a:gd name="T91" fmla="*/ 102 h 240"/>
                  <a:gd name="T92" fmla="*/ 89 w 278"/>
                  <a:gd name="T93" fmla="*/ 117 h 240"/>
                  <a:gd name="T94" fmla="*/ 66 w 278"/>
                  <a:gd name="T95" fmla="*/ 64 h 240"/>
                  <a:gd name="T96" fmla="*/ 91 w 278"/>
                  <a:gd name="T97" fmla="*/ 8 h 240"/>
                  <a:gd name="T98" fmla="*/ 81 w 278"/>
                  <a:gd name="T99" fmla="*/ 0 h 240"/>
                  <a:gd name="T100" fmla="*/ 53 w 278"/>
                  <a:gd name="T101" fmla="*/ 64 h 240"/>
                  <a:gd name="T102" fmla="*/ 79 w 278"/>
                  <a:gd name="T103" fmla="*/ 126 h 240"/>
                  <a:gd name="T104" fmla="*/ 89 w 278"/>
                  <a:gd name="T105" fmla="*/ 117 h 240"/>
                  <a:gd name="T106" fmla="*/ 149 w 278"/>
                  <a:gd name="T107" fmla="*/ 147 h 240"/>
                  <a:gd name="T108" fmla="*/ 149 w 278"/>
                  <a:gd name="T109" fmla="*/ 60 h 240"/>
                  <a:gd name="T110" fmla="*/ 139 w 278"/>
                  <a:gd name="T111" fmla="*/ 50 h 240"/>
                  <a:gd name="T112" fmla="*/ 129 w 278"/>
                  <a:gd name="T113" fmla="*/ 60 h 240"/>
                  <a:gd name="T114" fmla="*/ 129 w 278"/>
                  <a:gd name="T115" fmla="*/ 147 h 240"/>
                  <a:gd name="T116" fmla="*/ 149 w 278"/>
                  <a:gd name="T117" fmla="*/ 147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78" h="240">
                    <a:moveTo>
                      <a:pt x="0" y="160"/>
                    </a:moveTo>
                    <a:cubicBezTo>
                      <a:pt x="0" y="240"/>
                      <a:pt x="0" y="240"/>
                      <a:pt x="0" y="240"/>
                    </a:cubicBezTo>
                    <a:cubicBezTo>
                      <a:pt x="278" y="240"/>
                      <a:pt x="278" y="240"/>
                      <a:pt x="278" y="240"/>
                    </a:cubicBezTo>
                    <a:cubicBezTo>
                      <a:pt x="278" y="160"/>
                      <a:pt x="278" y="160"/>
                      <a:pt x="278" y="160"/>
                    </a:cubicBezTo>
                    <a:lnTo>
                      <a:pt x="0" y="160"/>
                    </a:lnTo>
                    <a:close/>
                    <a:moveTo>
                      <a:pt x="40" y="200"/>
                    </a:moveTo>
                    <a:cubicBezTo>
                      <a:pt x="16" y="200"/>
                      <a:pt x="16" y="200"/>
                      <a:pt x="16" y="200"/>
                    </a:cubicBezTo>
                    <a:cubicBezTo>
                      <a:pt x="16" y="177"/>
                      <a:pt x="16" y="177"/>
                      <a:pt x="16" y="177"/>
                    </a:cubicBezTo>
                    <a:cubicBezTo>
                      <a:pt x="40" y="177"/>
                      <a:pt x="40" y="177"/>
                      <a:pt x="40" y="177"/>
                    </a:cubicBezTo>
                    <a:lnTo>
                      <a:pt x="40" y="200"/>
                    </a:lnTo>
                    <a:close/>
                    <a:moveTo>
                      <a:pt x="175" y="224"/>
                    </a:moveTo>
                    <a:cubicBezTo>
                      <a:pt x="152" y="224"/>
                      <a:pt x="152" y="224"/>
                      <a:pt x="152" y="224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75" y="177"/>
                      <a:pt x="175" y="177"/>
                      <a:pt x="175" y="177"/>
                    </a:cubicBezTo>
                    <a:lnTo>
                      <a:pt x="175" y="224"/>
                    </a:lnTo>
                    <a:close/>
                    <a:moveTo>
                      <a:pt x="218" y="224"/>
                    </a:moveTo>
                    <a:cubicBezTo>
                      <a:pt x="195" y="224"/>
                      <a:pt x="195" y="224"/>
                      <a:pt x="195" y="224"/>
                    </a:cubicBezTo>
                    <a:cubicBezTo>
                      <a:pt x="195" y="177"/>
                      <a:pt x="195" y="177"/>
                      <a:pt x="195" y="177"/>
                    </a:cubicBezTo>
                    <a:cubicBezTo>
                      <a:pt x="218" y="177"/>
                      <a:pt x="218" y="177"/>
                      <a:pt x="218" y="177"/>
                    </a:cubicBezTo>
                    <a:lnTo>
                      <a:pt x="218" y="224"/>
                    </a:lnTo>
                    <a:close/>
                    <a:moveTo>
                      <a:pt x="262" y="224"/>
                    </a:moveTo>
                    <a:cubicBezTo>
                      <a:pt x="238" y="224"/>
                      <a:pt x="238" y="224"/>
                      <a:pt x="238" y="224"/>
                    </a:cubicBezTo>
                    <a:cubicBezTo>
                      <a:pt x="238" y="177"/>
                      <a:pt x="238" y="177"/>
                      <a:pt x="238" y="177"/>
                    </a:cubicBezTo>
                    <a:cubicBezTo>
                      <a:pt x="262" y="177"/>
                      <a:pt x="262" y="177"/>
                      <a:pt x="262" y="177"/>
                    </a:cubicBezTo>
                    <a:lnTo>
                      <a:pt x="262" y="224"/>
                    </a:lnTo>
                    <a:close/>
                    <a:moveTo>
                      <a:pt x="212" y="64"/>
                    </a:moveTo>
                    <a:cubicBezTo>
                      <a:pt x="212" y="83"/>
                      <a:pt x="204" y="101"/>
                      <a:pt x="192" y="114"/>
                    </a:cubicBezTo>
                    <a:cubicBezTo>
                      <a:pt x="202" y="123"/>
                      <a:pt x="202" y="123"/>
                      <a:pt x="202" y="123"/>
                    </a:cubicBezTo>
                    <a:cubicBezTo>
                      <a:pt x="216" y="107"/>
                      <a:pt x="225" y="87"/>
                      <a:pt x="225" y="64"/>
                    </a:cubicBezTo>
                    <a:cubicBezTo>
                      <a:pt x="225" y="38"/>
                      <a:pt x="214" y="16"/>
                      <a:pt x="197" y="0"/>
                    </a:cubicBezTo>
                    <a:cubicBezTo>
                      <a:pt x="187" y="9"/>
                      <a:pt x="187" y="9"/>
                      <a:pt x="187" y="9"/>
                    </a:cubicBezTo>
                    <a:cubicBezTo>
                      <a:pt x="202" y="22"/>
                      <a:pt x="212" y="42"/>
                      <a:pt x="212" y="64"/>
                    </a:cubicBezTo>
                    <a:close/>
                    <a:moveTo>
                      <a:pt x="175" y="64"/>
                    </a:moveTo>
                    <a:cubicBezTo>
                      <a:pt x="175" y="74"/>
                      <a:pt x="171" y="83"/>
                      <a:pt x="164" y="90"/>
                    </a:cubicBezTo>
                    <a:cubicBezTo>
                      <a:pt x="174" y="99"/>
                      <a:pt x="174" y="99"/>
                      <a:pt x="174" y="99"/>
                    </a:cubicBezTo>
                    <a:cubicBezTo>
                      <a:pt x="183" y="90"/>
                      <a:pt x="189" y="77"/>
                      <a:pt x="189" y="64"/>
                    </a:cubicBezTo>
                    <a:cubicBezTo>
                      <a:pt x="189" y="48"/>
                      <a:pt x="181" y="33"/>
                      <a:pt x="169" y="24"/>
                    </a:cubicBezTo>
                    <a:cubicBezTo>
                      <a:pt x="159" y="33"/>
                      <a:pt x="159" y="33"/>
                      <a:pt x="159" y="33"/>
                    </a:cubicBezTo>
                    <a:cubicBezTo>
                      <a:pt x="169" y="40"/>
                      <a:pt x="175" y="51"/>
                      <a:pt x="175" y="64"/>
                    </a:cubicBezTo>
                    <a:close/>
                    <a:moveTo>
                      <a:pt x="107" y="102"/>
                    </a:moveTo>
                    <a:cubicBezTo>
                      <a:pt x="117" y="93"/>
                      <a:pt x="117" y="93"/>
                      <a:pt x="117" y="93"/>
                    </a:cubicBezTo>
                    <a:cubicBezTo>
                      <a:pt x="108" y="86"/>
                      <a:pt x="103" y="76"/>
                      <a:pt x="103" y="64"/>
                    </a:cubicBezTo>
                    <a:cubicBezTo>
                      <a:pt x="103" y="51"/>
                      <a:pt x="109" y="40"/>
                      <a:pt x="119" y="33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97" y="33"/>
                      <a:pt x="89" y="48"/>
                      <a:pt x="89" y="64"/>
                    </a:cubicBezTo>
                    <a:cubicBezTo>
                      <a:pt x="89" y="79"/>
                      <a:pt x="96" y="93"/>
                      <a:pt x="107" y="102"/>
                    </a:cubicBezTo>
                    <a:close/>
                    <a:moveTo>
                      <a:pt x="89" y="117"/>
                    </a:moveTo>
                    <a:cubicBezTo>
                      <a:pt x="75" y="104"/>
                      <a:pt x="66" y="85"/>
                      <a:pt x="66" y="64"/>
                    </a:cubicBezTo>
                    <a:cubicBezTo>
                      <a:pt x="66" y="42"/>
                      <a:pt x="76" y="22"/>
                      <a:pt x="91" y="8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64" y="16"/>
                      <a:pt x="53" y="38"/>
                      <a:pt x="53" y="64"/>
                    </a:cubicBezTo>
                    <a:cubicBezTo>
                      <a:pt x="53" y="88"/>
                      <a:pt x="63" y="110"/>
                      <a:pt x="79" y="126"/>
                    </a:cubicBezTo>
                    <a:lnTo>
                      <a:pt x="89" y="117"/>
                    </a:lnTo>
                    <a:close/>
                    <a:moveTo>
                      <a:pt x="149" y="147"/>
                    </a:moveTo>
                    <a:cubicBezTo>
                      <a:pt x="149" y="60"/>
                      <a:pt x="149" y="60"/>
                      <a:pt x="149" y="60"/>
                    </a:cubicBezTo>
                    <a:cubicBezTo>
                      <a:pt x="149" y="55"/>
                      <a:pt x="145" y="50"/>
                      <a:pt x="139" y="50"/>
                    </a:cubicBezTo>
                    <a:cubicBezTo>
                      <a:pt x="134" y="50"/>
                      <a:pt x="129" y="55"/>
                      <a:pt x="129" y="60"/>
                    </a:cubicBezTo>
                    <a:cubicBezTo>
                      <a:pt x="129" y="147"/>
                      <a:pt x="129" y="147"/>
                      <a:pt x="129" y="147"/>
                    </a:cubicBezTo>
                    <a:lnTo>
                      <a:pt x="149" y="1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241" name="图形 247">
              <a:extLst>
                <a:ext uri="{FF2B5EF4-FFF2-40B4-BE49-F238E27FC236}">
                  <a16:creationId xmlns:a16="http://schemas.microsoft.com/office/drawing/2014/main" id="{84630A2E-A74A-544B-9D78-58DCE485F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452436" y="4459768"/>
              <a:ext cx="247236" cy="225162"/>
            </a:xfrm>
            <a:prstGeom prst="rect">
              <a:avLst/>
            </a:prstGeom>
          </p:spPr>
        </p:pic>
        <p:sp>
          <p:nvSpPr>
            <p:cNvPr id="242" name="文本框 241">
              <a:extLst>
                <a:ext uri="{FF2B5EF4-FFF2-40B4-BE49-F238E27FC236}">
                  <a16:creationId xmlns:a16="http://schemas.microsoft.com/office/drawing/2014/main" id="{D788B3FB-7806-574A-826A-AA324B6AF2CD}"/>
                </a:ext>
              </a:extLst>
            </p:cNvPr>
            <p:cNvSpPr txBox="1"/>
            <p:nvPr/>
          </p:nvSpPr>
          <p:spPr>
            <a:xfrm>
              <a:off x="2449362" y="4445770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kumimoji="1" lang="zh-CN" altLang="en-US" sz="1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pic>
          <p:nvPicPr>
            <p:cNvPr id="246" name="图形 257">
              <a:extLst>
                <a:ext uri="{FF2B5EF4-FFF2-40B4-BE49-F238E27FC236}">
                  <a16:creationId xmlns:a16="http://schemas.microsoft.com/office/drawing/2014/main" id="{E04BFAD4-8315-494C-A89B-BE4C0CEDB8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556455" y="4982772"/>
              <a:ext cx="247236" cy="225162"/>
            </a:xfrm>
            <a:prstGeom prst="rect">
              <a:avLst/>
            </a:prstGeom>
          </p:spPr>
        </p:pic>
        <p:sp>
          <p:nvSpPr>
            <p:cNvPr id="247" name="文本框 246">
              <a:extLst>
                <a:ext uri="{FF2B5EF4-FFF2-40B4-BE49-F238E27FC236}">
                  <a16:creationId xmlns:a16="http://schemas.microsoft.com/office/drawing/2014/main" id="{BB78360B-0954-A64F-95F3-86770D3C5D93}"/>
                </a:ext>
              </a:extLst>
            </p:cNvPr>
            <p:cNvSpPr txBox="1"/>
            <p:nvPr/>
          </p:nvSpPr>
          <p:spPr>
            <a:xfrm>
              <a:off x="7541896" y="4968774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kumimoji="1" lang="zh-CN" altLang="en-US" sz="1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pic>
          <p:nvPicPr>
            <p:cNvPr id="249" name="图形 260">
              <a:extLst>
                <a:ext uri="{FF2B5EF4-FFF2-40B4-BE49-F238E27FC236}">
                  <a16:creationId xmlns:a16="http://schemas.microsoft.com/office/drawing/2014/main" id="{402A3521-ED50-904E-8D11-B7E48041A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595784" y="4481622"/>
              <a:ext cx="247236" cy="225162"/>
            </a:xfrm>
            <a:prstGeom prst="rect">
              <a:avLst/>
            </a:prstGeom>
          </p:spPr>
        </p:pic>
        <p:sp>
          <p:nvSpPr>
            <p:cNvPr id="250" name="文本框 249">
              <a:extLst>
                <a:ext uri="{FF2B5EF4-FFF2-40B4-BE49-F238E27FC236}">
                  <a16:creationId xmlns:a16="http://schemas.microsoft.com/office/drawing/2014/main" id="{E04D0E0A-7B21-8C41-9BD2-6EB0566C07BB}"/>
                </a:ext>
              </a:extLst>
            </p:cNvPr>
            <p:cNvSpPr txBox="1"/>
            <p:nvPr/>
          </p:nvSpPr>
          <p:spPr>
            <a:xfrm>
              <a:off x="4585927" y="4467624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kumimoji="1" lang="zh-CN" altLang="en-US" sz="1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251" name="文本框 250">
              <a:extLst>
                <a:ext uri="{FF2B5EF4-FFF2-40B4-BE49-F238E27FC236}">
                  <a16:creationId xmlns:a16="http://schemas.microsoft.com/office/drawing/2014/main" id="{B08DAB62-714A-3A44-8462-3AAB810BF666}"/>
                </a:ext>
              </a:extLst>
            </p:cNvPr>
            <p:cNvSpPr txBox="1"/>
            <p:nvPr/>
          </p:nvSpPr>
          <p:spPr>
            <a:xfrm>
              <a:off x="2144172" y="4795854"/>
              <a:ext cx="1287532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MQTT/HTTP/</a:t>
              </a:r>
              <a:r>
                <a:rPr kumimoji="1" lang="en-US" altLang="zh-CN" sz="1000" dirty="0" err="1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CoAP</a:t>
              </a:r>
              <a:endParaRPr kumimoji="1" lang="zh-CN" altLang="en-US" sz="10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52" name="文本框 251">
              <a:extLst>
                <a:ext uri="{FF2B5EF4-FFF2-40B4-BE49-F238E27FC236}">
                  <a16:creationId xmlns:a16="http://schemas.microsoft.com/office/drawing/2014/main" id="{5423BE21-B1A5-C34C-B79A-354E6E891137}"/>
                </a:ext>
              </a:extLst>
            </p:cNvPr>
            <p:cNvSpPr txBox="1"/>
            <p:nvPr/>
          </p:nvSpPr>
          <p:spPr>
            <a:xfrm>
              <a:off x="978484" y="4060580"/>
              <a:ext cx="816249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Device</a:t>
              </a:r>
            </a:p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registration</a:t>
              </a:r>
            </a:p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service</a:t>
              </a:r>
              <a:endParaRPr kumimoji="1" lang="zh-CN" altLang="en-US" sz="10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53" name="文本框 252">
              <a:extLst>
                <a:ext uri="{FF2B5EF4-FFF2-40B4-BE49-F238E27FC236}">
                  <a16:creationId xmlns:a16="http://schemas.microsoft.com/office/drawing/2014/main" id="{53ACEB01-C854-C34C-94BE-5F7FF797B20A}"/>
                </a:ext>
              </a:extLst>
            </p:cNvPr>
            <p:cNvSpPr txBox="1"/>
            <p:nvPr/>
          </p:nvSpPr>
          <p:spPr>
            <a:xfrm>
              <a:off x="10006832" y="4057548"/>
              <a:ext cx="816249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Device</a:t>
              </a:r>
            </a:p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registration</a:t>
              </a:r>
            </a:p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service</a:t>
              </a:r>
              <a:endParaRPr kumimoji="1" lang="zh-CN" altLang="en-US" sz="10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255" name="肘形连接符 254">
              <a:extLst>
                <a:ext uri="{FF2B5EF4-FFF2-40B4-BE49-F238E27FC236}">
                  <a16:creationId xmlns:a16="http://schemas.microsoft.com/office/drawing/2014/main" id="{5BE23479-907B-C849-B98A-0D285EDCCF25}"/>
                </a:ext>
              </a:extLst>
            </p:cNvPr>
            <p:cNvCxnSpPr/>
            <p:nvPr/>
          </p:nvCxnSpPr>
          <p:spPr>
            <a:xfrm rot="10800000">
              <a:off x="1888015" y="2130848"/>
              <a:ext cx="10446" cy="3780000"/>
            </a:xfrm>
            <a:prstGeom prst="bentConnector3">
              <a:avLst>
                <a:gd name="adj1" fmla="val 1800000"/>
              </a:avLst>
            </a:prstGeom>
            <a:ln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肘形连接符 255">
              <a:extLst>
                <a:ext uri="{FF2B5EF4-FFF2-40B4-BE49-F238E27FC236}">
                  <a16:creationId xmlns:a16="http://schemas.microsoft.com/office/drawing/2014/main" id="{51014733-8F93-5E41-A76D-DFE4D7E0CEF7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9757547" y="2130847"/>
              <a:ext cx="10446" cy="3780000"/>
            </a:xfrm>
            <a:prstGeom prst="bentConnector3">
              <a:avLst>
                <a:gd name="adj1" fmla="val 1800000"/>
              </a:avLst>
            </a:prstGeom>
            <a:ln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7" name="组合 256">
              <a:extLst>
                <a:ext uri="{FF2B5EF4-FFF2-40B4-BE49-F238E27FC236}">
                  <a16:creationId xmlns:a16="http://schemas.microsoft.com/office/drawing/2014/main" id="{29D6D3FF-4AEA-AF49-885F-6EB385F95855}"/>
                </a:ext>
              </a:extLst>
            </p:cNvPr>
            <p:cNvGrpSpPr/>
            <p:nvPr/>
          </p:nvGrpSpPr>
          <p:grpSpPr>
            <a:xfrm>
              <a:off x="4964622" y="4123405"/>
              <a:ext cx="1059370" cy="826709"/>
              <a:chOff x="3501497" y="8554501"/>
              <a:chExt cx="1287936" cy="1005077"/>
            </a:xfrm>
          </p:grpSpPr>
          <p:sp>
            <p:nvSpPr>
              <p:cNvPr id="258" name="椭圆 257">
                <a:extLst>
                  <a:ext uri="{FF2B5EF4-FFF2-40B4-BE49-F238E27FC236}">
                    <a16:creationId xmlns:a16="http://schemas.microsoft.com/office/drawing/2014/main" id="{0126406E-6B21-174B-A9DE-79710F4A9E78}"/>
                  </a:ext>
                </a:extLst>
              </p:cNvPr>
              <p:cNvSpPr/>
              <p:nvPr/>
            </p:nvSpPr>
            <p:spPr>
              <a:xfrm>
                <a:off x="3674086" y="8554501"/>
                <a:ext cx="1005076" cy="100507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59" name="Freeform 65">
                <a:extLst>
                  <a:ext uri="{FF2B5EF4-FFF2-40B4-BE49-F238E27FC236}">
                    <a16:creationId xmlns:a16="http://schemas.microsoft.com/office/drawing/2014/main" id="{19BB5C54-9AAF-0441-8759-5650A12373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6804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60" name="矩形 259">
                <a:extLst>
                  <a:ext uri="{FF2B5EF4-FFF2-40B4-BE49-F238E27FC236}">
                    <a16:creationId xmlns:a16="http://schemas.microsoft.com/office/drawing/2014/main" id="{9F9B0544-DA2B-424F-852B-8885081D06E6}"/>
                  </a:ext>
                </a:extLst>
              </p:cNvPr>
              <p:cNvSpPr/>
              <p:nvPr/>
            </p:nvSpPr>
            <p:spPr>
              <a:xfrm>
                <a:off x="3501497" y="9078318"/>
                <a:ext cx="1287936" cy="29934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Cloud Edge</a:t>
                </a:r>
                <a:endParaRPr lang="en-HK" altLang="zh-CN" sz="100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61" name="组合 260">
              <a:extLst>
                <a:ext uri="{FF2B5EF4-FFF2-40B4-BE49-F238E27FC236}">
                  <a16:creationId xmlns:a16="http://schemas.microsoft.com/office/drawing/2014/main" id="{29D6D3FF-4AEA-AF49-885F-6EB385F95855}"/>
                </a:ext>
              </a:extLst>
            </p:cNvPr>
            <p:cNvGrpSpPr/>
            <p:nvPr/>
          </p:nvGrpSpPr>
          <p:grpSpPr>
            <a:xfrm>
              <a:off x="6456040" y="4581678"/>
              <a:ext cx="1059370" cy="826709"/>
              <a:chOff x="3821979" y="8554501"/>
              <a:chExt cx="1287936" cy="1005077"/>
            </a:xfrm>
          </p:grpSpPr>
          <p:sp>
            <p:nvSpPr>
              <p:cNvPr id="262" name="椭圆 261">
                <a:extLst>
                  <a:ext uri="{FF2B5EF4-FFF2-40B4-BE49-F238E27FC236}">
                    <a16:creationId xmlns:a16="http://schemas.microsoft.com/office/drawing/2014/main" id="{0126406E-6B21-174B-A9DE-79710F4A9E78}"/>
                  </a:ext>
                </a:extLst>
              </p:cNvPr>
              <p:cNvSpPr/>
              <p:nvPr/>
            </p:nvSpPr>
            <p:spPr>
              <a:xfrm>
                <a:off x="3994566" y="8554501"/>
                <a:ext cx="1005076" cy="100507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63" name="Freeform 65">
                <a:extLst>
                  <a:ext uri="{FF2B5EF4-FFF2-40B4-BE49-F238E27FC236}">
                    <a16:creationId xmlns:a16="http://schemas.microsoft.com/office/drawing/2014/main" id="{19BB5C54-9AAF-0441-8759-5650A12373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17285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64" name="矩形 263">
                <a:extLst>
                  <a:ext uri="{FF2B5EF4-FFF2-40B4-BE49-F238E27FC236}">
                    <a16:creationId xmlns:a16="http://schemas.microsoft.com/office/drawing/2014/main" id="{9F9B0544-DA2B-424F-852B-8885081D06E6}"/>
                  </a:ext>
                </a:extLst>
              </p:cNvPr>
              <p:cNvSpPr/>
              <p:nvPr/>
            </p:nvSpPr>
            <p:spPr>
              <a:xfrm>
                <a:off x="3821979" y="9078318"/>
                <a:ext cx="1287936" cy="29934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Field Edge</a:t>
                </a:r>
                <a:endParaRPr lang="en-HK" altLang="zh-CN" sz="100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65" name="组合 264">
              <a:extLst>
                <a:ext uri="{FF2B5EF4-FFF2-40B4-BE49-F238E27FC236}">
                  <a16:creationId xmlns:a16="http://schemas.microsoft.com/office/drawing/2014/main" id="{29D6D3FF-4AEA-AF49-885F-6EB385F95855}"/>
                </a:ext>
              </a:extLst>
            </p:cNvPr>
            <p:cNvGrpSpPr/>
            <p:nvPr/>
          </p:nvGrpSpPr>
          <p:grpSpPr>
            <a:xfrm>
              <a:off x="8204982" y="4574177"/>
              <a:ext cx="1059370" cy="826709"/>
              <a:chOff x="4457724" y="8554501"/>
              <a:chExt cx="1287936" cy="1005077"/>
            </a:xfrm>
          </p:grpSpPr>
          <p:sp>
            <p:nvSpPr>
              <p:cNvPr id="266" name="椭圆 265">
                <a:extLst>
                  <a:ext uri="{FF2B5EF4-FFF2-40B4-BE49-F238E27FC236}">
                    <a16:creationId xmlns:a16="http://schemas.microsoft.com/office/drawing/2014/main" id="{0126406E-6B21-174B-A9DE-79710F4A9E78}"/>
                  </a:ext>
                </a:extLst>
              </p:cNvPr>
              <p:cNvSpPr/>
              <p:nvPr/>
            </p:nvSpPr>
            <p:spPr>
              <a:xfrm>
                <a:off x="4630312" y="8554501"/>
                <a:ext cx="1005076" cy="100507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67" name="Freeform 65">
                <a:extLst>
                  <a:ext uri="{FF2B5EF4-FFF2-40B4-BE49-F238E27FC236}">
                    <a16:creationId xmlns:a16="http://schemas.microsoft.com/office/drawing/2014/main" id="{19BB5C54-9AAF-0441-8759-5650A12373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31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68" name="矩形 267">
                <a:extLst>
                  <a:ext uri="{FF2B5EF4-FFF2-40B4-BE49-F238E27FC236}">
                    <a16:creationId xmlns:a16="http://schemas.microsoft.com/office/drawing/2014/main" id="{9F9B0544-DA2B-424F-852B-8885081D06E6}"/>
                  </a:ext>
                </a:extLst>
              </p:cNvPr>
              <p:cNvSpPr/>
              <p:nvPr/>
            </p:nvSpPr>
            <p:spPr>
              <a:xfrm>
                <a:off x="4457724" y="9078318"/>
                <a:ext cx="1287936" cy="29934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Field Edge</a:t>
                </a:r>
                <a:endParaRPr lang="en-HK" altLang="zh-CN" sz="100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9" name="文本框 268">
              <a:extLst>
                <a:ext uri="{FF2B5EF4-FFF2-40B4-BE49-F238E27FC236}">
                  <a16:creationId xmlns:a16="http://schemas.microsoft.com/office/drawing/2014/main" id="{B08DAB62-714A-3A44-8462-3AAB810BF666}"/>
                </a:ext>
              </a:extLst>
            </p:cNvPr>
            <p:cNvSpPr txBox="1"/>
            <p:nvPr/>
          </p:nvSpPr>
          <p:spPr>
            <a:xfrm>
              <a:off x="7046337" y="3992949"/>
              <a:ext cx="117852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9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MQTT/HTTP/</a:t>
              </a:r>
              <a:r>
                <a:rPr kumimoji="1" lang="en-US" altLang="zh-CN" sz="900" dirty="0" err="1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CoAP</a:t>
              </a:r>
              <a:endParaRPr kumimoji="1" lang="zh-CN" altLang="en-US" sz="9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270" name="直线箭头连接符 170">
              <a:extLst>
                <a:ext uri="{FF2B5EF4-FFF2-40B4-BE49-F238E27FC236}">
                  <a16:creationId xmlns:a16="http://schemas.microsoft.com/office/drawing/2014/main" id="{B2B686A8-04C5-3640-A35C-BFD46E847CE6}"/>
                </a:ext>
              </a:extLst>
            </p:cNvPr>
            <p:cNvCxnSpPr>
              <a:cxnSpLocks/>
            </p:cNvCxnSpPr>
            <p:nvPr/>
          </p:nvCxnSpPr>
          <p:spPr>
            <a:xfrm>
              <a:off x="4042889" y="3833879"/>
              <a:ext cx="0" cy="324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线箭头连接符 170">
              <a:extLst>
                <a:ext uri="{FF2B5EF4-FFF2-40B4-BE49-F238E27FC236}">
                  <a16:creationId xmlns:a16="http://schemas.microsoft.com/office/drawing/2014/main" id="{B2B686A8-04C5-3640-A35C-BFD46E847CE6}"/>
                </a:ext>
              </a:extLst>
            </p:cNvPr>
            <p:cNvCxnSpPr>
              <a:cxnSpLocks/>
            </p:cNvCxnSpPr>
            <p:nvPr/>
          </p:nvCxnSpPr>
          <p:spPr>
            <a:xfrm>
              <a:off x="5516319" y="3824771"/>
              <a:ext cx="0" cy="324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文本框 271">
              <a:extLst>
                <a:ext uri="{FF2B5EF4-FFF2-40B4-BE49-F238E27FC236}">
                  <a16:creationId xmlns:a16="http://schemas.microsoft.com/office/drawing/2014/main" id="{B08DAB62-714A-3A44-8462-3AAB810BF666}"/>
                </a:ext>
              </a:extLst>
            </p:cNvPr>
            <p:cNvSpPr txBox="1"/>
            <p:nvPr/>
          </p:nvSpPr>
          <p:spPr>
            <a:xfrm>
              <a:off x="4125384" y="3863613"/>
              <a:ext cx="117852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9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MQTT/HTTP/</a:t>
              </a:r>
              <a:r>
                <a:rPr kumimoji="1" lang="en-US" altLang="zh-CN" sz="900" dirty="0" err="1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CoAP</a:t>
              </a:r>
              <a:endParaRPr kumimoji="1" lang="zh-CN" altLang="en-US" sz="9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26051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组合 58">
            <a:extLst>
              <a:ext uri="{FF2B5EF4-FFF2-40B4-BE49-F238E27FC236}">
                <a16:creationId xmlns:a16="http://schemas.microsoft.com/office/drawing/2014/main" id="{CD12AA9C-C1C4-1E4C-87A4-016D41947696}"/>
              </a:ext>
            </a:extLst>
          </p:cNvPr>
          <p:cNvGrpSpPr/>
          <p:nvPr/>
        </p:nvGrpSpPr>
        <p:grpSpPr>
          <a:xfrm>
            <a:off x="-744760" y="1399709"/>
            <a:ext cx="13628086" cy="2906058"/>
            <a:chOff x="-1079427" y="1340768"/>
            <a:chExt cx="13628086" cy="2906058"/>
          </a:xfrm>
        </p:grpSpPr>
        <p:sp>
          <p:nvSpPr>
            <p:cNvPr id="2" name="内容占位符 1">
              <a:extLst>
                <a:ext uri="{FF2B5EF4-FFF2-40B4-BE49-F238E27FC236}">
                  <a16:creationId xmlns:a16="http://schemas.microsoft.com/office/drawing/2014/main" id="{346DFFD8-F5B6-4343-AEE0-D47F516C41C7}"/>
                </a:ext>
              </a:extLst>
            </p:cNvPr>
            <p:cNvSpPr txBox="1">
              <a:spLocks/>
            </p:cNvSpPr>
            <p:nvPr/>
          </p:nvSpPr>
          <p:spPr>
            <a:xfrm>
              <a:off x="6023779" y="1405371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100" dirty="0">
                  <a:solidFill>
                    <a:srgbClr val="4C566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运营商网络</a:t>
              </a:r>
            </a:p>
          </p:txBody>
        </p:sp>
        <p:sp>
          <p:nvSpPr>
            <p:cNvPr id="3" name="内容占位符 1">
              <a:extLst>
                <a:ext uri="{FF2B5EF4-FFF2-40B4-BE49-F238E27FC236}">
                  <a16:creationId xmlns:a16="http://schemas.microsoft.com/office/drawing/2014/main" id="{244AD029-BEFE-7345-AAE9-9AEBC5F9BF88}"/>
                </a:ext>
              </a:extLst>
            </p:cNvPr>
            <p:cNvSpPr txBox="1">
              <a:spLocks/>
            </p:cNvSpPr>
            <p:nvPr/>
          </p:nvSpPr>
          <p:spPr>
            <a:xfrm>
              <a:off x="6003096" y="3804881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 err="1"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CoAP</a:t>
              </a:r>
              <a:endParaRPr lang="zh-CN" altLang="en-US" sz="1100"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4" name="直线箭头连接符 3">
              <a:extLst>
                <a:ext uri="{FF2B5EF4-FFF2-40B4-BE49-F238E27FC236}">
                  <a16:creationId xmlns:a16="http://schemas.microsoft.com/office/drawing/2014/main" id="{AB1C23D7-D52D-8C46-8D67-84555E985170}"/>
                </a:ext>
              </a:extLst>
            </p:cNvPr>
            <p:cNvCxnSpPr>
              <a:cxnSpLocks/>
            </p:cNvCxnSpPr>
            <p:nvPr/>
          </p:nvCxnSpPr>
          <p:spPr>
            <a:xfrm>
              <a:off x="4086270" y="2749914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785AC3D-3E05-CC49-AE64-04BFDA7F5467}"/>
                </a:ext>
              </a:extLst>
            </p:cNvPr>
            <p:cNvSpPr/>
            <p:nvPr/>
          </p:nvSpPr>
          <p:spPr>
            <a:xfrm>
              <a:off x="1809003" y="2444871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6" name="图形 5">
              <a:extLst>
                <a:ext uri="{FF2B5EF4-FFF2-40B4-BE49-F238E27FC236}">
                  <a16:creationId xmlns:a16="http://schemas.microsoft.com/office/drawing/2014/main" id="{EAD9BBA9-C505-C644-A386-5EB7923B6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17142" y="2614961"/>
              <a:ext cx="396959" cy="396959"/>
            </a:xfrm>
            <a:prstGeom prst="rect">
              <a:avLst/>
            </a:prstGeom>
          </p:spPr>
        </p:pic>
        <p:sp>
          <p:nvSpPr>
            <p:cNvPr id="7" name="内容占位符 1">
              <a:extLst>
                <a:ext uri="{FF2B5EF4-FFF2-40B4-BE49-F238E27FC236}">
                  <a16:creationId xmlns:a16="http://schemas.microsoft.com/office/drawing/2014/main" id="{E8C8207B-0100-6C42-A56D-FA15387B03EB}"/>
                </a:ext>
              </a:extLst>
            </p:cNvPr>
            <p:cNvSpPr txBox="1">
              <a:spLocks/>
            </p:cNvSpPr>
            <p:nvPr/>
          </p:nvSpPr>
          <p:spPr>
            <a:xfrm>
              <a:off x="2211674" y="2567236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NB-IoT</a:t>
              </a:r>
              <a:r>
                <a:rPr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网络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A8788D2-2925-B847-AA94-FB3ED7ABD883}"/>
                </a:ext>
              </a:extLst>
            </p:cNvPr>
            <p:cNvSpPr/>
            <p:nvPr/>
          </p:nvSpPr>
          <p:spPr>
            <a:xfrm>
              <a:off x="4654582" y="2444871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9" name="内容占位符 1">
              <a:extLst>
                <a:ext uri="{FF2B5EF4-FFF2-40B4-BE49-F238E27FC236}">
                  <a16:creationId xmlns:a16="http://schemas.microsoft.com/office/drawing/2014/main" id="{8DB73FE7-2B51-F249-B62E-99A7EF59420D}"/>
                </a:ext>
              </a:extLst>
            </p:cNvPr>
            <p:cNvSpPr txBox="1">
              <a:spLocks/>
            </p:cNvSpPr>
            <p:nvPr/>
          </p:nvSpPr>
          <p:spPr>
            <a:xfrm>
              <a:off x="5088351" y="2567236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运营商核心网</a:t>
              </a:r>
            </a:p>
          </p:txBody>
        </p:sp>
        <p:cxnSp>
          <p:nvCxnSpPr>
            <p:cNvPr id="13" name="肘形连接符 12">
              <a:extLst>
                <a:ext uri="{FF2B5EF4-FFF2-40B4-BE49-F238E27FC236}">
                  <a16:creationId xmlns:a16="http://schemas.microsoft.com/office/drawing/2014/main" id="{65CD3038-AA1C-9541-B25D-701C7B57B803}"/>
                </a:ext>
              </a:extLst>
            </p:cNvPr>
            <p:cNvCxnSpPr/>
            <p:nvPr/>
          </p:nvCxnSpPr>
          <p:spPr>
            <a:xfrm flipV="1">
              <a:off x="5707607" y="1717621"/>
              <a:ext cx="1773270" cy="576254"/>
            </a:xfrm>
            <a:prstGeom prst="bentConnector3">
              <a:avLst>
                <a:gd name="adj1" fmla="val -221"/>
              </a:avLst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肘形连接符 13">
              <a:extLst>
                <a:ext uri="{FF2B5EF4-FFF2-40B4-BE49-F238E27FC236}">
                  <a16:creationId xmlns:a16="http://schemas.microsoft.com/office/drawing/2014/main" id="{33A75DEC-AAAC-644D-9B04-451B5745AAAB}"/>
                </a:ext>
              </a:extLst>
            </p:cNvPr>
            <p:cNvCxnSpPr>
              <a:cxnSpLocks/>
            </p:cNvCxnSpPr>
            <p:nvPr/>
          </p:nvCxnSpPr>
          <p:spPr>
            <a:xfrm>
              <a:off x="5707607" y="3293719"/>
              <a:ext cx="1773270" cy="576254"/>
            </a:xfrm>
            <a:prstGeom prst="bentConnector3">
              <a:avLst>
                <a:gd name="adj1" fmla="val -221"/>
              </a:avLst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C6CD64C-F139-AD44-BB67-B6C351988DA2}"/>
                </a:ext>
              </a:extLst>
            </p:cNvPr>
            <p:cNvSpPr/>
            <p:nvPr/>
          </p:nvSpPr>
          <p:spPr>
            <a:xfrm>
              <a:off x="-1079427" y="2457338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8" name="Freeform 66">
              <a:extLst>
                <a:ext uri="{FF2B5EF4-FFF2-40B4-BE49-F238E27FC236}">
                  <a16:creationId xmlns:a16="http://schemas.microsoft.com/office/drawing/2014/main" id="{302F5673-50A5-9D4A-836D-D225B9155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21692" y="2634720"/>
              <a:ext cx="392367" cy="3392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kern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D7551DFC-A3C9-7047-9A48-AC7373E90CAB}"/>
                </a:ext>
              </a:extLst>
            </p:cNvPr>
            <p:cNvSpPr txBox="1"/>
            <p:nvPr/>
          </p:nvSpPr>
          <p:spPr>
            <a:xfrm>
              <a:off x="-335867" y="2670320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设备</a:t>
              </a:r>
            </a:p>
          </p:txBody>
        </p:sp>
        <p:cxnSp>
          <p:nvCxnSpPr>
            <p:cNvPr id="32" name="直线箭头连接符 31">
              <a:extLst>
                <a:ext uri="{FF2B5EF4-FFF2-40B4-BE49-F238E27FC236}">
                  <a16:creationId xmlns:a16="http://schemas.microsoft.com/office/drawing/2014/main" id="{7BC56653-B046-D842-9352-63B3F5433C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6270" y="2966449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线箭头连接符 32">
              <a:extLst>
                <a:ext uri="{FF2B5EF4-FFF2-40B4-BE49-F238E27FC236}">
                  <a16:creationId xmlns:a16="http://schemas.microsoft.com/office/drawing/2014/main" id="{29AB3292-BB7C-5646-8937-EE7C6636BF0D}"/>
                </a:ext>
              </a:extLst>
            </p:cNvPr>
            <p:cNvCxnSpPr>
              <a:cxnSpLocks/>
            </p:cNvCxnSpPr>
            <p:nvPr/>
          </p:nvCxnSpPr>
          <p:spPr>
            <a:xfrm>
              <a:off x="1185528" y="2761120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A599D1C7-D8B4-C74F-83B9-15A1C5DD4B3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85528" y="2977655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6" name="图形 35">
              <a:extLst>
                <a:ext uri="{FF2B5EF4-FFF2-40B4-BE49-F238E27FC236}">
                  <a16:creationId xmlns:a16="http://schemas.microsoft.com/office/drawing/2014/main" id="{02BBF12D-CA59-A042-A4B9-C48CF43F1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88506" y="2621879"/>
              <a:ext cx="399689" cy="399689"/>
            </a:xfrm>
            <a:prstGeom prst="rect">
              <a:avLst/>
            </a:prstGeom>
          </p:spPr>
        </p:pic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38F0C1BE-4E6B-FB4B-985D-8892A95C11BD}"/>
                </a:ext>
              </a:extLst>
            </p:cNvPr>
            <p:cNvSpPr/>
            <p:nvPr/>
          </p:nvSpPr>
          <p:spPr>
            <a:xfrm>
              <a:off x="7608168" y="1340768"/>
              <a:ext cx="2106050" cy="753706"/>
            </a:xfrm>
            <a:prstGeom prst="rect">
              <a:avLst/>
            </a:prstGeom>
            <a:solidFill>
              <a:srgbClr val="7CDAF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" name="内容占位符 1">
              <a:extLst>
                <a:ext uri="{FF2B5EF4-FFF2-40B4-BE49-F238E27FC236}">
                  <a16:creationId xmlns:a16="http://schemas.microsoft.com/office/drawing/2014/main" id="{DF80DAB7-4CDA-7E42-8EFF-52AC9533C8E3}"/>
                </a:ext>
              </a:extLst>
            </p:cNvPr>
            <p:cNvSpPr txBox="1">
              <a:spLocks/>
            </p:cNvSpPr>
            <p:nvPr/>
          </p:nvSpPr>
          <p:spPr>
            <a:xfrm>
              <a:off x="8041937" y="1424072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运营商</a:t>
              </a:r>
              <a:r>
                <a:rPr lang="en-US" altLang="zh-CN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M2M</a:t>
              </a:r>
              <a:r>
                <a:rPr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管理平台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3C83E2BB-73FA-5A4F-839A-4CF964C48BF2}"/>
                </a:ext>
              </a:extLst>
            </p:cNvPr>
            <p:cNvSpPr/>
            <p:nvPr/>
          </p:nvSpPr>
          <p:spPr>
            <a:xfrm>
              <a:off x="7608168" y="3493120"/>
              <a:ext cx="2106050" cy="753706"/>
            </a:xfrm>
            <a:prstGeom prst="rect">
              <a:avLst/>
            </a:prstGeom>
            <a:solidFill>
              <a:srgbClr val="7CDAF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44" name="图形 43">
              <a:extLst>
                <a:ext uri="{FF2B5EF4-FFF2-40B4-BE49-F238E27FC236}">
                  <a16:creationId xmlns:a16="http://schemas.microsoft.com/office/drawing/2014/main" id="{DA0800FB-400A-A043-B6EE-E21D6FD27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685589" y="1495809"/>
              <a:ext cx="458113" cy="458113"/>
            </a:xfrm>
            <a:prstGeom prst="rect">
              <a:avLst/>
            </a:prstGeom>
          </p:spPr>
        </p:pic>
        <p:pic>
          <p:nvPicPr>
            <p:cNvPr id="45" name="图形 44">
              <a:extLst>
                <a:ext uri="{FF2B5EF4-FFF2-40B4-BE49-F238E27FC236}">
                  <a16:creationId xmlns:a16="http://schemas.microsoft.com/office/drawing/2014/main" id="{CF98693E-DC93-FF4D-8E2C-7B082A263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685588" y="3650302"/>
              <a:ext cx="458113" cy="458113"/>
            </a:xfrm>
            <a:prstGeom prst="rect">
              <a:avLst/>
            </a:prstGeom>
          </p:spPr>
        </p:pic>
        <p:sp>
          <p:nvSpPr>
            <p:cNvPr id="46" name="内容占位符 1">
              <a:extLst>
                <a:ext uri="{FF2B5EF4-FFF2-40B4-BE49-F238E27FC236}">
                  <a16:creationId xmlns:a16="http://schemas.microsoft.com/office/drawing/2014/main" id="{CEBCA0FA-3E71-6041-A05F-61104EA69C12}"/>
                </a:ext>
              </a:extLst>
            </p:cNvPr>
            <p:cNvSpPr txBox="1">
              <a:spLocks/>
            </p:cNvSpPr>
            <p:nvPr/>
          </p:nvSpPr>
          <p:spPr>
            <a:xfrm>
              <a:off x="8031645" y="3599419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DECADA</a:t>
              </a:r>
              <a:r>
                <a:rPr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 </a:t>
              </a:r>
              <a:r>
                <a:rPr lang="en-US" altLang="zh-CN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IoT</a:t>
              </a:r>
              <a:r>
                <a:rPr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 </a:t>
              </a:r>
              <a:r>
                <a:rPr lang="en-US" altLang="zh-CN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Hub</a:t>
              </a:r>
              <a:endParaRPr lang="zh-CN" altLang="en-US" sz="12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47" name="肘形连接符 46">
              <a:extLst>
                <a:ext uri="{FF2B5EF4-FFF2-40B4-BE49-F238E27FC236}">
                  <a16:creationId xmlns:a16="http://schemas.microsoft.com/office/drawing/2014/main" id="{09928407-6F2B-974B-BB2A-0E24E83022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60007" y="1881845"/>
              <a:ext cx="1620000" cy="396000"/>
            </a:xfrm>
            <a:prstGeom prst="bentConnector3">
              <a:avLst>
                <a:gd name="adj1" fmla="val -306"/>
              </a:avLst>
            </a:prstGeom>
            <a:ln w="22225">
              <a:solidFill>
                <a:srgbClr val="666986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肘形连接符 49">
              <a:extLst>
                <a:ext uri="{FF2B5EF4-FFF2-40B4-BE49-F238E27FC236}">
                  <a16:creationId xmlns:a16="http://schemas.microsoft.com/office/drawing/2014/main" id="{CC338ACE-B231-D443-8DD6-FD36A8005374}"/>
                </a:ext>
              </a:extLst>
            </p:cNvPr>
            <p:cNvCxnSpPr>
              <a:cxnSpLocks/>
            </p:cNvCxnSpPr>
            <p:nvPr/>
          </p:nvCxnSpPr>
          <p:spPr>
            <a:xfrm>
              <a:off x="5853850" y="3295120"/>
              <a:ext cx="1620000" cy="396000"/>
            </a:xfrm>
            <a:prstGeom prst="bentConnector3">
              <a:avLst>
                <a:gd name="adj1" fmla="val -306"/>
              </a:avLst>
            </a:prstGeom>
            <a:ln w="22225">
              <a:solidFill>
                <a:srgbClr val="666986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箭头连接符 50">
              <a:extLst>
                <a:ext uri="{FF2B5EF4-FFF2-40B4-BE49-F238E27FC236}">
                  <a16:creationId xmlns:a16="http://schemas.microsoft.com/office/drawing/2014/main" id="{3E1C5FAE-DB4A-4341-9506-8BA295FA90CF}"/>
                </a:ext>
              </a:extLst>
            </p:cNvPr>
            <p:cNvCxnSpPr>
              <a:cxnSpLocks/>
            </p:cNvCxnSpPr>
            <p:nvPr/>
          </p:nvCxnSpPr>
          <p:spPr>
            <a:xfrm>
              <a:off x="9840416" y="3789040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线箭头连接符 51">
              <a:extLst>
                <a:ext uri="{FF2B5EF4-FFF2-40B4-BE49-F238E27FC236}">
                  <a16:creationId xmlns:a16="http://schemas.microsoft.com/office/drawing/2014/main" id="{A8B04BF4-2C32-FE40-9CCD-575E6AB8E2D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840416" y="4005575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8C57B469-A16D-274E-8C14-53BE46B237BC}"/>
                </a:ext>
              </a:extLst>
            </p:cNvPr>
            <p:cNvSpPr/>
            <p:nvPr/>
          </p:nvSpPr>
          <p:spPr>
            <a:xfrm>
              <a:off x="10442609" y="3493120"/>
              <a:ext cx="2106050" cy="753706"/>
            </a:xfrm>
            <a:prstGeom prst="rect">
              <a:avLst/>
            </a:prstGeom>
            <a:solidFill>
              <a:srgbClr val="7CDAF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3F5C307-4EE8-5046-ACE0-315DA3106A99}"/>
                </a:ext>
              </a:extLst>
            </p:cNvPr>
            <p:cNvSpPr txBox="1"/>
            <p:nvPr/>
          </p:nvSpPr>
          <p:spPr>
            <a:xfrm>
              <a:off x="11440427" y="3697798"/>
              <a:ext cx="9335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Segoe UI" panose="020B0502040204020203" pitchFamily="34" charset="0"/>
                </a:rPr>
                <a:t>应用</a:t>
              </a:r>
            </a:p>
          </p:txBody>
        </p:sp>
        <p:pic>
          <p:nvPicPr>
            <p:cNvPr id="57" name="图形 56">
              <a:extLst>
                <a:ext uri="{FF2B5EF4-FFF2-40B4-BE49-F238E27FC236}">
                  <a16:creationId xmlns:a16="http://schemas.microsoft.com/office/drawing/2014/main" id="{FE37125A-02E4-8B44-96CD-B9E06305E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982250" y="3610596"/>
              <a:ext cx="458177" cy="458177"/>
            </a:xfrm>
            <a:prstGeom prst="rect">
              <a:avLst/>
            </a:prstGeom>
          </p:spPr>
        </p:pic>
        <p:sp>
          <p:nvSpPr>
            <p:cNvPr id="58" name="内容占位符 1">
              <a:extLst>
                <a:ext uri="{FF2B5EF4-FFF2-40B4-BE49-F238E27FC236}">
                  <a16:creationId xmlns:a16="http://schemas.microsoft.com/office/drawing/2014/main" id="{9D6E32C4-6FC8-3942-B635-89B0E447F3D2}"/>
                </a:ext>
              </a:extLst>
            </p:cNvPr>
            <p:cNvSpPr txBox="1">
              <a:spLocks/>
            </p:cNvSpPr>
            <p:nvPr/>
          </p:nvSpPr>
          <p:spPr>
            <a:xfrm>
              <a:off x="9512347" y="3423244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APIs</a:t>
              </a:r>
              <a:endParaRPr lang="zh-CN" altLang="en-US" sz="1100"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36987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C132135-0177-5E46-90F6-DA3BF9A6D679}"/>
              </a:ext>
            </a:extLst>
          </p:cNvPr>
          <p:cNvSpPr txBox="1"/>
          <p:nvPr/>
        </p:nvSpPr>
        <p:spPr>
          <a:xfrm>
            <a:off x="0" y="-875032"/>
            <a:ext cx="3296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issuing_cached_commands.png</a:t>
            </a:r>
            <a:endParaRPr kumimoji="1" lang="zh-CN" altLang="en-US" dirty="0"/>
          </a:p>
        </p:txBody>
      </p: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E7BCC77F-B24D-6242-824D-AA48CD750DC3}"/>
              </a:ext>
            </a:extLst>
          </p:cNvPr>
          <p:cNvGrpSpPr/>
          <p:nvPr/>
        </p:nvGrpSpPr>
        <p:grpSpPr>
          <a:xfrm>
            <a:off x="6144" y="-387424"/>
            <a:ext cx="11737578" cy="7056512"/>
            <a:chOff x="6144" y="325195"/>
            <a:chExt cx="11737578" cy="7056512"/>
          </a:xfrm>
        </p:grpSpPr>
        <p:cxnSp>
          <p:nvCxnSpPr>
            <p:cNvPr id="60" name="直线箭头连接符 59">
              <a:extLst>
                <a:ext uri="{FF2B5EF4-FFF2-40B4-BE49-F238E27FC236}">
                  <a16:creationId xmlns:a16="http://schemas.microsoft.com/office/drawing/2014/main" id="{B7BCD9C6-2358-A54C-83A2-70E72E8EFB51}"/>
                </a:ext>
              </a:extLst>
            </p:cNvPr>
            <p:cNvCxnSpPr>
              <a:cxnSpLocks/>
            </p:cNvCxnSpPr>
            <p:nvPr/>
          </p:nvCxnSpPr>
          <p:spPr>
            <a:xfrm>
              <a:off x="1409642" y="859984"/>
              <a:ext cx="0" cy="6521723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箭头连接符 60">
              <a:extLst>
                <a:ext uri="{FF2B5EF4-FFF2-40B4-BE49-F238E27FC236}">
                  <a16:creationId xmlns:a16="http://schemas.microsoft.com/office/drawing/2014/main" id="{62A226FB-F83F-5946-89D3-174CD134255B}"/>
                </a:ext>
              </a:extLst>
            </p:cNvPr>
            <p:cNvCxnSpPr>
              <a:cxnSpLocks/>
            </p:cNvCxnSpPr>
            <p:nvPr/>
          </p:nvCxnSpPr>
          <p:spPr>
            <a:xfrm>
              <a:off x="5862618" y="838545"/>
              <a:ext cx="0" cy="6543162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9" name="组合 98">
              <a:extLst>
                <a:ext uri="{FF2B5EF4-FFF2-40B4-BE49-F238E27FC236}">
                  <a16:creationId xmlns:a16="http://schemas.microsoft.com/office/drawing/2014/main" id="{322E86C2-CA01-8945-8C65-34FAA484D328}"/>
                </a:ext>
              </a:extLst>
            </p:cNvPr>
            <p:cNvGrpSpPr/>
            <p:nvPr/>
          </p:nvGrpSpPr>
          <p:grpSpPr>
            <a:xfrm>
              <a:off x="6144" y="332656"/>
              <a:ext cx="2806996" cy="495007"/>
              <a:chOff x="6144" y="332656"/>
              <a:chExt cx="2806996" cy="495007"/>
            </a:xfrm>
          </p:grpSpPr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B7F918EF-47DF-F74D-8C79-DF92538BB7FC}"/>
                  </a:ext>
                </a:extLst>
              </p:cNvPr>
              <p:cNvSpPr/>
              <p:nvPr/>
            </p:nvSpPr>
            <p:spPr>
              <a:xfrm>
                <a:off x="6144" y="332656"/>
                <a:ext cx="2806996" cy="495007"/>
              </a:xfrm>
              <a:prstGeom prst="rect">
                <a:avLst/>
              </a:prstGeom>
              <a:solidFill>
                <a:srgbClr val="383C57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FA706BDC-A00E-5A4B-9FC0-6CFF9BFC04C2}"/>
                  </a:ext>
                </a:extLst>
              </p:cNvPr>
              <p:cNvSpPr txBox="1"/>
              <p:nvPr/>
            </p:nvSpPr>
            <p:spPr>
              <a:xfrm>
                <a:off x="1380726" y="404104"/>
                <a:ext cx="72581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400" dirty="0">
                    <a:solidFill>
                      <a:schemeClr val="bg1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设备</a:t>
                </a:r>
              </a:p>
            </p:txBody>
          </p:sp>
          <p:pic>
            <p:nvPicPr>
              <p:cNvPr id="62" name="图形 61">
                <a:extLst>
                  <a:ext uri="{FF2B5EF4-FFF2-40B4-BE49-F238E27FC236}">
                    <a16:creationId xmlns:a16="http://schemas.microsoft.com/office/drawing/2014/main" id="{B53105B1-1303-324F-8121-5C69C3F0F8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31182" y="392492"/>
                <a:ext cx="383267" cy="319389"/>
              </a:xfrm>
              <a:prstGeom prst="rect">
                <a:avLst/>
              </a:prstGeom>
            </p:spPr>
          </p:pic>
        </p:grpSp>
        <p:cxnSp>
          <p:nvCxnSpPr>
            <p:cNvPr id="63" name="直线箭头连接符 62">
              <a:extLst>
                <a:ext uri="{FF2B5EF4-FFF2-40B4-BE49-F238E27FC236}">
                  <a16:creationId xmlns:a16="http://schemas.microsoft.com/office/drawing/2014/main" id="{771BF4C6-A8FF-524B-959E-26B59A9BE60B}"/>
                </a:ext>
              </a:extLst>
            </p:cNvPr>
            <p:cNvCxnSpPr>
              <a:cxnSpLocks/>
            </p:cNvCxnSpPr>
            <p:nvPr/>
          </p:nvCxnSpPr>
          <p:spPr>
            <a:xfrm>
              <a:off x="10340224" y="827663"/>
              <a:ext cx="0" cy="6550361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A529D256-82BB-2A4C-9952-07FB4CE3126F}"/>
                </a:ext>
              </a:extLst>
            </p:cNvPr>
            <p:cNvGrpSpPr/>
            <p:nvPr/>
          </p:nvGrpSpPr>
          <p:grpSpPr>
            <a:xfrm>
              <a:off x="5852050" y="6599141"/>
              <a:ext cx="399090" cy="358204"/>
              <a:chOff x="5987918" y="5475816"/>
              <a:chExt cx="399090" cy="540000"/>
            </a:xfrm>
          </p:grpSpPr>
          <p:cxnSp>
            <p:nvCxnSpPr>
              <p:cNvPr id="97" name="肘形连接符 96">
                <a:extLst>
                  <a:ext uri="{FF2B5EF4-FFF2-40B4-BE49-F238E27FC236}">
                    <a16:creationId xmlns:a16="http://schemas.microsoft.com/office/drawing/2014/main" id="{48EA37C1-CBB5-BD4F-9D49-CA71E9D43F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5475816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线连接符 97">
                <a:extLst>
                  <a:ext uri="{FF2B5EF4-FFF2-40B4-BE49-F238E27FC236}">
                    <a16:creationId xmlns:a16="http://schemas.microsoft.com/office/drawing/2014/main" id="{3BCF1434-14E3-B145-8089-B039345901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5475816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28AC3E54-C870-D24C-8B14-5F86AFA780F7}"/>
                </a:ext>
              </a:extLst>
            </p:cNvPr>
            <p:cNvSpPr txBox="1"/>
            <p:nvPr/>
          </p:nvSpPr>
          <p:spPr>
            <a:xfrm>
              <a:off x="6314075" y="985058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API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指令下发以设置测点或调用服务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72" name="直线箭头连接符 71">
              <a:extLst>
                <a:ext uri="{FF2B5EF4-FFF2-40B4-BE49-F238E27FC236}">
                  <a16:creationId xmlns:a16="http://schemas.microsoft.com/office/drawing/2014/main" id="{FA4370E2-B88D-E642-A1A9-B96C245717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62618" y="1268760"/>
              <a:ext cx="447760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DB8A3146-ACAC-0B43-9DD3-6DCF69CAC506}"/>
                </a:ext>
              </a:extLst>
            </p:cNvPr>
            <p:cNvGrpSpPr/>
            <p:nvPr/>
          </p:nvGrpSpPr>
          <p:grpSpPr>
            <a:xfrm>
              <a:off x="4471435" y="332656"/>
              <a:ext cx="2806996" cy="495007"/>
              <a:chOff x="4471435" y="332656"/>
              <a:chExt cx="2806996" cy="495007"/>
            </a:xfrm>
          </p:grpSpPr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53E5B94E-87D4-904A-B9C8-358718320396}"/>
                  </a:ext>
                </a:extLst>
              </p:cNvPr>
              <p:cNvSpPr/>
              <p:nvPr/>
            </p:nvSpPr>
            <p:spPr>
              <a:xfrm>
                <a:off x="4471435" y="332656"/>
                <a:ext cx="2806996" cy="495007"/>
              </a:xfrm>
              <a:prstGeom prst="rect">
                <a:avLst/>
              </a:prstGeom>
              <a:solidFill>
                <a:srgbClr val="383C57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75" name="文本框 74">
                <a:extLst>
                  <a:ext uri="{FF2B5EF4-FFF2-40B4-BE49-F238E27FC236}">
                    <a16:creationId xmlns:a16="http://schemas.microsoft.com/office/drawing/2014/main" id="{6A4F4FEF-4D75-C241-9896-03CDF3E849CC}"/>
                  </a:ext>
                </a:extLst>
              </p:cNvPr>
              <p:cNvSpPr txBox="1"/>
              <p:nvPr/>
            </p:nvSpPr>
            <p:spPr>
              <a:xfrm>
                <a:off x="5479268" y="425598"/>
                <a:ext cx="155973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solidFill>
                      <a:schemeClr val="bg1"/>
                    </a:solidFill>
                    <a:latin typeface="Noto Sans S Chinese Regular" panose="020B0500000000000000" pitchFamily="34" charset="-122"/>
                    <a:ea typeface="Noto Sans S Chinese Regular" panose="020B0500000000000000" pitchFamily="34" charset="-122"/>
                    <a:cs typeface="Segoe UI" panose="020B0502040204020203" pitchFamily="34" charset="0"/>
                  </a:rPr>
                  <a:t>IoT</a:t>
                </a:r>
                <a:r>
                  <a:rPr kumimoji="1" lang="zh-CN" altLang="en-US" sz="1400" dirty="0">
                    <a:solidFill>
                      <a:schemeClr val="bg1"/>
                    </a:solidFill>
                    <a:latin typeface="Noto Sans S Chinese Regular" panose="020B0500000000000000" pitchFamily="34" charset="-122"/>
                    <a:ea typeface="Noto Sans S Chinese Regular" panose="020B0500000000000000" pitchFamily="34" charset="-122"/>
                    <a:cs typeface="Segoe UI" panose="020B0502040204020203" pitchFamily="34" charset="0"/>
                  </a:rPr>
                  <a:t> </a:t>
                </a:r>
                <a:r>
                  <a:rPr kumimoji="1" lang="en-US" altLang="zh-CN" sz="1400" dirty="0">
                    <a:solidFill>
                      <a:schemeClr val="bg1"/>
                    </a:solidFill>
                    <a:latin typeface="Noto Sans S Chinese Regular" panose="020B0500000000000000" pitchFamily="34" charset="-122"/>
                    <a:ea typeface="Noto Sans S Chinese Regular" panose="020B0500000000000000" pitchFamily="34" charset="-122"/>
                    <a:cs typeface="Segoe UI" panose="020B0502040204020203" pitchFamily="34" charset="0"/>
                  </a:rPr>
                  <a:t>Hub</a:t>
                </a:r>
                <a:endPara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endParaRPr>
              </a:p>
            </p:txBody>
          </p:sp>
          <p:sp>
            <p:nvSpPr>
              <p:cNvPr id="76" name="Freeform 70">
                <a:extLst>
                  <a:ext uri="{FF2B5EF4-FFF2-40B4-BE49-F238E27FC236}">
                    <a16:creationId xmlns:a16="http://schemas.microsoft.com/office/drawing/2014/main" id="{4E52EEC6-ED3E-DC46-88E9-F8331CF366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85949" y="395328"/>
                <a:ext cx="394756" cy="354743"/>
              </a:xfrm>
              <a:custGeom>
                <a:avLst/>
                <a:gdLst>
                  <a:gd name="T0" fmla="*/ 463 w 661"/>
                  <a:gd name="T1" fmla="*/ 527 h 594"/>
                  <a:gd name="T2" fmla="*/ 361 w 661"/>
                  <a:gd name="T3" fmla="*/ 558 h 594"/>
                  <a:gd name="T4" fmla="*/ 600 w 661"/>
                  <a:gd name="T5" fmla="*/ 594 h 594"/>
                  <a:gd name="T6" fmla="*/ 501 w 661"/>
                  <a:gd name="T7" fmla="*/ 558 h 594"/>
                  <a:gd name="T8" fmla="*/ 661 w 661"/>
                  <a:gd name="T9" fmla="*/ 527 h 594"/>
                  <a:gd name="T10" fmla="*/ 302 w 661"/>
                  <a:gd name="T11" fmla="*/ 289 h 594"/>
                  <a:gd name="T12" fmla="*/ 172 w 661"/>
                  <a:gd name="T13" fmla="*/ 206 h 594"/>
                  <a:gd name="T14" fmla="*/ 305 w 661"/>
                  <a:gd name="T15" fmla="*/ 0 h 594"/>
                  <a:gd name="T16" fmla="*/ 0 w 661"/>
                  <a:gd name="T17" fmla="*/ 206 h 594"/>
                  <a:gd name="T18" fmla="*/ 134 w 661"/>
                  <a:gd name="T19" fmla="*/ 237 h 594"/>
                  <a:gd name="T20" fmla="*/ 59 w 661"/>
                  <a:gd name="T21" fmla="*/ 274 h 594"/>
                  <a:gd name="T22" fmla="*/ 246 w 661"/>
                  <a:gd name="T23" fmla="*/ 237 h 594"/>
                  <a:gd name="T24" fmla="*/ 172 w 661"/>
                  <a:gd name="T25" fmla="*/ 206 h 594"/>
                  <a:gd name="T26" fmla="*/ 0 w 661"/>
                  <a:gd name="T27" fmla="*/ 274 h 594"/>
                  <a:gd name="T28" fmla="*/ 28 w 661"/>
                  <a:gd name="T29" fmla="*/ 319 h 594"/>
                  <a:gd name="T30" fmla="*/ 28 w 661"/>
                  <a:gd name="T31" fmla="*/ 390 h 594"/>
                  <a:gd name="T32" fmla="*/ 0 w 661"/>
                  <a:gd name="T33" fmla="*/ 463 h 594"/>
                  <a:gd name="T34" fmla="*/ 28 w 661"/>
                  <a:gd name="T35" fmla="*/ 390 h 594"/>
                  <a:gd name="T36" fmla="*/ 0 w 661"/>
                  <a:gd name="T37" fmla="*/ 534 h 594"/>
                  <a:gd name="T38" fmla="*/ 59 w 661"/>
                  <a:gd name="T39" fmla="*/ 594 h 594"/>
                  <a:gd name="T40" fmla="*/ 28 w 661"/>
                  <a:gd name="T41" fmla="*/ 565 h 594"/>
                  <a:gd name="T42" fmla="*/ 125 w 661"/>
                  <a:gd name="T43" fmla="*/ 594 h 594"/>
                  <a:gd name="T44" fmla="*/ 191 w 661"/>
                  <a:gd name="T45" fmla="*/ 565 h 594"/>
                  <a:gd name="T46" fmla="*/ 125 w 661"/>
                  <a:gd name="T47" fmla="*/ 594 h 594"/>
                  <a:gd name="T48" fmla="*/ 302 w 661"/>
                  <a:gd name="T49" fmla="*/ 594 h 594"/>
                  <a:gd name="T50" fmla="*/ 257 w 661"/>
                  <a:gd name="T51" fmla="*/ 565 h 594"/>
                  <a:gd name="T52" fmla="*/ 633 w 661"/>
                  <a:gd name="T53" fmla="*/ 260 h 594"/>
                  <a:gd name="T54" fmla="*/ 661 w 661"/>
                  <a:gd name="T55" fmla="*/ 215 h 594"/>
                  <a:gd name="T56" fmla="*/ 633 w 661"/>
                  <a:gd name="T57" fmla="*/ 260 h 594"/>
                  <a:gd name="T58" fmla="*/ 661 w 661"/>
                  <a:gd name="T59" fmla="*/ 163 h 594"/>
                  <a:gd name="T60" fmla="*/ 633 w 661"/>
                  <a:gd name="T61" fmla="*/ 111 h 594"/>
                  <a:gd name="T62" fmla="*/ 602 w 661"/>
                  <a:gd name="T63" fmla="*/ 0 h 594"/>
                  <a:gd name="T64" fmla="*/ 633 w 661"/>
                  <a:gd name="T65" fmla="*/ 29 h 594"/>
                  <a:gd name="T66" fmla="*/ 661 w 661"/>
                  <a:gd name="T67" fmla="*/ 62 h 594"/>
                  <a:gd name="T68" fmla="*/ 602 w 661"/>
                  <a:gd name="T69" fmla="*/ 0 h 594"/>
                  <a:gd name="T70" fmla="*/ 454 w 661"/>
                  <a:gd name="T71" fmla="*/ 0 h 594"/>
                  <a:gd name="T72" fmla="*/ 527 w 661"/>
                  <a:gd name="T73" fmla="*/ 29 h 594"/>
                  <a:gd name="T74" fmla="*/ 380 w 661"/>
                  <a:gd name="T75" fmla="*/ 0 h 594"/>
                  <a:gd name="T76" fmla="*/ 333 w 661"/>
                  <a:gd name="T77" fmla="*/ 29 h 594"/>
                  <a:gd name="T78" fmla="*/ 380 w 661"/>
                  <a:gd name="T79" fmla="*/ 0 h 5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1" h="594">
                    <a:moveTo>
                      <a:pt x="302" y="527"/>
                    </a:moveTo>
                    <a:lnTo>
                      <a:pt x="463" y="527"/>
                    </a:lnTo>
                    <a:lnTo>
                      <a:pt x="463" y="558"/>
                    </a:lnTo>
                    <a:lnTo>
                      <a:pt x="361" y="558"/>
                    </a:lnTo>
                    <a:lnTo>
                      <a:pt x="361" y="594"/>
                    </a:lnTo>
                    <a:lnTo>
                      <a:pt x="600" y="594"/>
                    </a:lnTo>
                    <a:lnTo>
                      <a:pt x="600" y="558"/>
                    </a:lnTo>
                    <a:lnTo>
                      <a:pt x="501" y="558"/>
                    </a:lnTo>
                    <a:lnTo>
                      <a:pt x="501" y="527"/>
                    </a:lnTo>
                    <a:lnTo>
                      <a:pt x="661" y="527"/>
                    </a:lnTo>
                    <a:lnTo>
                      <a:pt x="661" y="289"/>
                    </a:lnTo>
                    <a:lnTo>
                      <a:pt x="302" y="289"/>
                    </a:lnTo>
                    <a:lnTo>
                      <a:pt x="302" y="527"/>
                    </a:lnTo>
                    <a:close/>
                    <a:moveTo>
                      <a:pt x="172" y="206"/>
                    </a:moveTo>
                    <a:lnTo>
                      <a:pt x="305" y="206"/>
                    </a:lnTo>
                    <a:lnTo>
                      <a:pt x="305" y="0"/>
                    </a:lnTo>
                    <a:lnTo>
                      <a:pt x="0" y="0"/>
                    </a:lnTo>
                    <a:lnTo>
                      <a:pt x="0" y="206"/>
                    </a:lnTo>
                    <a:lnTo>
                      <a:pt x="134" y="206"/>
                    </a:lnTo>
                    <a:lnTo>
                      <a:pt x="134" y="237"/>
                    </a:lnTo>
                    <a:lnTo>
                      <a:pt x="59" y="237"/>
                    </a:lnTo>
                    <a:lnTo>
                      <a:pt x="59" y="274"/>
                    </a:lnTo>
                    <a:lnTo>
                      <a:pt x="246" y="274"/>
                    </a:lnTo>
                    <a:lnTo>
                      <a:pt x="246" y="237"/>
                    </a:lnTo>
                    <a:lnTo>
                      <a:pt x="172" y="237"/>
                    </a:lnTo>
                    <a:lnTo>
                      <a:pt x="172" y="206"/>
                    </a:lnTo>
                    <a:close/>
                    <a:moveTo>
                      <a:pt x="28" y="274"/>
                    </a:moveTo>
                    <a:lnTo>
                      <a:pt x="0" y="274"/>
                    </a:lnTo>
                    <a:lnTo>
                      <a:pt x="0" y="319"/>
                    </a:lnTo>
                    <a:lnTo>
                      <a:pt x="28" y="319"/>
                    </a:lnTo>
                    <a:lnTo>
                      <a:pt x="28" y="274"/>
                    </a:lnTo>
                    <a:close/>
                    <a:moveTo>
                      <a:pt x="28" y="390"/>
                    </a:moveTo>
                    <a:lnTo>
                      <a:pt x="0" y="390"/>
                    </a:lnTo>
                    <a:lnTo>
                      <a:pt x="0" y="463"/>
                    </a:lnTo>
                    <a:lnTo>
                      <a:pt x="28" y="463"/>
                    </a:lnTo>
                    <a:lnTo>
                      <a:pt x="28" y="390"/>
                    </a:lnTo>
                    <a:close/>
                    <a:moveTo>
                      <a:pt x="28" y="534"/>
                    </a:moveTo>
                    <a:lnTo>
                      <a:pt x="0" y="534"/>
                    </a:lnTo>
                    <a:lnTo>
                      <a:pt x="0" y="594"/>
                    </a:lnTo>
                    <a:lnTo>
                      <a:pt x="59" y="594"/>
                    </a:lnTo>
                    <a:lnTo>
                      <a:pt x="59" y="565"/>
                    </a:lnTo>
                    <a:lnTo>
                      <a:pt x="28" y="565"/>
                    </a:lnTo>
                    <a:lnTo>
                      <a:pt x="28" y="534"/>
                    </a:lnTo>
                    <a:close/>
                    <a:moveTo>
                      <a:pt x="125" y="594"/>
                    </a:moveTo>
                    <a:lnTo>
                      <a:pt x="191" y="594"/>
                    </a:lnTo>
                    <a:lnTo>
                      <a:pt x="191" y="565"/>
                    </a:lnTo>
                    <a:lnTo>
                      <a:pt x="125" y="565"/>
                    </a:lnTo>
                    <a:lnTo>
                      <a:pt x="125" y="594"/>
                    </a:lnTo>
                    <a:close/>
                    <a:moveTo>
                      <a:pt x="257" y="594"/>
                    </a:moveTo>
                    <a:lnTo>
                      <a:pt x="302" y="594"/>
                    </a:lnTo>
                    <a:lnTo>
                      <a:pt x="302" y="565"/>
                    </a:lnTo>
                    <a:lnTo>
                      <a:pt x="257" y="565"/>
                    </a:lnTo>
                    <a:lnTo>
                      <a:pt x="257" y="594"/>
                    </a:lnTo>
                    <a:close/>
                    <a:moveTo>
                      <a:pt x="633" y="260"/>
                    </a:moveTo>
                    <a:lnTo>
                      <a:pt x="661" y="260"/>
                    </a:lnTo>
                    <a:lnTo>
                      <a:pt x="661" y="215"/>
                    </a:lnTo>
                    <a:lnTo>
                      <a:pt x="633" y="215"/>
                    </a:lnTo>
                    <a:lnTo>
                      <a:pt x="633" y="260"/>
                    </a:lnTo>
                    <a:close/>
                    <a:moveTo>
                      <a:pt x="633" y="163"/>
                    </a:moveTo>
                    <a:lnTo>
                      <a:pt x="661" y="163"/>
                    </a:lnTo>
                    <a:lnTo>
                      <a:pt x="661" y="111"/>
                    </a:lnTo>
                    <a:lnTo>
                      <a:pt x="633" y="111"/>
                    </a:lnTo>
                    <a:lnTo>
                      <a:pt x="633" y="163"/>
                    </a:lnTo>
                    <a:close/>
                    <a:moveTo>
                      <a:pt x="602" y="0"/>
                    </a:moveTo>
                    <a:lnTo>
                      <a:pt x="602" y="29"/>
                    </a:lnTo>
                    <a:lnTo>
                      <a:pt x="633" y="29"/>
                    </a:lnTo>
                    <a:lnTo>
                      <a:pt x="633" y="62"/>
                    </a:lnTo>
                    <a:lnTo>
                      <a:pt x="661" y="62"/>
                    </a:lnTo>
                    <a:lnTo>
                      <a:pt x="661" y="0"/>
                    </a:lnTo>
                    <a:lnTo>
                      <a:pt x="602" y="0"/>
                    </a:lnTo>
                    <a:close/>
                    <a:moveTo>
                      <a:pt x="527" y="0"/>
                    </a:moveTo>
                    <a:lnTo>
                      <a:pt x="454" y="0"/>
                    </a:lnTo>
                    <a:lnTo>
                      <a:pt x="454" y="29"/>
                    </a:lnTo>
                    <a:lnTo>
                      <a:pt x="527" y="29"/>
                    </a:lnTo>
                    <a:lnTo>
                      <a:pt x="527" y="0"/>
                    </a:lnTo>
                    <a:close/>
                    <a:moveTo>
                      <a:pt x="380" y="0"/>
                    </a:moveTo>
                    <a:lnTo>
                      <a:pt x="333" y="0"/>
                    </a:lnTo>
                    <a:lnTo>
                      <a:pt x="333" y="29"/>
                    </a:lnTo>
                    <a:lnTo>
                      <a:pt x="380" y="29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01" name="组合 100">
              <a:extLst>
                <a:ext uri="{FF2B5EF4-FFF2-40B4-BE49-F238E27FC236}">
                  <a16:creationId xmlns:a16="http://schemas.microsoft.com/office/drawing/2014/main" id="{17C97363-4B80-6645-AE41-2FEA810AB2DE}"/>
                </a:ext>
              </a:extLst>
            </p:cNvPr>
            <p:cNvGrpSpPr/>
            <p:nvPr/>
          </p:nvGrpSpPr>
          <p:grpSpPr>
            <a:xfrm>
              <a:off x="8936726" y="325195"/>
              <a:ext cx="2806996" cy="495007"/>
              <a:chOff x="9076449" y="343538"/>
              <a:chExt cx="2806996" cy="495007"/>
            </a:xfrm>
          </p:grpSpPr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67AE6535-52F5-484F-B57D-AAD08815F56A}"/>
                  </a:ext>
                </a:extLst>
              </p:cNvPr>
              <p:cNvSpPr/>
              <p:nvPr/>
            </p:nvSpPr>
            <p:spPr>
              <a:xfrm>
                <a:off x="9076449" y="343538"/>
                <a:ext cx="2806996" cy="495007"/>
              </a:xfrm>
              <a:prstGeom prst="rect">
                <a:avLst/>
              </a:prstGeom>
              <a:solidFill>
                <a:srgbClr val="383C57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59" name="文本框 58">
                <a:extLst>
                  <a:ext uri="{FF2B5EF4-FFF2-40B4-BE49-F238E27FC236}">
                    <a16:creationId xmlns:a16="http://schemas.microsoft.com/office/drawing/2014/main" id="{3E818C24-E1EE-484C-B8CF-0350F2B28159}"/>
                  </a:ext>
                </a:extLst>
              </p:cNvPr>
              <p:cNvSpPr txBox="1"/>
              <p:nvPr/>
            </p:nvSpPr>
            <p:spPr>
              <a:xfrm>
                <a:off x="10326714" y="444824"/>
                <a:ext cx="93350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400" dirty="0">
                    <a:solidFill>
                      <a:schemeClr val="bg1"/>
                    </a:solidFill>
                    <a:latin typeface="Noto Sans S Chinese Regular" panose="020B0500000000000000" pitchFamily="34" charset="-122"/>
                    <a:ea typeface="Noto Sans S Chinese Regular" panose="020B0500000000000000" pitchFamily="34" charset="-122"/>
                    <a:cs typeface="Segoe UI" panose="020B0502040204020203" pitchFamily="34" charset="0"/>
                  </a:rPr>
                  <a:t>应用</a:t>
                </a:r>
              </a:p>
            </p:txBody>
          </p:sp>
          <p:pic>
            <p:nvPicPr>
              <p:cNvPr id="77" name="图形 76">
                <a:extLst>
                  <a:ext uri="{FF2B5EF4-FFF2-40B4-BE49-F238E27FC236}">
                    <a16:creationId xmlns:a16="http://schemas.microsoft.com/office/drawing/2014/main" id="{90436C86-08FE-6A43-9C84-8B8E7C3532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868537" y="357622"/>
                <a:ext cx="458177" cy="458177"/>
              </a:xfrm>
              <a:prstGeom prst="rect">
                <a:avLst/>
              </a:prstGeom>
            </p:spPr>
          </p:pic>
        </p:grpSp>
        <p:cxnSp>
          <p:nvCxnSpPr>
            <p:cNvPr id="82" name="直线箭头连接符 81">
              <a:extLst>
                <a:ext uri="{FF2B5EF4-FFF2-40B4-BE49-F238E27FC236}">
                  <a16:creationId xmlns:a16="http://schemas.microsoft.com/office/drawing/2014/main" id="{2E8D15DB-49A9-2F4C-9827-5FA71D5F3E3D}"/>
                </a:ext>
              </a:extLst>
            </p:cNvPr>
            <p:cNvCxnSpPr>
              <a:cxnSpLocks/>
            </p:cNvCxnSpPr>
            <p:nvPr/>
          </p:nvCxnSpPr>
          <p:spPr>
            <a:xfrm>
              <a:off x="1409642" y="6037769"/>
              <a:ext cx="446627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D73ADC0C-262E-714F-8715-8D5D2C2EDA12}"/>
                </a:ext>
              </a:extLst>
            </p:cNvPr>
            <p:cNvSpPr txBox="1"/>
            <p:nvPr/>
          </p:nvSpPr>
          <p:spPr>
            <a:xfrm>
              <a:off x="3016785" y="5770956"/>
              <a:ext cx="11608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online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F2E7F048-8683-1943-AF79-ECCF3BCE350D}"/>
                </a:ext>
              </a:extLst>
            </p:cNvPr>
            <p:cNvSpPr txBox="1"/>
            <p:nvPr/>
          </p:nvSpPr>
          <p:spPr>
            <a:xfrm>
              <a:off x="6267443" y="6639743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Status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：已下发</a:t>
              </a:r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85" name="直线箭头连接符 74">
              <a:extLst>
                <a:ext uri="{FF2B5EF4-FFF2-40B4-BE49-F238E27FC236}">
                  <a16:creationId xmlns:a16="http://schemas.microsoft.com/office/drawing/2014/main" id="{B10F70C5-7053-F649-AE1A-48EDC2D66D74}"/>
                </a:ext>
              </a:extLst>
            </p:cNvPr>
            <p:cNvCxnSpPr>
              <a:cxnSpLocks/>
            </p:cNvCxnSpPr>
            <p:nvPr/>
          </p:nvCxnSpPr>
          <p:spPr>
            <a:xfrm>
              <a:off x="1409642" y="6378379"/>
              <a:ext cx="446627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文本框 77">
              <a:extLst>
                <a:ext uri="{FF2B5EF4-FFF2-40B4-BE49-F238E27FC236}">
                  <a16:creationId xmlns:a16="http://schemas.microsoft.com/office/drawing/2014/main" id="{9015A526-E5A7-AF42-A739-970831A993A4}"/>
                </a:ext>
              </a:extLst>
            </p:cNvPr>
            <p:cNvSpPr txBox="1"/>
            <p:nvPr/>
          </p:nvSpPr>
          <p:spPr>
            <a:xfrm>
              <a:off x="3151350" y="6101380"/>
              <a:ext cx="8723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下发指令</a:t>
              </a:r>
            </a:p>
          </p:txBody>
        </p:sp>
        <p:grpSp>
          <p:nvGrpSpPr>
            <p:cNvPr id="111" name="组合 110">
              <a:extLst>
                <a:ext uri="{FF2B5EF4-FFF2-40B4-BE49-F238E27FC236}">
                  <a16:creationId xmlns:a16="http://schemas.microsoft.com/office/drawing/2014/main" id="{BAC68B64-DD54-994D-A82E-1E7B582DB31C}"/>
                </a:ext>
              </a:extLst>
            </p:cNvPr>
            <p:cNvGrpSpPr/>
            <p:nvPr/>
          </p:nvGrpSpPr>
          <p:grpSpPr>
            <a:xfrm>
              <a:off x="5863755" y="3333173"/>
              <a:ext cx="4566185" cy="2472091"/>
              <a:chOff x="5863755" y="1053541"/>
              <a:chExt cx="4566185" cy="2472091"/>
            </a:xfrm>
          </p:grpSpPr>
          <p:sp>
            <p:nvSpPr>
              <p:cNvPr id="64" name="文本框 63">
                <a:extLst>
                  <a:ext uri="{FF2B5EF4-FFF2-40B4-BE49-F238E27FC236}">
                    <a16:creationId xmlns:a16="http://schemas.microsoft.com/office/drawing/2014/main" id="{36C4E78A-203D-FB41-945F-F045CCBD5DAB}"/>
                  </a:ext>
                </a:extLst>
              </p:cNvPr>
              <p:cNvSpPr txBox="1"/>
              <p:nvPr/>
            </p:nvSpPr>
            <p:spPr>
              <a:xfrm>
                <a:off x="6305918" y="1080145"/>
                <a:ext cx="412402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Noto Sans S Chinese Regular" panose="020B0500000000000000" pitchFamily="34" charset="-122"/>
                    <a:cs typeface="Segoe UI" panose="020B0502040204020203" pitchFamily="34" charset="0"/>
                  </a:rPr>
                  <a:t>设备离线</a:t>
                </a:r>
                <a:endPara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endParaRPr>
              </a:p>
            </p:txBody>
          </p:sp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D6EE8260-38EB-9D41-8D74-193AED76D992}"/>
                  </a:ext>
                </a:extLst>
              </p:cNvPr>
              <p:cNvSpPr txBox="1"/>
              <p:nvPr/>
            </p:nvSpPr>
            <p:spPr>
              <a:xfrm>
                <a:off x="6283761" y="1599183"/>
                <a:ext cx="34256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缓存下发，有效期设为</a:t>
                </a:r>
                <a:r>
                  <a:rPr kumimoji="1" lang="en-US" altLang="zh-CN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3600</a:t>
                </a:r>
                <a:r>
                  <a:rPr kumimoji="1" lang="zh-CN" altLang="en-US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秒</a:t>
                </a:r>
                <a:endPara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endParaRPr>
              </a:p>
              <a:p>
                <a:r>
                  <a:rPr kumimoji="1" lang="zh-CN" altLang="en-US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维持当前状态“已创建”，指令进入缓存队列</a:t>
                </a:r>
              </a:p>
            </p:txBody>
          </p:sp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17463391-C6D2-CA48-ACD3-881BEA109BE8}"/>
                  </a:ext>
                </a:extLst>
              </p:cNvPr>
              <p:cNvGrpSpPr/>
              <p:nvPr/>
            </p:nvGrpSpPr>
            <p:grpSpPr>
              <a:xfrm>
                <a:off x="5863755" y="1651817"/>
                <a:ext cx="399090" cy="356399"/>
                <a:chOff x="5987918" y="3544660"/>
                <a:chExt cx="399090" cy="540002"/>
              </a:xfrm>
            </p:grpSpPr>
            <p:cxnSp>
              <p:nvCxnSpPr>
                <p:cNvPr id="95" name="肘形连接符 94">
                  <a:extLst>
                    <a:ext uri="{FF2B5EF4-FFF2-40B4-BE49-F238E27FC236}">
                      <a16:creationId xmlns:a16="http://schemas.microsoft.com/office/drawing/2014/main" id="{32F81F80-E799-F44B-9813-E8C044E127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991523" y="3544660"/>
                  <a:ext cx="216000" cy="540002"/>
                </a:xfrm>
                <a:prstGeom prst="bentConnector3">
                  <a:avLst>
                    <a:gd name="adj1" fmla="val -104935"/>
                  </a:avLst>
                </a:prstGeom>
                <a:ln w="25400">
                  <a:solidFill>
                    <a:srgbClr val="73779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线连接符 28">
                  <a:extLst>
                    <a:ext uri="{FF2B5EF4-FFF2-40B4-BE49-F238E27FC236}">
                      <a16:creationId xmlns:a16="http://schemas.microsoft.com/office/drawing/2014/main" id="{1AB38580-B4A4-6E4C-A497-6F3A4AC5DE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87918" y="3544662"/>
                  <a:ext cx="399090" cy="0"/>
                </a:xfrm>
                <a:prstGeom prst="line">
                  <a:avLst/>
                </a:prstGeom>
                <a:ln w="25400">
                  <a:solidFill>
                    <a:srgbClr val="73779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0" name="组合 79">
                <a:extLst>
                  <a:ext uri="{FF2B5EF4-FFF2-40B4-BE49-F238E27FC236}">
                    <a16:creationId xmlns:a16="http://schemas.microsoft.com/office/drawing/2014/main" id="{BCE50AF8-0CB8-5841-9F90-7F1F08691A8D}"/>
                  </a:ext>
                </a:extLst>
              </p:cNvPr>
              <p:cNvGrpSpPr/>
              <p:nvPr/>
            </p:nvGrpSpPr>
            <p:grpSpPr>
              <a:xfrm>
                <a:off x="5868353" y="1053541"/>
                <a:ext cx="399090" cy="356398"/>
                <a:chOff x="5987918" y="4532107"/>
                <a:chExt cx="399090" cy="540000"/>
              </a:xfrm>
            </p:grpSpPr>
            <p:cxnSp>
              <p:nvCxnSpPr>
                <p:cNvPr id="89" name="肘形连接符 88">
                  <a:extLst>
                    <a:ext uri="{FF2B5EF4-FFF2-40B4-BE49-F238E27FC236}">
                      <a16:creationId xmlns:a16="http://schemas.microsoft.com/office/drawing/2014/main" id="{7B30AE59-3794-2C47-97BC-CFEF9F5596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991523" y="4532107"/>
                  <a:ext cx="216000" cy="540000"/>
                </a:xfrm>
                <a:prstGeom prst="bentConnector3">
                  <a:avLst>
                    <a:gd name="adj1" fmla="val -104935"/>
                  </a:avLst>
                </a:prstGeom>
                <a:ln w="25400">
                  <a:solidFill>
                    <a:srgbClr val="73779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线连接符 28">
                  <a:extLst>
                    <a:ext uri="{FF2B5EF4-FFF2-40B4-BE49-F238E27FC236}">
                      <a16:creationId xmlns:a16="http://schemas.microsoft.com/office/drawing/2014/main" id="{9BA6F92A-9516-AA40-B2E3-85B0011414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87918" y="4532107"/>
                  <a:ext cx="399090" cy="0"/>
                </a:xfrm>
                <a:prstGeom prst="line">
                  <a:avLst/>
                </a:prstGeom>
                <a:ln w="25400">
                  <a:solidFill>
                    <a:srgbClr val="73779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67A188DD-062C-EA44-B7D4-1914B33097D3}"/>
                  </a:ext>
                </a:extLst>
              </p:cNvPr>
              <p:cNvSpPr txBox="1"/>
              <p:nvPr/>
            </p:nvSpPr>
            <p:spPr>
              <a:xfrm>
                <a:off x="6303814" y="2240248"/>
                <a:ext cx="412402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Segoe UI" panose="020B0502040204020203" pitchFamily="34" charset="0"/>
                    <a:cs typeface="Segoe UI" panose="020B0502040204020203" pitchFamily="34" charset="0"/>
                  </a:rPr>
                  <a:t>指令是否缓存超过</a:t>
                </a:r>
                <a:r>
                  <a:rPr kumimoji="1" lang="en-US" altLang="zh-CN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Segoe UI" panose="020B0502040204020203" pitchFamily="34" charset="0"/>
                    <a:cs typeface="Segoe UI" panose="020B0502040204020203" pitchFamily="34" charset="0"/>
                  </a:rPr>
                  <a:t>3600</a:t>
                </a:r>
                <a:r>
                  <a:rPr kumimoji="1" lang="zh-CN" altLang="en-US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Segoe UI" panose="020B0502040204020203" pitchFamily="34" charset="0"/>
                    <a:cs typeface="Segoe UI" panose="020B0502040204020203" pitchFamily="34" charset="0"/>
                  </a:rPr>
                  <a:t>秒？如果是，</a:t>
                </a:r>
                <a:endPara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kumimoji="1" lang="en-US" altLang="zh-CN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Noto Sans S Chinese Regular" panose="020B0500000000000000" pitchFamily="34" charset="-122"/>
                    <a:cs typeface="Segoe UI" panose="020B0502040204020203" pitchFamily="34" charset="0"/>
                  </a:rPr>
                  <a:t>Status</a:t>
                </a:r>
                <a:r>
                  <a:rPr kumimoji="1" lang="zh-CN" altLang="en-US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Noto Sans S Chinese Regular" panose="020B0500000000000000" pitchFamily="34" charset="-122"/>
                    <a:cs typeface="Segoe UI" panose="020B0502040204020203" pitchFamily="34" charset="0"/>
                  </a:rPr>
                  <a:t>：已过期</a:t>
                </a:r>
                <a:endPara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endParaRPr>
              </a:p>
            </p:txBody>
          </p:sp>
          <p:sp>
            <p:nvSpPr>
              <p:cNvPr id="104" name="文本框 103">
                <a:extLst>
                  <a:ext uri="{FF2B5EF4-FFF2-40B4-BE49-F238E27FC236}">
                    <a16:creationId xmlns:a16="http://schemas.microsoft.com/office/drawing/2014/main" id="{2B79EDF8-D5D3-A943-BBEC-D0C76B718E1F}"/>
                  </a:ext>
                </a:extLst>
              </p:cNvPr>
              <p:cNvSpPr txBox="1"/>
              <p:nvPr/>
            </p:nvSpPr>
            <p:spPr>
              <a:xfrm>
                <a:off x="6303814" y="2852936"/>
                <a:ext cx="303254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达到最大缓存条数</a:t>
                </a:r>
                <a:endPara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endParaRPr>
              </a:p>
              <a:p>
                <a:r>
                  <a:rPr kumimoji="1" lang="en-US" altLang="zh-CN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Status</a:t>
                </a:r>
                <a:r>
                  <a:rPr kumimoji="1" lang="zh-CN" altLang="en-US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：发送失败</a:t>
                </a:r>
                <a:endPara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endParaRPr>
              </a:p>
              <a:p>
                <a:r>
                  <a:rPr kumimoji="1" lang="zh-CN" altLang="en-US" sz="1200" dirty="0">
                    <a:solidFill>
                      <a:srgbClr val="5E6280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原因：达到最大缓存指令条数</a:t>
                </a:r>
              </a:p>
            </p:txBody>
          </p:sp>
          <p:grpSp>
            <p:nvGrpSpPr>
              <p:cNvPr id="105" name="组合 104">
                <a:extLst>
                  <a:ext uri="{FF2B5EF4-FFF2-40B4-BE49-F238E27FC236}">
                    <a16:creationId xmlns:a16="http://schemas.microsoft.com/office/drawing/2014/main" id="{B4D5B0E4-3744-434B-A84C-B3643F577CF6}"/>
                  </a:ext>
                </a:extLst>
              </p:cNvPr>
              <p:cNvGrpSpPr/>
              <p:nvPr/>
            </p:nvGrpSpPr>
            <p:grpSpPr>
              <a:xfrm>
                <a:off x="5871891" y="2852937"/>
                <a:ext cx="399090" cy="672695"/>
                <a:chOff x="5987918" y="3544660"/>
                <a:chExt cx="399090" cy="540002"/>
              </a:xfrm>
            </p:grpSpPr>
            <p:cxnSp>
              <p:nvCxnSpPr>
                <p:cNvPr id="106" name="肘形连接符 105">
                  <a:extLst>
                    <a:ext uri="{FF2B5EF4-FFF2-40B4-BE49-F238E27FC236}">
                      <a16:creationId xmlns:a16="http://schemas.microsoft.com/office/drawing/2014/main" id="{52015147-A397-B84E-A9F1-2047DF7C61C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991523" y="3544660"/>
                  <a:ext cx="216000" cy="540002"/>
                </a:xfrm>
                <a:prstGeom prst="bentConnector3">
                  <a:avLst>
                    <a:gd name="adj1" fmla="val -104935"/>
                  </a:avLst>
                </a:prstGeom>
                <a:ln w="25400">
                  <a:solidFill>
                    <a:srgbClr val="73779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线连接符 28">
                  <a:extLst>
                    <a:ext uri="{FF2B5EF4-FFF2-40B4-BE49-F238E27FC236}">
                      <a16:creationId xmlns:a16="http://schemas.microsoft.com/office/drawing/2014/main" id="{246ED7A9-C9FB-9248-8A6D-E84022FDCC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87918" y="3544662"/>
                  <a:ext cx="399090" cy="0"/>
                </a:xfrm>
                <a:prstGeom prst="line">
                  <a:avLst/>
                </a:prstGeom>
                <a:ln w="25400">
                  <a:solidFill>
                    <a:srgbClr val="73779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8" name="组合 107">
                <a:extLst>
                  <a:ext uri="{FF2B5EF4-FFF2-40B4-BE49-F238E27FC236}">
                    <a16:creationId xmlns:a16="http://schemas.microsoft.com/office/drawing/2014/main" id="{2AFF8909-BF90-8E40-B9A0-7404067CE13D}"/>
                  </a:ext>
                </a:extLst>
              </p:cNvPr>
              <p:cNvGrpSpPr/>
              <p:nvPr/>
            </p:nvGrpSpPr>
            <p:grpSpPr>
              <a:xfrm>
                <a:off x="5876489" y="2240630"/>
                <a:ext cx="399090" cy="356398"/>
                <a:chOff x="5987918" y="4532107"/>
                <a:chExt cx="399090" cy="540000"/>
              </a:xfrm>
            </p:grpSpPr>
            <p:cxnSp>
              <p:nvCxnSpPr>
                <p:cNvPr id="109" name="肘形连接符 108">
                  <a:extLst>
                    <a:ext uri="{FF2B5EF4-FFF2-40B4-BE49-F238E27FC236}">
                      <a16:creationId xmlns:a16="http://schemas.microsoft.com/office/drawing/2014/main" id="{B3478472-44E4-624C-8734-152A7A8DD2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991523" y="4532107"/>
                  <a:ext cx="216000" cy="540000"/>
                </a:xfrm>
                <a:prstGeom prst="bentConnector3">
                  <a:avLst>
                    <a:gd name="adj1" fmla="val -104935"/>
                  </a:avLst>
                </a:prstGeom>
                <a:ln w="25400">
                  <a:solidFill>
                    <a:srgbClr val="73779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线连接符 28">
                  <a:extLst>
                    <a:ext uri="{FF2B5EF4-FFF2-40B4-BE49-F238E27FC236}">
                      <a16:creationId xmlns:a16="http://schemas.microsoft.com/office/drawing/2014/main" id="{FADA95DB-0B74-CD4F-8040-8439F32B54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87918" y="4532107"/>
                  <a:ext cx="399090" cy="0"/>
                </a:xfrm>
                <a:prstGeom prst="line">
                  <a:avLst/>
                </a:prstGeom>
                <a:ln w="25400">
                  <a:solidFill>
                    <a:srgbClr val="73779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13" name="文本框 112">
              <a:extLst>
                <a:ext uri="{FF2B5EF4-FFF2-40B4-BE49-F238E27FC236}">
                  <a16:creationId xmlns:a16="http://schemas.microsoft.com/office/drawing/2014/main" id="{1662B9B2-5D39-B044-805B-DC43CF38D508}"/>
                </a:ext>
              </a:extLst>
            </p:cNvPr>
            <p:cNvSpPr txBox="1"/>
            <p:nvPr/>
          </p:nvSpPr>
          <p:spPr>
            <a:xfrm>
              <a:off x="7174781" y="1275464"/>
              <a:ext cx="17092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114" name="直线箭头连接符 113">
              <a:extLst>
                <a:ext uri="{FF2B5EF4-FFF2-40B4-BE49-F238E27FC236}">
                  <a16:creationId xmlns:a16="http://schemas.microsoft.com/office/drawing/2014/main" id="{A87109CF-1B23-DF4B-8122-9B49045E3D59}"/>
                </a:ext>
              </a:extLst>
            </p:cNvPr>
            <p:cNvCxnSpPr>
              <a:cxnSpLocks/>
            </p:cNvCxnSpPr>
            <p:nvPr/>
          </p:nvCxnSpPr>
          <p:spPr>
            <a:xfrm>
              <a:off x="5880094" y="2996952"/>
              <a:ext cx="447760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文本框 114">
              <a:extLst>
                <a:ext uri="{FF2B5EF4-FFF2-40B4-BE49-F238E27FC236}">
                  <a16:creationId xmlns:a16="http://schemas.microsoft.com/office/drawing/2014/main" id="{D6C7CB7B-E5AF-654C-87EA-7303235E61A3}"/>
                </a:ext>
              </a:extLst>
            </p:cNvPr>
            <p:cNvSpPr txBox="1"/>
            <p:nvPr/>
          </p:nvSpPr>
          <p:spPr>
            <a:xfrm>
              <a:off x="7291662" y="2713249"/>
              <a:ext cx="13211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HTTP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response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116" name="文本框 115">
              <a:extLst>
                <a:ext uri="{FF2B5EF4-FFF2-40B4-BE49-F238E27FC236}">
                  <a16:creationId xmlns:a16="http://schemas.microsoft.com/office/drawing/2014/main" id="{3D190EC7-AE77-B841-961B-E1FBA56663D3}"/>
                </a:ext>
              </a:extLst>
            </p:cNvPr>
            <p:cNvSpPr txBox="1"/>
            <p:nvPr/>
          </p:nvSpPr>
          <p:spPr>
            <a:xfrm>
              <a:off x="7291663" y="2990881"/>
              <a:ext cx="15196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Status: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命名已创建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119" name="文本框 118">
              <a:extLst>
                <a:ext uri="{FF2B5EF4-FFF2-40B4-BE49-F238E27FC236}">
                  <a16:creationId xmlns:a16="http://schemas.microsoft.com/office/drawing/2014/main" id="{FC234084-897E-114B-BEBA-1ECD3121CDCC}"/>
                </a:ext>
              </a:extLst>
            </p:cNvPr>
            <p:cNvSpPr txBox="1"/>
            <p:nvPr/>
          </p:nvSpPr>
          <p:spPr>
            <a:xfrm>
              <a:off x="6289522" y="7101025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…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后续流程同设备在线指令下发流程</a:t>
              </a:r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462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组合 94">
            <a:extLst>
              <a:ext uri="{FF2B5EF4-FFF2-40B4-BE49-F238E27FC236}">
                <a16:creationId xmlns:a16="http://schemas.microsoft.com/office/drawing/2014/main" id="{81993E74-55AE-5C4F-910E-3BBBB9AA1315}"/>
              </a:ext>
            </a:extLst>
          </p:cNvPr>
          <p:cNvGrpSpPr/>
          <p:nvPr/>
        </p:nvGrpSpPr>
        <p:grpSpPr>
          <a:xfrm>
            <a:off x="118897" y="74071"/>
            <a:ext cx="10733714" cy="6234654"/>
            <a:chOff x="118897" y="74071"/>
            <a:chExt cx="10733714" cy="6234654"/>
          </a:xfrm>
        </p:grpSpPr>
        <p:cxnSp>
          <p:nvCxnSpPr>
            <p:cNvPr id="6" name="直线箭头连接符 5">
              <a:extLst>
                <a:ext uri="{FF2B5EF4-FFF2-40B4-BE49-F238E27FC236}">
                  <a16:creationId xmlns:a16="http://schemas.microsoft.com/office/drawing/2014/main" id="{67D7A161-9566-4041-81B7-8F34801ACE7D}"/>
                </a:ext>
              </a:extLst>
            </p:cNvPr>
            <p:cNvCxnSpPr>
              <a:cxnSpLocks/>
            </p:cNvCxnSpPr>
            <p:nvPr/>
          </p:nvCxnSpPr>
          <p:spPr>
            <a:xfrm>
              <a:off x="796869" y="569078"/>
              <a:ext cx="0" cy="5739647"/>
            </a:xfrm>
            <a:prstGeom prst="straightConnector1">
              <a:avLst/>
            </a:prstGeom>
            <a:ln w="19050">
              <a:solidFill>
                <a:srgbClr val="737794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296F0AC-C038-9C4F-A108-FA15CC381BA1}"/>
                </a:ext>
              </a:extLst>
            </p:cNvPr>
            <p:cNvGrpSpPr/>
            <p:nvPr/>
          </p:nvGrpSpPr>
          <p:grpSpPr>
            <a:xfrm>
              <a:off x="118897" y="79650"/>
              <a:ext cx="1403498" cy="495007"/>
              <a:chOff x="6144" y="332656"/>
              <a:chExt cx="1403498" cy="495007"/>
            </a:xfrm>
          </p:grpSpPr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F758F518-4BC1-CC4F-970C-EE3FFAE4CFEE}"/>
                  </a:ext>
                </a:extLst>
              </p:cNvPr>
              <p:cNvSpPr/>
              <p:nvPr/>
            </p:nvSpPr>
            <p:spPr>
              <a:xfrm>
                <a:off x="6144" y="332656"/>
                <a:ext cx="1403498" cy="495007"/>
              </a:xfrm>
              <a:prstGeom prst="rect">
                <a:avLst/>
              </a:prstGeom>
              <a:solidFill>
                <a:srgbClr val="383C57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51" name="文本框 50">
                <a:extLst>
                  <a:ext uri="{FF2B5EF4-FFF2-40B4-BE49-F238E27FC236}">
                    <a16:creationId xmlns:a16="http://schemas.microsoft.com/office/drawing/2014/main" id="{606CBBBD-33E8-F14E-BD56-4194AFD60E5F}"/>
                  </a:ext>
                </a:extLst>
              </p:cNvPr>
              <p:cNvSpPr txBox="1"/>
              <p:nvPr/>
            </p:nvSpPr>
            <p:spPr>
              <a:xfrm>
                <a:off x="150599" y="441422"/>
                <a:ext cx="107412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400" dirty="0">
                    <a:solidFill>
                      <a:schemeClr val="bg1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用户浏览器</a:t>
                </a:r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844FADD-84E8-DD4E-86D5-EF24B960A84B}"/>
                </a:ext>
              </a:extLst>
            </p:cNvPr>
            <p:cNvSpPr txBox="1"/>
            <p:nvPr/>
          </p:nvSpPr>
          <p:spPr>
            <a:xfrm>
              <a:off x="1639076" y="761413"/>
              <a:ext cx="131505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访问第三方平台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15" name="直线箭头连接符 14">
              <a:extLst>
                <a:ext uri="{FF2B5EF4-FFF2-40B4-BE49-F238E27FC236}">
                  <a16:creationId xmlns:a16="http://schemas.microsoft.com/office/drawing/2014/main" id="{D75B4336-56E1-5D4F-A4F8-949A98297543}"/>
                </a:ext>
              </a:extLst>
            </p:cNvPr>
            <p:cNvCxnSpPr>
              <a:cxnSpLocks/>
            </p:cNvCxnSpPr>
            <p:nvPr/>
          </p:nvCxnSpPr>
          <p:spPr>
            <a:xfrm>
              <a:off x="796869" y="1022458"/>
              <a:ext cx="313384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箭头连接符 21">
              <a:extLst>
                <a:ext uri="{FF2B5EF4-FFF2-40B4-BE49-F238E27FC236}">
                  <a16:creationId xmlns:a16="http://schemas.microsoft.com/office/drawing/2014/main" id="{C004C232-8FC6-2742-B657-763AE83307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648" y="2195622"/>
              <a:ext cx="626450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5BADC655-5889-F945-A72B-0EF2E66E713C}"/>
                </a:ext>
              </a:extLst>
            </p:cNvPr>
            <p:cNvGrpSpPr/>
            <p:nvPr/>
          </p:nvGrpSpPr>
          <p:grpSpPr>
            <a:xfrm>
              <a:off x="9449113" y="79195"/>
              <a:ext cx="1403498" cy="495007"/>
              <a:chOff x="6144" y="332656"/>
              <a:chExt cx="1403498" cy="495007"/>
            </a:xfrm>
          </p:grpSpPr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BE5B3265-B5EE-4344-A6A5-E4BAA61DB2D9}"/>
                  </a:ext>
                </a:extLst>
              </p:cNvPr>
              <p:cNvSpPr/>
              <p:nvPr/>
            </p:nvSpPr>
            <p:spPr>
              <a:xfrm>
                <a:off x="6144" y="332656"/>
                <a:ext cx="1403498" cy="495007"/>
              </a:xfrm>
              <a:prstGeom prst="rect">
                <a:avLst/>
              </a:prstGeom>
              <a:solidFill>
                <a:srgbClr val="383C57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A280CF66-C42E-2741-B800-41A68855AA3A}"/>
                  </a:ext>
                </a:extLst>
              </p:cNvPr>
              <p:cNvSpPr txBox="1"/>
              <p:nvPr/>
            </p:nvSpPr>
            <p:spPr>
              <a:xfrm>
                <a:off x="150599" y="441422"/>
                <a:ext cx="107412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400" dirty="0">
                    <a:solidFill>
                      <a:schemeClr val="bg1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资源服务器</a:t>
                </a:r>
              </a:p>
            </p:txBody>
          </p:sp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537E681D-245E-5C4A-8F87-D0B276096746}"/>
                </a:ext>
              </a:extLst>
            </p:cNvPr>
            <p:cNvGrpSpPr/>
            <p:nvPr/>
          </p:nvGrpSpPr>
          <p:grpSpPr>
            <a:xfrm>
              <a:off x="6339041" y="74071"/>
              <a:ext cx="1403498" cy="495007"/>
              <a:chOff x="6144" y="332656"/>
              <a:chExt cx="1403498" cy="495007"/>
            </a:xfrm>
          </p:grpSpPr>
          <p:sp>
            <p:nvSpPr>
              <p:cNvPr id="58" name="矩形 57">
                <a:extLst>
                  <a:ext uri="{FF2B5EF4-FFF2-40B4-BE49-F238E27FC236}">
                    <a16:creationId xmlns:a16="http://schemas.microsoft.com/office/drawing/2014/main" id="{6163E0D5-1B52-FE4F-B614-9904A33E5A1B}"/>
                  </a:ext>
                </a:extLst>
              </p:cNvPr>
              <p:cNvSpPr/>
              <p:nvPr/>
            </p:nvSpPr>
            <p:spPr>
              <a:xfrm>
                <a:off x="6144" y="332656"/>
                <a:ext cx="1403498" cy="495007"/>
              </a:xfrm>
              <a:prstGeom prst="rect">
                <a:avLst/>
              </a:prstGeom>
              <a:solidFill>
                <a:srgbClr val="383C57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59" name="文本框 58">
                <a:extLst>
                  <a:ext uri="{FF2B5EF4-FFF2-40B4-BE49-F238E27FC236}">
                    <a16:creationId xmlns:a16="http://schemas.microsoft.com/office/drawing/2014/main" id="{026907CF-FE58-644E-AAA0-9B86DD069963}"/>
                  </a:ext>
                </a:extLst>
              </p:cNvPr>
              <p:cNvSpPr txBox="1"/>
              <p:nvPr/>
            </p:nvSpPr>
            <p:spPr>
              <a:xfrm>
                <a:off x="150599" y="441422"/>
                <a:ext cx="107412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400" dirty="0">
                    <a:solidFill>
                      <a:schemeClr val="bg1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授权服务器</a:t>
                </a:r>
              </a:p>
            </p:txBody>
          </p:sp>
        </p:grp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3B44C816-08A8-3940-B10C-31071183AB50}"/>
                </a:ext>
              </a:extLst>
            </p:cNvPr>
            <p:cNvGrpSpPr/>
            <p:nvPr/>
          </p:nvGrpSpPr>
          <p:grpSpPr>
            <a:xfrm>
              <a:off x="3228969" y="74841"/>
              <a:ext cx="1403498" cy="495007"/>
              <a:chOff x="6144" y="332656"/>
              <a:chExt cx="1403498" cy="495007"/>
            </a:xfrm>
          </p:grpSpPr>
          <p:sp>
            <p:nvSpPr>
              <p:cNvPr id="61" name="矩形 60">
                <a:extLst>
                  <a:ext uri="{FF2B5EF4-FFF2-40B4-BE49-F238E27FC236}">
                    <a16:creationId xmlns:a16="http://schemas.microsoft.com/office/drawing/2014/main" id="{A775CE75-D5AF-2C47-AED0-2F4FF2ABEED5}"/>
                  </a:ext>
                </a:extLst>
              </p:cNvPr>
              <p:cNvSpPr/>
              <p:nvPr/>
            </p:nvSpPr>
            <p:spPr>
              <a:xfrm>
                <a:off x="6144" y="332656"/>
                <a:ext cx="1403498" cy="495007"/>
              </a:xfrm>
              <a:prstGeom prst="rect">
                <a:avLst/>
              </a:prstGeom>
              <a:solidFill>
                <a:srgbClr val="383C57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62" name="文本框 61">
                <a:extLst>
                  <a:ext uri="{FF2B5EF4-FFF2-40B4-BE49-F238E27FC236}">
                    <a16:creationId xmlns:a16="http://schemas.microsoft.com/office/drawing/2014/main" id="{D9364B8F-85FC-AB4E-91E3-116029E6C4C1}"/>
                  </a:ext>
                </a:extLst>
              </p:cNvPr>
              <p:cNvSpPr txBox="1"/>
              <p:nvPr/>
            </p:nvSpPr>
            <p:spPr>
              <a:xfrm>
                <a:off x="150599" y="441422"/>
                <a:ext cx="107412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400" dirty="0">
                    <a:solidFill>
                      <a:schemeClr val="bg1"/>
                    </a:solidFill>
                    <a:latin typeface="Segoe UI" panose="020B0502040204020203" pitchFamily="34" charset="0"/>
                    <a:ea typeface="Hiragino Sans GB W3" panose="020B0300000000000000" pitchFamily="34" charset="-128"/>
                    <a:cs typeface="Segoe UI" panose="020B0502040204020203" pitchFamily="34" charset="0"/>
                  </a:rPr>
                  <a:t>第三方平台</a:t>
                </a:r>
              </a:p>
            </p:txBody>
          </p:sp>
        </p:grpSp>
        <p:cxnSp>
          <p:nvCxnSpPr>
            <p:cNvPr id="63" name="直线箭头连接符 62">
              <a:extLst>
                <a:ext uri="{FF2B5EF4-FFF2-40B4-BE49-F238E27FC236}">
                  <a16:creationId xmlns:a16="http://schemas.microsoft.com/office/drawing/2014/main" id="{6F872881-F041-C045-A446-A43CD3A909EC}"/>
                </a:ext>
              </a:extLst>
            </p:cNvPr>
            <p:cNvCxnSpPr>
              <a:cxnSpLocks/>
            </p:cNvCxnSpPr>
            <p:nvPr/>
          </p:nvCxnSpPr>
          <p:spPr>
            <a:xfrm>
              <a:off x="3930718" y="585539"/>
              <a:ext cx="0" cy="5723186"/>
            </a:xfrm>
            <a:prstGeom prst="straightConnector1">
              <a:avLst/>
            </a:prstGeom>
            <a:ln w="19050">
              <a:solidFill>
                <a:srgbClr val="737794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箭头连接符 63">
              <a:extLst>
                <a:ext uri="{FF2B5EF4-FFF2-40B4-BE49-F238E27FC236}">
                  <a16:creationId xmlns:a16="http://schemas.microsoft.com/office/drawing/2014/main" id="{1B98B20C-96FD-164A-96F3-BBF257212702}"/>
                </a:ext>
              </a:extLst>
            </p:cNvPr>
            <p:cNvCxnSpPr>
              <a:cxnSpLocks/>
            </p:cNvCxnSpPr>
            <p:nvPr/>
          </p:nvCxnSpPr>
          <p:spPr>
            <a:xfrm>
              <a:off x="7061371" y="585538"/>
              <a:ext cx="0" cy="5723187"/>
            </a:xfrm>
            <a:prstGeom prst="straightConnector1">
              <a:avLst/>
            </a:prstGeom>
            <a:ln w="19050">
              <a:solidFill>
                <a:srgbClr val="737794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线箭头连接符 64">
              <a:extLst>
                <a:ext uri="{FF2B5EF4-FFF2-40B4-BE49-F238E27FC236}">
                  <a16:creationId xmlns:a16="http://schemas.microsoft.com/office/drawing/2014/main" id="{AD8C7A63-61E7-664F-B73B-A6FC1D6EE760}"/>
                </a:ext>
              </a:extLst>
            </p:cNvPr>
            <p:cNvCxnSpPr>
              <a:cxnSpLocks/>
            </p:cNvCxnSpPr>
            <p:nvPr/>
          </p:nvCxnSpPr>
          <p:spPr>
            <a:xfrm>
              <a:off x="10171443" y="585537"/>
              <a:ext cx="0" cy="5723188"/>
            </a:xfrm>
            <a:prstGeom prst="straightConnector1">
              <a:avLst/>
            </a:prstGeom>
            <a:ln w="19050">
              <a:solidFill>
                <a:srgbClr val="737794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E8001A63-AF89-8047-9777-A8AEA8AD2C46}"/>
                </a:ext>
              </a:extLst>
            </p:cNvPr>
            <p:cNvSpPr txBox="1"/>
            <p:nvPr/>
          </p:nvSpPr>
          <p:spPr>
            <a:xfrm>
              <a:off x="4468662" y="1145991"/>
              <a:ext cx="20753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将用户重定向到认证服务器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68" name="直线箭头连接符 67">
              <a:extLst>
                <a:ext uri="{FF2B5EF4-FFF2-40B4-BE49-F238E27FC236}">
                  <a16:creationId xmlns:a16="http://schemas.microsoft.com/office/drawing/2014/main" id="{DB1D8966-52E1-0C48-8B04-7FAAF05EC741}"/>
                </a:ext>
              </a:extLst>
            </p:cNvPr>
            <p:cNvCxnSpPr>
              <a:cxnSpLocks/>
            </p:cNvCxnSpPr>
            <p:nvPr/>
          </p:nvCxnSpPr>
          <p:spPr>
            <a:xfrm>
              <a:off x="3938123" y="1406585"/>
              <a:ext cx="313384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F28B5D6C-6C1B-CA44-BDD1-2CB50087C01F}"/>
                </a:ext>
              </a:extLst>
            </p:cNvPr>
            <p:cNvSpPr txBox="1"/>
            <p:nvPr/>
          </p:nvSpPr>
          <p:spPr>
            <a:xfrm>
              <a:off x="4768740" y="1556416"/>
              <a:ext cx="20753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用户输入验证信息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70" name="直线箭头连接符 69">
              <a:extLst>
                <a:ext uri="{FF2B5EF4-FFF2-40B4-BE49-F238E27FC236}">
                  <a16:creationId xmlns:a16="http://schemas.microsoft.com/office/drawing/2014/main" id="{258ADE95-FDAA-E647-8236-D80DDEDB7FD9}"/>
                </a:ext>
              </a:extLst>
            </p:cNvPr>
            <p:cNvCxnSpPr>
              <a:cxnSpLocks/>
            </p:cNvCxnSpPr>
            <p:nvPr/>
          </p:nvCxnSpPr>
          <p:spPr>
            <a:xfrm>
              <a:off x="3951300" y="1817475"/>
              <a:ext cx="313384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3BEAE696-6971-5A44-9990-2EC396D7EF71}"/>
                </a:ext>
              </a:extLst>
            </p:cNvPr>
            <p:cNvSpPr txBox="1"/>
            <p:nvPr/>
          </p:nvSpPr>
          <p:spPr>
            <a:xfrm>
              <a:off x="2044211" y="1918623"/>
              <a:ext cx="3760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验证通过，询问是否授权（可选，支持自动授权）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75" name="直线箭头连接符 74">
              <a:extLst>
                <a:ext uri="{FF2B5EF4-FFF2-40B4-BE49-F238E27FC236}">
                  <a16:creationId xmlns:a16="http://schemas.microsoft.com/office/drawing/2014/main" id="{914FD33F-FE2E-F340-AAE8-12B101B978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9049" y="2561782"/>
              <a:ext cx="626450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9D8E6CA9-8F2C-F54D-870D-FF15D9F9BFFC}"/>
                </a:ext>
              </a:extLst>
            </p:cNvPr>
            <p:cNvSpPr txBox="1"/>
            <p:nvPr/>
          </p:nvSpPr>
          <p:spPr>
            <a:xfrm>
              <a:off x="3356622" y="2299455"/>
              <a:ext cx="11006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用户通过授权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55836550-3A71-FE48-B6C5-9FDC4540AB8A}"/>
                </a:ext>
              </a:extLst>
            </p:cNvPr>
            <p:cNvSpPr txBox="1"/>
            <p:nvPr/>
          </p:nvSpPr>
          <p:spPr>
            <a:xfrm>
              <a:off x="4437190" y="2669374"/>
              <a:ext cx="20753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返回临时授权码（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code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）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78" name="直线箭头连接符 77">
              <a:extLst>
                <a:ext uri="{FF2B5EF4-FFF2-40B4-BE49-F238E27FC236}">
                  <a16:creationId xmlns:a16="http://schemas.microsoft.com/office/drawing/2014/main" id="{D66B6920-1FF1-304A-BB63-0CC029714B66}"/>
                </a:ext>
              </a:extLst>
            </p:cNvPr>
            <p:cNvCxnSpPr>
              <a:cxnSpLocks/>
            </p:cNvCxnSpPr>
            <p:nvPr/>
          </p:nvCxnSpPr>
          <p:spPr>
            <a:xfrm>
              <a:off x="3949303" y="2946373"/>
              <a:ext cx="313384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2376538-A07B-7049-B7AB-AB3675B07948}"/>
                </a:ext>
              </a:extLst>
            </p:cNvPr>
            <p:cNvSpPr txBox="1"/>
            <p:nvPr/>
          </p:nvSpPr>
          <p:spPr>
            <a:xfrm>
              <a:off x="4437190" y="3039343"/>
              <a:ext cx="20753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通过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appkey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，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appsecret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结合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code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进行身份认证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80" name="直线箭头连接符 79">
              <a:extLst>
                <a:ext uri="{FF2B5EF4-FFF2-40B4-BE49-F238E27FC236}">
                  <a16:creationId xmlns:a16="http://schemas.microsoft.com/office/drawing/2014/main" id="{ADE8D4F5-5BF6-804A-8CD0-E5705E013B9D}"/>
                </a:ext>
              </a:extLst>
            </p:cNvPr>
            <p:cNvCxnSpPr>
              <a:cxnSpLocks/>
            </p:cNvCxnSpPr>
            <p:nvPr/>
          </p:nvCxnSpPr>
          <p:spPr>
            <a:xfrm>
              <a:off x="3949303" y="3501008"/>
              <a:ext cx="313384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0DF500EE-3F78-8A44-9E04-5B2EA003D089}"/>
                </a:ext>
              </a:extLst>
            </p:cNvPr>
            <p:cNvSpPr txBox="1"/>
            <p:nvPr/>
          </p:nvSpPr>
          <p:spPr>
            <a:xfrm>
              <a:off x="4441848" y="3667780"/>
              <a:ext cx="26003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认证通过，返回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access_code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refresh_token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等信息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82" name="直线箭头连接符 81">
              <a:extLst>
                <a:ext uri="{FF2B5EF4-FFF2-40B4-BE49-F238E27FC236}">
                  <a16:creationId xmlns:a16="http://schemas.microsoft.com/office/drawing/2014/main" id="{5F337DF2-58E8-7C4F-BD12-31309FF13C94}"/>
                </a:ext>
              </a:extLst>
            </p:cNvPr>
            <p:cNvCxnSpPr>
              <a:cxnSpLocks/>
            </p:cNvCxnSpPr>
            <p:nvPr/>
          </p:nvCxnSpPr>
          <p:spPr>
            <a:xfrm>
              <a:off x="3932235" y="4143883"/>
              <a:ext cx="313384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线箭头连接符 82">
              <a:extLst>
                <a:ext uri="{FF2B5EF4-FFF2-40B4-BE49-F238E27FC236}">
                  <a16:creationId xmlns:a16="http://schemas.microsoft.com/office/drawing/2014/main" id="{C545B969-8DC4-EF4C-85BF-2525F1DA00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9120" y="4527277"/>
              <a:ext cx="626450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CC37CDE9-D7B4-F54D-A5B8-FCF210309B4E}"/>
                </a:ext>
              </a:extLst>
            </p:cNvPr>
            <p:cNvSpPr txBox="1"/>
            <p:nvPr/>
          </p:nvSpPr>
          <p:spPr>
            <a:xfrm>
              <a:off x="5899181" y="4264649"/>
              <a:ext cx="22936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携带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access_code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访问用户信息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C25DD2A6-D46D-8D48-8EDF-3F5E666AE079}"/>
                </a:ext>
              </a:extLst>
            </p:cNvPr>
            <p:cNvSpPr txBox="1"/>
            <p:nvPr/>
          </p:nvSpPr>
          <p:spPr>
            <a:xfrm>
              <a:off x="8037098" y="4618614"/>
              <a:ext cx="13975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验证请求合法性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86" name="直线箭头连接符 85">
              <a:extLst>
                <a:ext uri="{FF2B5EF4-FFF2-40B4-BE49-F238E27FC236}">
                  <a16:creationId xmlns:a16="http://schemas.microsoft.com/office/drawing/2014/main" id="{5A12A505-7E2A-1443-963A-EE0B1D5B51C2}"/>
                </a:ext>
              </a:extLst>
            </p:cNvPr>
            <p:cNvCxnSpPr>
              <a:cxnSpLocks/>
            </p:cNvCxnSpPr>
            <p:nvPr/>
          </p:nvCxnSpPr>
          <p:spPr>
            <a:xfrm>
              <a:off x="7069433" y="4896985"/>
              <a:ext cx="313384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线箭头连接符 86">
              <a:extLst>
                <a:ext uri="{FF2B5EF4-FFF2-40B4-BE49-F238E27FC236}">
                  <a16:creationId xmlns:a16="http://schemas.microsoft.com/office/drawing/2014/main" id="{20081CCB-402E-7845-B1FE-F2E6075745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30718" y="5294750"/>
              <a:ext cx="626450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48AB0BDD-E6EE-644F-9A29-EF4BDA792495}"/>
                </a:ext>
              </a:extLst>
            </p:cNvPr>
            <p:cNvSpPr txBox="1"/>
            <p:nvPr/>
          </p:nvSpPr>
          <p:spPr>
            <a:xfrm>
              <a:off x="6085645" y="5017751"/>
              <a:ext cx="1862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验证通过，返回请求资源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84FC2D4E-E216-AE46-A27B-72FEBC730C75}"/>
                </a:ext>
              </a:extLst>
            </p:cNvPr>
            <p:cNvSpPr txBox="1"/>
            <p:nvPr/>
          </p:nvSpPr>
          <p:spPr>
            <a:xfrm>
              <a:off x="965147" y="5427413"/>
              <a:ext cx="26629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返回成功信息，用户登入第三方平台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90" name="直线箭头连接符 89">
              <a:extLst>
                <a:ext uri="{FF2B5EF4-FFF2-40B4-BE49-F238E27FC236}">
                  <a16:creationId xmlns:a16="http://schemas.microsoft.com/office/drawing/2014/main" id="{620582F1-48E3-FD4F-8520-50CAA34E73CE}"/>
                </a:ext>
              </a:extLst>
            </p:cNvPr>
            <p:cNvCxnSpPr>
              <a:cxnSpLocks/>
            </p:cNvCxnSpPr>
            <p:nvPr/>
          </p:nvCxnSpPr>
          <p:spPr>
            <a:xfrm>
              <a:off x="815454" y="5704412"/>
              <a:ext cx="313384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95346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组合 131">
            <a:extLst>
              <a:ext uri="{FF2B5EF4-FFF2-40B4-BE49-F238E27FC236}">
                <a16:creationId xmlns:a16="http://schemas.microsoft.com/office/drawing/2014/main" id="{34D243ED-5274-6448-B32E-37EDED348C64}"/>
              </a:ext>
            </a:extLst>
          </p:cNvPr>
          <p:cNvGrpSpPr/>
          <p:nvPr/>
        </p:nvGrpSpPr>
        <p:grpSpPr>
          <a:xfrm>
            <a:off x="504937" y="188640"/>
            <a:ext cx="11348871" cy="3600932"/>
            <a:chOff x="504937" y="188640"/>
            <a:chExt cx="11348871" cy="3600932"/>
          </a:xfrm>
        </p:grpSpPr>
        <p:grpSp>
          <p:nvGrpSpPr>
            <p:cNvPr id="122" name="组合 121">
              <a:extLst>
                <a:ext uri="{FF2B5EF4-FFF2-40B4-BE49-F238E27FC236}">
                  <a16:creationId xmlns:a16="http://schemas.microsoft.com/office/drawing/2014/main" id="{CD9B53CC-E074-064F-8103-E39FCA9D534A}"/>
                </a:ext>
              </a:extLst>
            </p:cNvPr>
            <p:cNvGrpSpPr/>
            <p:nvPr/>
          </p:nvGrpSpPr>
          <p:grpSpPr>
            <a:xfrm>
              <a:off x="504937" y="188640"/>
              <a:ext cx="11348871" cy="3600932"/>
              <a:chOff x="1559495" y="302141"/>
              <a:chExt cx="11348871" cy="3600932"/>
            </a:xfrm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8D498F82-624F-534D-8080-12E8576FA911}"/>
                  </a:ext>
                </a:extLst>
              </p:cNvPr>
              <p:cNvSpPr/>
              <p:nvPr/>
            </p:nvSpPr>
            <p:spPr>
              <a:xfrm>
                <a:off x="7585121" y="302141"/>
                <a:ext cx="1391199" cy="2065879"/>
              </a:xfrm>
              <a:prstGeom prst="rect">
                <a:avLst/>
              </a:prstGeom>
              <a:noFill/>
              <a:ln w="22225">
                <a:solidFill>
                  <a:schemeClr val="bg2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29433F79-5EAC-5247-BF34-5963FA251F1D}"/>
                  </a:ext>
                </a:extLst>
              </p:cNvPr>
              <p:cNvSpPr/>
              <p:nvPr/>
            </p:nvSpPr>
            <p:spPr>
              <a:xfrm>
                <a:off x="1559495" y="981074"/>
                <a:ext cx="1514761" cy="722845"/>
              </a:xfrm>
              <a:prstGeom prst="rect">
                <a:avLst/>
              </a:prstGeom>
              <a:solidFill>
                <a:srgbClr val="0A6E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4BCAC4FC-18A8-9540-B0EC-7E2489C2A5FD}"/>
                  </a:ext>
                </a:extLst>
              </p:cNvPr>
              <p:cNvSpPr txBox="1"/>
              <p:nvPr/>
            </p:nvSpPr>
            <p:spPr>
              <a:xfrm>
                <a:off x="1652975" y="1185007"/>
                <a:ext cx="132946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6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第三方应用</a:t>
                </a:r>
              </a:p>
            </p:txBody>
          </p:sp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4E71E7A2-983D-3A4E-A237-857FB9E22496}"/>
                  </a:ext>
                </a:extLst>
              </p:cNvPr>
              <p:cNvSpPr txBox="1"/>
              <p:nvPr/>
            </p:nvSpPr>
            <p:spPr>
              <a:xfrm>
                <a:off x="4360835" y="354131"/>
                <a:ext cx="332495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1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通过远景账号</a:t>
                </a:r>
                <a:r>
                  <a:rPr kumimoji="1" lang="en-US" altLang="zh-CN" sz="11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/</a:t>
                </a:r>
                <a:r>
                  <a:rPr kumimoji="1" lang="zh-CN" altLang="en-US" sz="11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社交账号</a:t>
                </a:r>
                <a:r>
                  <a:rPr kumimoji="1" lang="en-US" altLang="zh-CN" sz="11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Social</a:t>
                </a:r>
                <a:r>
                  <a:rPr kumimoji="1" lang="zh-CN" altLang="en-US" sz="11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1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Login</a:t>
                </a:r>
                <a:r>
                  <a:rPr kumimoji="1" lang="zh-CN" altLang="en-US" sz="11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（微信等）</a:t>
                </a:r>
                <a:endParaRPr kumimoji="1" lang="zh-CN" altLang="en-US" sz="105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07469C10-0F3F-5641-BC9A-E099B8C3F2F2}"/>
                  </a:ext>
                </a:extLst>
              </p:cNvPr>
              <p:cNvSpPr txBox="1"/>
              <p:nvPr/>
            </p:nvSpPr>
            <p:spPr>
              <a:xfrm>
                <a:off x="7641301" y="1711598"/>
                <a:ext cx="1283371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适配器</a:t>
                </a:r>
                <a:endPara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  <a:p>
                <a:pPr algn="ctr"/>
                <a:r>
                  <a:rPr kumimoji="1" lang="zh-CN" altLang="en-US" sz="11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支持多种协议</a:t>
                </a: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2EBE24A2-96A2-B048-9DB8-2BF48732B35C}"/>
                  </a:ext>
                </a:extLst>
              </p:cNvPr>
              <p:cNvSpPr/>
              <p:nvPr/>
            </p:nvSpPr>
            <p:spPr>
              <a:xfrm>
                <a:off x="7663518" y="1661196"/>
                <a:ext cx="1234403" cy="593249"/>
              </a:xfrm>
              <a:prstGeom prst="rect">
                <a:avLst/>
              </a:prstGeom>
              <a:noFill/>
              <a:ln w="25400">
                <a:solidFill>
                  <a:srgbClr val="0A6E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9" name="椭圆 58">
                <a:extLst>
                  <a:ext uri="{FF2B5EF4-FFF2-40B4-BE49-F238E27FC236}">
                    <a16:creationId xmlns:a16="http://schemas.microsoft.com/office/drawing/2014/main" id="{37329E5E-62F4-0448-850E-DB2539654262}"/>
                  </a:ext>
                </a:extLst>
              </p:cNvPr>
              <p:cNvSpPr/>
              <p:nvPr/>
            </p:nvSpPr>
            <p:spPr>
              <a:xfrm>
                <a:off x="3750432" y="302142"/>
                <a:ext cx="648072" cy="648072"/>
              </a:xfrm>
              <a:prstGeom prst="ellipse">
                <a:avLst/>
              </a:prstGeom>
              <a:noFill/>
              <a:ln w="25400">
                <a:solidFill>
                  <a:srgbClr val="7C74F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E757B6A8-229B-4247-8372-202DE248250A}"/>
                  </a:ext>
                </a:extLst>
              </p:cNvPr>
              <p:cNvSpPr txBox="1"/>
              <p:nvPr/>
            </p:nvSpPr>
            <p:spPr>
              <a:xfrm>
                <a:off x="3788101" y="473542"/>
                <a:ext cx="5727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web</a:t>
                </a:r>
                <a:endPara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1" name="椭圆 60">
                <a:extLst>
                  <a:ext uri="{FF2B5EF4-FFF2-40B4-BE49-F238E27FC236}">
                    <a16:creationId xmlns:a16="http://schemas.microsoft.com/office/drawing/2014/main" id="{A44165CB-986B-C24C-8D9B-0514A1C39056}"/>
                  </a:ext>
                </a:extLst>
              </p:cNvPr>
              <p:cNvSpPr/>
              <p:nvPr/>
            </p:nvSpPr>
            <p:spPr>
              <a:xfrm>
                <a:off x="3755740" y="1703920"/>
                <a:ext cx="648072" cy="648072"/>
              </a:xfrm>
              <a:prstGeom prst="ellipse">
                <a:avLst/>
              </a:prstGeom>
              <a:noFill/>
              <a:ln w="25400">
                <a:solidFill>
                  <a:srgbClr val="7C74F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2" name="文本框 61">
                <a:extLst>
                  <a:ext uri="{FF2B5EF4-FFF2-40B4-BE49-F238E27FC236}">
                    <a16:creationId xmlns:a16="http://schemas.microsoft.com/office/drawing/2014/main" id="{40DB39ED-46C9-7842-99E3-05CE6090BF9C}"/>
                  </a:ext>
                </a:extLst>
              </p:cNvPr>
              <p:cNvSpPr txBox="1"/>
              <p:nvPr/>
            </p:nvSpPr>
            <p:spPr>
              <a:xfrm>
                <a:off x="3793409" y="1875320"/>
                <a:ext cx="5727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app</a:t>
                </a:r>
                <a:endPara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4" name="文本框 63">
                <a:extLst>
                  <a:ext uri="{FF2B5EF4-FFF2-40B4-BE49-F238E27FC236}">
                    <a16:creationId xmlns:a16="http://schemas.microsoft.com/office/drawing/2014/main" id="{0535351E-BB5A-EB4A-A85F-2298B720FAF4}"/>
                  </a:ext>
                </a:extLst>
              </p:cNvPr>
              <p:cNvSpPr txBox="1"/>
              <p:nvPr/>
            </p:nvSpPr>
            <p:spPr>
              <a:xfrm>
                <a:off x="5370550" y="1882081"/>
                <a:ext cx="13891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内嵌</a:t>
                </a:r>
                <a:r>
                  <a:rPr kumimoji="1" lang="en-US" altLang="zh-CN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HS</a:t>
                </a:r>
                <a:r>
                  <a:rPr kumimoji="1" lang="zh-CN" altLang="en-US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（轻量）</a:t>
                </a:r>
                <a:endPara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3" name="菱形 62">
                <a:extLst>
                  <a:ext uri="{FF2B5EF4-FFF2-40B4-BE49-F238E27FC236}">
                    <a16:creationId xmlns:a16="http://schemas.microsoft.com/office/drawing/2014/main" id="{F55E5932-824E-F149-BE92-4500387D348C}"/>
                  </a:ext>
                </a:extLst>
              </p:cNvPr>
              <p:cNvSpPr/>
              <p:nvPr/>
            </p:nvSpPr>
            <p:spPr>
              <a:xfrm>
                <a:off x="5015880" y="1703920"/>
                <a:ext cx="1960244" cy="664100"/>
              </a:xfrm>
              <a:prstGeom prst="diamond">
                <a:avLst/>
              </a:prstGeom>
              <a:noFill/>
              <a:ln w="25400">
                <a:solidFill>
                  <a:srgbClr val="7CDAF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290E13F0-EA78-9E44-B309-5EB44CDC319D}"/>
                  </a:ext>
                </a:extLst>
              </p:cNvPr>
              <p:cNvSpPr txBox="1"/>
              <p:nvPr/>
            </p:nvSpPr>
            <p:spPr>
              <a:xfrm>
                <a:off x="7574850" y="852053"/>
                <a:ext cx="13891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授权服务器</a:t>
                </a:r>
                <a:endPara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66" name="直线箭头连接符 65">
                <a:extLst>
                  <a:ext uri="{FF2B5EF4-FFF2-40B4-BE49-F238E27FC236}">
                    <a16:creationId xmlns:a16="http://schemas.microsoft.com/office/drawing/2014/main" id="{92C5C3AD-D9E7-3142-AA78-891BF85834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14638" y="632335"/>
                <a:ext cx="3165175" cy="1"/>
              </a:xfrm>
              <a:prstGeom prst="straightConnector1">
                <a:avLst/>
              </a:prstGeom>
              <a:ln w="25400">
                <a:solidFill>
                  <a:srgbClr val="0A6EF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线箭头连接符 67">
                <a:extLst>
                  <a:ext uri="{FF2B5EF4-FFF2-40B4-BE49-F238E27FC236}">
                    <a16:creationId xmlns:a16="http://schemas.microsoft.com/office/drawing/2014/main" id="{296226F6-1967-E945-975F-0F401F354FCF}"/>
                  </a:ext>
                </a:extLst>
              </p:cNvPr>
              <p:cNvCxnSpPr>
                <a:cxnSpLocks/>
                <a:endCxn id="63" idx="1"/>
              </p:cNvCxnSpPr>
              <p:nvPr/>
            </p:nvCxnSpPr>
            <p:spPr>
              <a:xfrm>
                <a:off x="4414638" y="2035970"/>
                <a:ext cx="601242" cy="0"/>
              </a:xfrm>
              <a:prstGeom prst="straightConnector1">
                <a:avLst/>
              </a:prstGeom>
              <a:ln w="25400">
                <a:solidFill>
                  <a:srgbClr val="0A6EF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线箭头连接符 72">
                <a:extLst>
                  <a:ext uri="{FF2B5EF4-FFF2-40B4-BE49-F238E27FC236}">
                    <a16:creationId xmlns:a16="http://schemas.microsoft.com/office/drawing/2014/main" id="{9A07BBDF-8314-5140-A2B7-9700C6BE36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5970" y="2042969"/>
                <a:ext cx="601242" cy="0"/>
              </a:xfrm>
              <a:prstGeom prst="straightConnector1">
                <a:avLst/>
              </a:prstGeom>
              <a:ln w="25400">
                <a:solidFill>
                  <a:srgbClr val="0A6EF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肘形连接符 74">
                <a:extLst>
                  <a:ext uri="{FF2B5EF4-FFF2-40B4-BE49-F238E27FC236}">
                    <a16:creationId xmlns:a16="http://schemas.microsoft.com/office/drawing/2014/main" id="{09DB7009-EDCD-CB48-8A2B-CA8867F345F4}"/>
                  </a:ext>
                </a:extLst>
              </p:cNvPr>
              <p:cNvCxnSpPr>
                <a:cxnSpLocks/>
                <a:stCxn id="7" idx="3"/>
                <a:endCxn id="59" idx="2"/>
              </p:cNvCxnSpPr>
              <p:nvPr/>
            </p:nvCxnSpPr>
            <p:spPr>
              <a:xfrm flipV="1">
                <a:off x="3074256" y="626178"/>
                <a:ext cx="676176" cy="716319"/>
              </a:xfrm>
              <a:prstGeom prst="bentConnector3">
                <a:avLst/>
              </a:prstGeom>
              <a:ln w="25400">
                <a:solidFill>
                  <a:srgbClr val="0A6EF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肘形连接符 75">
                <a:extLst>
                  <a:ext uri="{FF2B5EF4-FFF2-40B4-BE49-F238E27FC236}">
                    <a16:creationId xmlns:a16="http://schemas.microsoft.com/office/drawing/2014/main" id="{603F8FBD-BC94-2343-BB7B-650411CAD1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74257" y="1339976"/>
                <a:ext cx="676175" cy="700889"/>
              </a:xfrm>
              <a:prstGeom prst="bentConnector3">
                <a:avLst/>
              </a:prstGeom>
              <a:ln w="25400">
                <a:solidFill>
                  <a:srgbClr val="0A6EF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0566FAEA-980E-1745-BE3B-F97815DA24B7}"/>
                  </a:ext>
                </a:extLst>
              </p:cNvPr>
              <p:cNvGrpSpPr/>
              <p:nvPr/>
            </p:nvGrpSpPr>
            <p:grpSpPr>
              <a:xfrm>
                <a:off x="9577701" y="310154"/>
                <a:ext cx="1313018" cy="2049851"/>
                <a:chOff x="9535510" y="302141"/>
                <a:chExt cx="1313018" cy="2049851"/>
              </a:xfrm>
            </p:grpSpPr>
            <p:sp>
              <p:nvSpPr>
                <p:cNvPr id="87" name="椭圆 86">
                  <a:extLst>
                    <a:ext uri="{FF2B5EF4-FFF2-40B4-BE49-F238E27FC236}">
                      <a16:creationId xmlns:a16="http://schemas.microsoft.com/office/drawing/2014/main" id="{5AA3C2A0-56E5-6D4F-96CC-832866AD5871}"/>
                    </a:ext>
                  </a:extLst>
                </p:cNvPr>
                <p:cNvSpPr/>
                <p:nvPr/>
              </p:nvSpPr>
              <p:spPr>
                <a:xfrm>
                  <a:off x="9905443" y="1703920"/>
                  <a:ext cx="648072" cy="648072"/>
                </a:xfrm>
                <a:prstGeom prst="ellipse">
                  <a:avLst/>
                </a:prstGeom>
                <a:noFill/>
                <a:ln w="25400">
                  <a:solidFill>
                    <a:srgbClr val="7C74F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88" name="文本框 87">
                  <a:extLst>
                    <a:ext uri="{FF2B5EF4-FFF2-40B4-BE49-F238E27FC236}">
                      <a16:creationId xmlns:a16="http://schemas.microsoft.com/office/drawing/2014/main" id="{65B7EA75-782C-1240-A618-B4D7C7CDBF71}"/>
                    </a:ext>
                  </a:extLst>
                </p:cNvPr>
                <p:cNvSpPr txBox="1"/>
                <p:nvPr/>
              </p:nvSpPr>
              <p:spPr>
                <a:xfrm>
                  <a:off x="9914746" y="1776664"/>
                  <a:ext cx="64643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dirty="0">
                      <a:solidFill>
                        <a:srgbClr val="383B55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JWT</a:t>
                  </a:r>
                </a:p>
                <a:p>
                  <a:pPr algn="ctr"/>
                  <a:r>
                    <a:rPr kumimoji="1" lang="en-US" altLang="zh-CN" sz="1400" dirty="0">
                      <a:solidFill>
                        <a:srgbClr val="383B55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token</a:t>
                  </a:r>
                  <a:endParaRPr kumimoji="1" lang="zh-CN" altLang="en-US" sz="12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9" name="文本框 88">
                  <a:extLst>
                    <a:ext uri="{FF2B5EF4-FFF2-40B4-BE49-F238E27FC236}">
                      <a16:creationId xmlns:a16="http://schemas.microsoft.com/office/drawing/2014/main" id="{2F192A06-4C90-C246-B952-2141E059750F}"/>
                    </a:ext>
                  </a:extLst>
                </p:cNvPr>
                <p:cNvSpPr txBox="1"/>
                <p:nvPr/>
              </p:nvSpPr>
              <p:spPr>
                <a:xfrm>
                  <a:off x="9565157" y="1207771"/>
                  <a:ext cx="128337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dirty="0" err="1">
                      <a:solidFill>
                        <a:srgbClr val="383B55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Redis</a:t>
                  </a:r>
                  <a:r>
                    <a:rPr kumimoji="1" lang="zh-CN" altLang="en-US" sz="1400" dirty="0">
                      <a:solidFill>
                        <a:srgbClr val="383B55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加速</a:t>
                  </a:r>
                  <a:endParaRPr kumimoji="1" lang="zh-CN" altLang="en-US" sz="11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0" name="矩形 89">
                  <a:extLst>
                    <a:ext uri="{FF2B5EF4-FFF2-40B4-BE49-F238E27FC236}">
                      <a16:creationId xmlns:a16="http://schemas.microsoft.com/office/drawing/2014/main" id="{A76FD419-2DB9-E94D-B3AD-73FDF58DFFDD}"/>
                    </a:ext>
                  </a:extLst>
                </p:cNvPr>
                <p:cNvSpPr/>
                <p:nvPr/>
              </p:nvSpPr>
              <p:spPr>
                <a:xfrm>
                  <a:off x="9584478" y="1175667"/>
                  <a:ext cx="1234403" cy="381261"/>
                </a:xfrm>
                <a:prstGeom prst="rect">
                  <a:avLst/>
                </a:prstGeom>
                <a:noFill/>
                <a:ln w="25400">
                  <a:solidFill>
                    <a:srgbClr val="0A6E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2" name="矩形 91">
                  <a:extLst>
                    <a:ext uri="{FF2B5EF4-FFF2-40B4-BE49-F238E27FC236}">
                      <a16:creationId xmlns:a16="http://schemas.microsoft.com/office/drawing/2014/main" id="{62814817-FD26-F941-869A-7D0BA18C2043}"/>
                    </a:ext>
                  </a:extLst>
                </p:cNvPr>
                <p:cNvSpPr/>
                <p:nvPr/>
              </p:nvSpPr>
              <p:spPr>
                <a:xfrm>
                  <a:off x="9584478" y="302141"/>
                  <a:ext cx="1234403" cy="593249"/>
                </a:xfrm>
                <a:prstGeom prst="rect">
                  <a:avLst/>
                </a:prstGeom>
                <a:solidFill>
                  <a:srgbClr val="7C74F8"/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3" name="文本框 92">
                  <a:extLst>
                    <a:ext uri="{FF2B5EF4-FFF2-40B4-BE49-F238E27FC236}">
                      <a16:creationId xmlns:a16="http://schemas.microsoft.com/office/drawing/2014/main" id="{289EAD2E-730B-3C41-A9AC-F300357BC008}"/>
                    </a:ext>
                  </a:extLst>
                </p:cNvPr>
                <p:cNvSpPr txBox="1"/>
                <p:nvPr/>
              </p:nvSpPr>
              <p:spPr>
                <a:xfrm>
                  <a:off x="9535510" y="360111"/>
                  <a:ext cx="1283371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zh-CN" altLang="en-US" sz="1400" dirty="0">
                      <a:solidFill>
                        <a:schemeClr val="bg1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内部权限系统</a:t>
                  </a:r>
                  <a:endParaRPr kumimoji="1" lang="en-US" altLang="zh-CN" sz="14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  <a:p>
                  <a:pPr algn="ctr"/>
                  <a:r>
                    <a:rPr kumimoji="1" lang="en-US" altLang="zh-CN" sz="1400" dirty="0">
                      <a:solidFill>
                        <a:schemeClr val="bg1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IAM2.0</a:t>
                  </a:r>
                  <a:endParaRPr kumimoji="1" lang="zh-CN" altLang="en-US" sz="11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95" name="矩形 94">
                <a:extLst>
                  <a:ext uri="{FF2B5EF4-FFF2-40B4-BE49-F238E27FC236}">
                    <a16:creationId xmlns:a16="http://schemas.microsoft.com/office/drawing/2014/main" id="{A01174D4-72E6-3746-B340-30A85C5251CE}"/>
                  </a:ext>
                </a:extLst>
              </p:cNvPr>
              <p:cNvSpPr/>
              <p:nvPr/>
            </p:nvSpPr>
            <p:spPr>
              <a:xfrm>
                <a:off x="11501057" y="310154"/>
                <a:ext cx="1391199" cy="2065879"/>
              </a:xfrm>
              <a:prstGeom prst="rect">
                <a:avLst/>
              </a:prstGeom>
              <a:noFill/>
              <a:ln w="22225">
                <a:solidFill>
                  <a:schemeClr val="bg2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6" name="文本框 95">
                <a:extLst>
                  <a:ext uri="{FF2B5EF4-FFF2-40B4-BE49-F238E27FC236}">
                    <a16:creationId xmlns:a16="http://schemas.microsoft.com/office/drawing/2014/main" id="{AC762DC4-D3FF-D746-BAC2-098D55D77E44}"/>
                  </a:ext>
                </a:extLst>
              </p:cNvPr>
              <p:cNvSpPr txBox="1"/>
              <p:nvPr/>
            </p:nvSpPr>
            <p:spPr>
              <a:xfrm>
                <a:off x="11557237" y="1719611"/>
                <a:ext cx="128337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开放信息</a:t>
                </a:r>
                <a:endParaRPr kumimoji="1" lang="zh-CN" altLang="en-US" sz="11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0D2DB2B8-D50B-8042-8D2C-68D2E6F223DB}"/>
                  </a:ext>
                </a:extLst>
              </p:cNvPr>
              <p:cNvSpPr/>
              <p:nvPr/>
            </p:nvSpPr>
            <p:spPr>
              <a:xfrm>
                <a:off x="11579454" y="1669210"/>
                <a:ext cx="1234403" cy="373760"/>
              </a:xfrm>
              <a:prstGeom prst="rect">
                <a:avLst/>
              </a:prstGeom>
              <a:noFill/>
              <a:ln w="25400">
                <a:solidFill>
                  <a:srgbClr val="0A6E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8" name="文本框 97">
                <a:extLst>
                  <a:ext uri="{FF2B5EF4-FFF2-40B4-BE49-F238E27FC236}">
                    <a16:creationId xmlns:a16="http://schemas.microsoft.com/office/drawing/2014/main" id="{104B540E-1A57-974A-A432-342ED74E374D}"/>
                  </a:ext>
                </a:extLst>
              </p:cNvPr>
              <p:cNvSpPr txBox="1"/>
              <p:nvPr/>
            </p:nvSpPr>
            <p:spPr>
              <a:xfrm>
                <a:off x="11519258" y="354131"/>
                <a:ext cx="13891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资源服务器</a:t>
                </a:r>
                <a:endPara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00" name="直线箭头连接符 99">
                <a:extLst>
                  <a:ext uri="{FF2B5EF4-FFF2-40B4-BE49-F238E27FC236}">
                    <a16:creationId xmlns:a16="http://schemas.microsoft.com/office/drawing/2014/main" id="{D9F38E11-366F-ED4A-BCCF-4FF6D52C5F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06106" y="593690"/>
                <a:ext cx="601242" cy="0"/>
              </a:xfrm>
              <a:prstGeom prst="straightConnector1">
                <a:avLst/>
              </a:prstGeom>
              <a:ln w="25400">
                <a:solidFill>
                  <a:srgbClr val="0A6EF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线箭头连接符 100">
                <a:extLst>
                  <a:ext uri="{FF2B5EF4-FFF2-40B4-BE49-F238E27FC236}">
                    <a16:creationId xmlns:a16="http://schemas.microsoft.com/office/drawing/2014/main" id="{60D5F01A-1A9F-454F-8BA8-FC3751A6B2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06106" y="1369672"/>
                <a:ext cx="601242" cy="0"/>
              </a:xfrm>
              <a:prstGeom prst="straightConnector1">
                <a:avLst/>
              </a:prstGeom>
              <a:ln w="25400">
                <a:solidFill>
                  <a:srgbClr val="0A6EF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线箭头连接符 101">
                <a:extLst>
                  <a:ext uri="{FF2B5EF4-FFF2-40B4-BE49-F238E27FC236}">
                    <a16:creationId xmlns:a16="http://schemas.microsoft.com/office/drawing/2014/main" id="{15E7B662-9D86-0946-AFE4-D5478C03F3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06106" y="2042969"/>
                <a:ext cx="921184" cy="0"/>
              </a:xfrm>
              <a:prstGeom prst="straightConnector1">
                <a:avLst/>
              </a:prstGeom>
              <a:ln w="25400">
                <a:solidFill>
                  <a:srgbClr val="0A6EF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线箭头连接符 104">
                <a:extLst>
                  <a:ext uri="{FF2B5EF4-FFF2-40B4-BE49-F238E27FC236}">
                    <a16:creationId xmlns:a16="http://schemas.microsoft.com/office/drawing/2014/main" id="{485E4B8D-075A-3D48-9C5D-22AE6E9C71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31738" y="2035969"/>
                <a:ext cx="869319" cy="0"/>
              </a:xfrm>
              <a:prstGeom prst="straightConnector1">
                <a:avLst/>
              </a:prstGeom>
              <a:ln w="25400">
                <a:solidFill>
                  <a:srgbClr val="0A6EFA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线箭头连接符 106">
                <a:extLst>
                  <a:ext uri="{FF2B5EF4-FFF2-40B4-BE49-F238E27FC236}">
                    <a16:creationId xmlns:a16="http://schemas.microsoft.com/office/drawing/2014/main" id="{AE6BB816-6DBA-2A4F-A6C2-5A4FA7EBD9E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89544" y="593690"/>
                <a:ext cx="601242" cy="0"/>
              </a:xfrm>
              <a:prstGeom prst="straightConnector1">
                <a:avLst/>
              </a:prstGeom>
              <a:ln w="25400">
                <a:solidFill>
                  <a:srgbClr val="0A6EF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线箭头连接符 107">
                <a:extLst>
                  <a:ext uri="{FF2B5EF4-FFF2-40B4-BE49-F238E27FC236}">
                    <a16:creationId xmlns:a16="http://schemas.microsoft.com/office/drawing/2014/main" id="{1728275B-6617-2B4D-ADE2-80A80F54666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89544" y="1369672"/>
                <a:ext cx="601242" cy="0"/>
              </a:xfrm>
              <a:prstGeom prst="straightConnector1">
                <a:avLst/>
              </a:prstGeom>
              <a:ln w="25400">
                <a:solidFill>
                  <a:srgbClr val="0A6EF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文本框 108">
                <a:extLst>
                  <a:ext uri="{FF2B5EF4-FFF2-40B4-BE49-F238E27FC236}">
                    <a16:creationId xmlns:a16="http://schemas.microsoft.com/office/drawing/2014/main" id="{CB8A2FBD-9B13-AB4C-96FE-1AD6CC9DFE1A}"/>
                  </a:ext>
                </a:extLst>
              </p:cNvPr>
              <p:cNvSpPr txBox="1"/>
              <p:nvPr/>
            </p:nvSpPr>
            <p:spPr>
              <a:xfrm>
                <a:off x="11471410" y="625920"/>
                <a:ext cx="140284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1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通过</a:t>
                </a:r>
                <a:r>
                  <a:rPr kumimoji="1" lang="en-US" altLang="zh-CN" sz="1100" dirty="0" err="1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access_token</a:t>
                </a:r>
                <a:r>
                  <a:rPr kumimoji="1" lang="zh-CN" altLang="en-US" sz="11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获取资源信息</a:t>
                </a:r>
                <a:endParaRPr kumimoji="1" lang="zh-CN" altLang="en-US" sz="105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" name="文本框 109">
                <a:extLst>
                  <a:ext uri="{FF2B5EF4-FFF2-40B4-BE49-F238E27FC236}">
                    <a16:creationId xmlns:a16="http://schemas.microsoft.com/office/drawing/2014/main" id="{813587EB-24AD-504B-B0C2-15D71EF309AC}"/>
                  </a:ext>
                </a:extLst>
              </p:cNvPr>
              <p:cNvSpPr txBox="1"/>
              <p:nvPr/>
            </p:nvSpPr>
            <p:spPr>
              <a:xfrm>
                <a:off x="11557237" y="1184086"/>
                <a:ext cx="128337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用户信息</a:t>
                </a:r>
                <a:endParaRPr kumimoji="1" lang="zh-CN" altLang="en-US" sz="11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" name="矩形 110">
                <a:extLst>
                  <a:ext uri="{FF2B5EF4-FFF2-40B4-BE49-F238E27FC236}">
                    <a16:creationId xmlns:a16="http://schemas.microsoft.com/office/drawing/2014/main" id="{9EAD5D68-2A31-604E-B2D5-1F140A1487D5}"/>
                  </a:ext>
                </a:extLst>
              </p:cNvPr>
              <p:cNvSpPr/>
              <p:nvPr/>
            </p:nvSpPr>
            <p:spPr>
              <a:xfrm>
                <a:off x="11579454" y="1133685"/>
                <a:ext cx="1234403" cy="373760"/>
              </a:xfrm>
              <a:prstGeom prst="rect">
                <a:avLst/>
              </a:prstGeom>
              <a:noFill/>
              <a:ln w="25400">
                <a:solidFill>
                  <a:srgbClr val="0A6E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13" name="肘形连接符 112">
                <a:extLst>
                  <a:ext uri="{FF2B5EF4-FFF2-40B4-BE49-F238E27FC236}">
                    <a16:creationId xmlns:a16="http://schemas.microsoft.com/office/drawing/2014/main" id="{6C5DC913-0644-4846-9699-ED36CC745788}"/>
                  </a:ext>
                </a:extLst>
              </p:cNvPr>
              <p:cNvCxnSpPr>
                <a:stCxn id="82" idx="0"/>
              </p:cNvCxnSpPr>
              <p:nvPr/>
            </p:nvCxnSpPr>
            <p:spPr>
              <a:xfrm rot="5400000" flipH="1" flipV="1">
                <a:off x="7625436" y="2343242"/>
                <a:ext cx="527810" cy="441571"/>
              </a:xfrm>
              <a:prstGeom prst="bentConnector3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肘形连接符 113">
                <a:extLst>
                  <a:ext uri="{FF2B5EF4-FFF2-40B4-BE49-F238E27FC236}">
                    <a16:creationId xmlns:a16="http://schemas.microsoft.com/office/drawing/2014/main" id="{BED9DD19-5072-DF4A-9B45-DEC806BEDAE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8491629" y="2343241"/>
                <a:ext cx="527810" cy="441571"/>
              </a:xfrm>
              <a:prstGeom prst="bentConnector3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线箭头连接符 115">
                <a:extLst>
                  <a:ext uri="{FF2B5EF4-FFF2-40B4-BE49-F238E27FC236}">
                    <a16:creationId xmlns:a16="http://schemas.microsoft.com/office/drawing/2014/main" id="{8ACD1921-B8B1-9D45-9A79-72155A1B26AE}"/>
                  </a:ext>
                </a:extLst>
              </p:cNvPr>
              <p:cNvCxnSpPr>
                <a:cxnSpLocks/>
                <a:stCxn id="84" idx="0"/>
              </p:cNvCxnSpPr>
              <p:nvPr/>
            </p:nvCxnSpPr>
            <p:spPr>
              <a:xfrm flipH="1" flipV="1">
                <a:off x="8311487" y="2306472"/>
                <a:ext cx="8246" cy="932501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8" name="组合 117">
                <a:extLst>
                  <a:ext uri="{FF2B5EF4-FFF2-40B4-BE49-F238E27FC236}">
                    <a16:creationId xmlns:a16="http://schemas.microsoft.com/office/drawing/2014/main" id="{46DC99F0-DF3B-D542-B492-0852DA19B4D7}"/>
                  </a:ext>
                </a:extLst>
              </p:cNvPr>
              <p:cNvGrpSpPr/>
              <p:nvPr/>
            </p:nvGrpSpPr>
            <p:grpSpPr>
              <a:xfrm>
                <a:off x="7010907" y="2820915"/>
                <a:ext cx="2542922" cy="1082158"/>
                <a:chOff x="7010907" y="2820915"/>
                <a:chExt cx="2542922" cy="1082158"/>
              </a:xfrm>
            </p:grpSpPr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7A3ADD38-517E-0047-B75E-67CA16657679}"/>
                    </a:ext>
                  </a:extLst>
                </p:cNvPr>
                <p:cNvSpPr txBox="1"/>
                <p:nvPr/>
              </p:nvSpPr>
              <p:spPr>
                <a:xfrm>
                  <a:off x="7010907" y="3006094"/>
                  <a:ext cx="138910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dirty="0">
                      <a:solidFill>
                        <a:srgbClr val="383B55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OAuth2.0</a:t>
                  </a:r>
                  <a:endParaRPr kumimoji="1" lang="zh-CN" altLang="en-US" sz="12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2" name="菱形 81">
                  <a:extLst>
                    <a:ext uri="{FF2B5EF4-FFF2-40B4-BE49-F238E27FC236}">
                      <a16:creationId xmlns:a16="http://schemas.microsoft.com/office/drawing/2014/main" id="{15240A0F-2A26-BA4D-9ACE-C9998DE6010D}"/>
                    </a:ext>
                  </a:extLst>
                </p:cNvPr>
                <p:cNvSpPr/>
                <p:nvPr/>
              </p:nvSpPr>
              <p:spPr>
                <a:xfrm>
                  <a:off x="7091047" y="2827932"/>
                  <a:ext cx="1155018" cy="664100"/>
                </a:xfrm>
                <a:prstGeom prst="diamond">
                  <a:avLst/>
                </a:prstGeom>
                <a:noFill/>
                <a:ln w="25400">
                  <a:solidFill>
                    <a:srgbClr val="7CDAF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83" name="文本框 82">
                  <a:extLst>
                    <a:ext uri="{FF2B5EF4-FFF2-40B4-BE49-F238E27FC236}">
                      <a16:creationId xmlns:a16="http://schemas.microsoft.com/office/drawing/2014/main" id="{1E0F93E0-E89E-3043-AEEB-1CB9191F611F}"/>
                    </a:ext>
                  </a:extLst>
                </p:cNvPr>
                <p:cNvSpPr txBox="1"/>
                <p:nvPr/>
              </p:nvSpPr>
              <p:spPr>
                <a:xfrm>
                  <a:off x="7662084" y="3417135"/>
                  <a:ext cx="138910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dirty="0">
                      <a:solidFill>
                        <a:srgbClr val="383B55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OpenID</a:t>
                  </a:r>
                  <a:endParaRPr kumimoji="1" lang="zh-CN" altLang="en-US" sz="12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4" name="菱形 83">
                  <a:extLst>
                    <a:ext uri="{FF2B5EF4-FFF2-40B4-BE49-F238E27FC236}">
                      <a16:creationId xmlns:a16="http://schemas.microsoft.com/office/drawing/2014/main" id="{7C4E9A4C-B5BA-1D44-87BE-289F1CF99C8D}"/>
                    </a:ext>
                  </a:extLst>
                </p:cNvPr>
                <p:cNvSpPr/>
                <p:nvPr/>
              </p:nvSpPr>
              <p:spPr>
                <a:xfrm>
                  <a:off x="7742224" y="3238973"/>
                  <a:ext cx="1155018" cy="664100"/>
                </a:xfrm>
                <a:prstGeom prst="diamond">
                  <a:avLst/>
                </a:prstGeom>
                <a:noFill/>
                <a:ln w="25400">
                  <a:solidFill>
                    <a:srgbClr val="7CDAF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85" name="文本框 84">
                  <a:extLst>
                    <a:ext uri="{FF2B5EF4-FFF2-40B4-BE49-F238E27FC236}">
                      <a16:creationId xmlns:a16="http://schemas.microsoft.com/office/drawing/2014/main" id="{FD4AD77B-E3E5-8945-9166-B4F018FE0B0C}"/>
                    </a:ext>
                  </a:extLst>
                </p:cNvPr>
                <p:cNvSpPr txBox="1"/>
                <p:nvPr/>
              </p:nvSpPr>
              <p:spPr>
                <a:xfrm>
                  <a:off x="8480155" y="2958723"/>
                  <a:ext cx="992329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zh-CN" altLang="en-US" sz="1400" dirty="0">
                      <a:solidFill>
                        <a:srgbClr val="383B55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扩展其他协议</a:t>
                  </a:r>
                  <a:endParaRPr kumimoji="1" lang="zh-CN" altLang="en-US" sz="12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6" name="菱形 85">
                  <a:extLst>
                    <a:ext uri="{FF2B5EF4-FFF2-40B4-BE49-F238E27FC236}">
                      <a16:creationId xmlns:a16="http://schemas.microsoft.com/office/drawing/2014/main" id="{D3060500-8BFB-654C-A3FC-0C2B0A88D4CD}"/>
                    </a:ext>
                  </a:extLst>
                </p:cNvPr>
                <p:cNvSpPr/>
                <p:nvPr/>
              </p:nvSpPr>
              <p:spPr>
                <a:xfrm>
                  <a:off x="8398811" y="2820915"/>
                  <a:ext cx="1155018" cy="664100"/>
                </a:xfrm>
                <a:prstGeom prst="diamond">
                  <a:avLst/>
                </a:prstGeom>
                <a:noFill/>
                <a:ln w="25400">
                  <a:solidFill>
                    <a:srgbClr val="7CDAF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sp>
          <p:nvSpPr>
            <p:cNvPr id="125" name="折角形 124">
              <a:extLst>
                <a:ext uri="{FF2B5EF4-FFF2-40B4-BE49-F238E27FC236}">
                  <a16:creationId xmlns:a16="http://schemas.microsoft.com/office/drawing/2014/main" id="{E0D31D78-352E-864E-877F-97F1B32AF922}"/>
                </a:ext>
              </a:extLst>
            </p:cNvPr>
            <p:cNvSpPr/>
            <p:nvPr/>
          </p:nvSpPr>
          <p:spPr>
            <a:xfrm flipV="1">
              <a:off x="9450754" y="2217816"/>
              <a:ext cx="968194" cy="950830"/>
            </a:xfrm>
            <a:prstGeom prst="foldedCorner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27" name="文本框 126">
              <a:extLst>
                <a:ext uri="{FF2B5EF4-FFF2-40B4-BE49-F238E27FC236}">
                  <a16:creationId xmlns:a16="http://schemas.microsoft.com/office/drawing/2014/main" id="{E50AA168-E2D7-6142-9751-CD07015F334A}"/>
                </a:ext>
              </a:extLst>
            </p:cNvPr>
            <p:cNvSpPr txBox="1"/>
            <p:nvPr/>
          </p:nvSpPr>
          <p:spPr>
            <a:xfrm>
              <a:off x="9403947" y="2223872"/>
              <a:ext cx="1077306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1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JSON</a:t>
              </a:r>
              <a:r>
                <a:rPr kumimoji="1" lang="zh-CN" altLang="en-US" sz="11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 </a:t>
              </a:r>
              <a:r>
                <a:rPr kumimoji="1" lang="en-US" altLang="zh-CN" sz="11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Web</a:t>
              </a:r>
              <a:r>
                <a:rPr kumimoji="1" lang="zh-CN" altLang="en-US" sz="11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 </a:t>
              </a:r>
              <a:r>
                <a:rPr kumimoji="1" lang="en-US" altLang="zh-CN" sz="11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Token</a:t>
              </a:r>
              <a:r>
                <a:rPr kumimoji="1" lang="zh-CN" altLang="en-US" sz="11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（</a:t>
              </a:r>
              <a:r>
                <a:rPr kumimoji="1" lang="en-US" altLang="zh-CN" sz="11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JWT</a:t>
              </a:r>
              <a:r>
                <a:rPr kumimoji="1" lang="zh-CN" altLang="en-US" sz="11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）是目前最流行的跨域身份验证解决方案</a:t>
              </a:r>
              <a:endParaRPr kumimoji="1" lang="zh-CN" altLang="en-US" sz="105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28" name="折角形 127">
              <a:extLst>
                <a:ext uri="{FF2B5EF4-FFF2-40B4-BE49-F238E27FC236}">
                  <a16:creationId xmlns:a16="http://schemas.microsoft.com/office/drawing/2014/main" id="{EEB3D2BB-3B84-984C-9254-99FCA3EF46BD}"/>
                </a:ext>
              </a:extLst>
            </p:cNvPr>
            <p:cNvSpPr/>
            <p:nvPr/>
          </p:nvSpPr>
          <p:spPr>
            <a:xfrm flipV="1">
              <a:off x="8355411" y="3173104"/>
              <a:ext cx="968194" cy="482106"/>
            </a:xfrm>
            <a:prstGeom prst="foldedCorner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29" name="文本框 128">
              <a:extLst>
                <a:ext uri="{FF2B5EF4-FFF2-40B4-BE49-F238E27FC236}">
                  <a16:creationId xmlns:a16="http://schemas.microsoft.com/office/drawing/2014/main" id="{FD469F98-AFAC-6C45-A7AC-F1BD1025B86E}"/>
                </a:ext>
              </a:extLst>
            </p:cNvPr>
            <p:cNvSpPr txBox="1"/>
            <p:nvPr/>
          </p:nvSpPr>
          <p:spPr>
            <a:xfrm>
              <a:off x="8304082" y="3185215"/>
              <a:ext cx="107730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1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需要调研，是否有场景需求</a:t>
              </a:r>
              <a:endParaRPr kumimoji="1" lang="zh-CN" altLang="en-US" sz="105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131" name="肘形连接符 130">
              <a:extLst>
                <a:ext uri="{FF2B5EF4-FFF2-40B4-BE49-F238E27FC236}">
                  <a16:creationId xmlns:a16="http://schemas.microsoft.com/office/drawing/2014/main" id="{77457187-5398-4140-8728-282DC2582A61}"/>
                </a:ext>
              </a:extLst>
            </p:cNvPr>
            <p:cNvCxnSpPr>
              <a:endCxn id="129" idx="1"/>
            </p:cNvCxnSpPr>
            <p:nvPr/>
          </p:nvCxnSpPr>
          <p:spPr>
            <a:xfrm>
              <a:off x="8184232" y="3303634"/>
              <a:ext cx="119850" cy="97025"/>
            </a:xfrm>
            <a:prstGeom prst="bentConnector3">
              <a:avLst/>
            </a:prstGeom>
            <a:ln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组合 142">
            <a:extLst>
              <a:ext uri="{FF2B5EF4-FFF2-40B4-BE49-F238E27FC236}">
                <a16:creationId xmlns:a16="http://schemas.microsoft.com/office/drawing/2014/main" id="{31EE6B8A-7D35-B64F-AF73-F1E6248D91FA}"/>
              </a:ext>
            </a:extLst>
          </p:cNvPr>
          <p:cNvGrpSpPr/>
          <p:nvPr/>
        </p:nvGrpSpPr>
        <p:grpSpPr>
          <a:xfrm>
            <a:off x="1150047" y="4608207"/>
            <a:ext cx="10163972" cy="1875423"/>
            <a:chOff x="510504" y="4982577"/>
            <a:chExt cx="10163972" cy="1875423"/>
          </a:xfrm>
        </p:grpSpPr>
        <p:sp>
          <p:nvSpPr>
            <p:cNvPr id="133" name="折角形 132">
              <a:extLst>
                <a:ext uri="{FF2B5EF4-FFF2-40B4-BE49-F238E27FC236}">
                  <a16:creationId xmlns:a16="http://schemas.microsoft.com/office/drawing/2014/main" id="{A3398C9C-3CAB-AC41-BBC2-2622F27A5C89}"/>
                </a:ext>
              </a:extLst>
            </p:cNvPr>
            <p:cNvSpPr/>
            <p:nvPr/>
          </p:nvSpPr>
          <p:spPr>
            <a:xfrm flipV="1">
              <a:off x="561833" y="5001065"/>
              <a:ext cx="968194" cy="482106"/>
            </a:xfrm>
            <a:prstGeom prst="foldedCorner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34" name="文本框 133">
              <a:extLst>
                <a:ext uri="{FF2B5EF4-FFF2-40B4-BE49-F238E27FC236}">
                  <a16:creationId xmlns:a16="http://schemas.microsoft.com/office/drawing/2014/main" id="{CB4E6FEE-9D78-8448-B101-44D327BE14DC}"/>
                </a:ext>
              </a:extLst>
            </p:cNvPr>
            <p:cNvSpPr txBox="1"/>
            <p:nvPr/>
          </p:nvSpPr>
          <p:spPr>
            <a:xfrm>
              <a:off x="510504" y="5106694"/>
              <a:ext cx="107730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1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工程化角度</a:t>
              </a:r>
              <a:endParaRPr kumimoji="1" lang="zh-CN" altLang="en-US" sz="105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E39C9F75-D73C-1345-ABFF-F49FE06F0E8C}"/>
                </a:ext>
              </a:extLst>
            </p:cNvPr>
            <p:cNvSpPr txBox="1"/>
            <p:nvPr/>
          </p:nvSpPr>
          <p:spPr>
            <a:xfrm>
              <a:off x="2288577" y="5483171"/>
              <a:ext cx="222035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对第三方应用，用户权限的配置管理平台（前端</a:t>
              </a:r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/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后台），包括对业务指标和性能指标监控的页面</a:t>
              </a:r>
              <a:endParaRPr kumimoji="1" lang="zh-CN" altLang="en-US" sz="11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36" name="矩形 135">
              <a:extLst>
                <a:ext uri="{FF2B5EF4-FFF2-40B4-BE49-F238E27FC236}">
                  <a16:creationId xmlns:a16="http://schemas.microsoft.com/office/drawing/2014/main" id="{4297F261-7CAC-BD49-AA42-8E5A0AB32D99}"/>
                </a:ext>
              </a:extLst>
            </p:cNvPr>
            <p:cNvSpPr/>
            <p:nvPr/>
          </p:nvSpPr>
          <p:spPr>
            <a:xfrm>
              <a:off x="2141666" y="5001065"/>
              <a:ext cx="2514174" cy="1856935"/>
            </a:xfrm>
            <a:prstGeom prst="rect">
              <a:avLst/>
            </a:prstGeom>
            <a:noFill/>
            <a:ln w="254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37" name="矩形 136">
              <a:extLst>
                <a:ext uri="{FF2B5EF4-FFF2-40B4-BE49-F238E27FC236}">
                  <a16:creationId xmlns:a16="http://schemas.microsoft.com/office/drawing/2014/main" id="{02EEE6AA-5F98-BE49-985C-BA30DEFF7261}"/>
                </a:ext>
              </a:extLst>
            </p:cNvPr>
            <p:cNvSpPr/>
            <p:nvPr/>
          </p:nvSpPr>
          <p:spPr>
            <a:xfrm>
              <a:off x="5150984" y="5001065"/>
              <a:ext cx="2514174" cy="1856935"/>
            </a:xfrm>
            <a:prstGeom prst="rect">
              <a:avLst/>
            </a:prstGeom>
            <a:noFill/>
            <a:ln w="254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38" name="矩形 137">
              <a:extLst>
                <a:ext uri="{FF2B5EF4-FFF2-40B4-BE49-F238E27FC236}">
                  <a16:creationId xmlns:a16="http://schemas.microsoft.com/office/drawing/2014/main" id="{1B760F6B-7364-C64F-984B-97B91DCBF64B}"/>
                </a:ext>
              </a:extLst>
            </p:cNvPr>
            <p:cNvSpPr/>
            <p:nvPr/>
          </p:nvSpPr>
          <p:spPr>
            <a:xfrm>
              <a:off x="8160302" y="4982577"/>
              <a:ext cx="2514174" cy="1856935"/>
            </a:xfrm>
            <a:prstGeom prst="rect">
              <a:avLst/>
            </a:prstGeom>
            <a:noFill/>
            <a:ln w="254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39" name="文本框 138">
              <a:extLst>
                <a:ext uri="{FF2B5EF4-FFF2-40B4-BE49-F238E27FC236}">
                  <a16:creationId xmlns:a16="http://schemas.microsoft.com/office/drawing/2014/main" id="{9CB81CC5-D7A0-C54F-8264-2EF98A4FFE02}"/>
                </a:ext>
              </a:extLst>
            </p:cNvPr>
            <p:cNvSpPr txBox="1"/>
            <p:nvPr/>
          </p:nvSpPr>
          <p:spPr>
            <a:xfrm>
              <a:off x="5314718" y="5103819"/>
              <a:ext cx="22203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业务指标监控：</a:t>
              </a:r>
              <a:endParaRPr kumimoji="1" lang="zh-CN" altLang="en-US" sz="11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40" name="文本框 139">
              <a:extLst>
                <a:ext uri="{FF2B5EF4-FFF2-40B4-BE49-F238E27FC236}">
                  <a16:creationId xmlns:a16="http://schemas.microsoft.com/office/drawing/2014/main" id="{09F00E99-D3E6-274E-88E3-8FF142352059}"/>
                </a:ext>
              </a:extLst>
            </p:cNvPr>
            <p:cNvSpPr txBox="1"/>
            <p:nvPr/>
          </p:nvSpPr>
          <p:spPr>
            <a:xfrm>
              <a:off x="8355411" y="5104380"/>
              <a:ext cx="22203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接口调用性能指标：</a:t>
              </a:r>
              <a:endParaRPr kumimoji="1" lang="zh-CN" altLang="en-US" sz="11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41" name="文本框 140">
              <a:extLst>
                <a:ext uri="{FF2B5EF4-FFF2-40B4-BE49-F238E27FC236}">
                  <a16:creationId xmlns:a16="http://schemas.microsoft.com/office/drawing/2014/main" id="{94584D07-915B-354C-A1D3-50246084C762}"/>
                </a:ext>
              </a:extLst>
            </p:cNvPr>
            <p:cNvSpPr txBox="1"/>
            <p:nvPr/>
          </p:nvSpPr>
          <p:spPr>
            <a:xfrm>
              <a:off x="5209696" y="5394224"/>
              <a:ext cx="236610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登录次数</a:t>
              </a:r>
              <a:endParaRPr kumimoji="1" lang="en-US" altLang="zh-CN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  <a:p>
              <a:pPr algn="ctr"/>
              <a:r>
                <a: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授权次数</a:t>
              </a:r>
              <a:endParaRPr kumimoji="1" lang="en-US" altLang="zh-CN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  <a:p>
              <a:pPr algn="ctr"/>
              <a:r>
                <a: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颁发访问令牌</a:t>
              </a:r>
              <a:r>
                <a:rPr kumimoji="1" lang="en-US" altLang="zh-CN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/</a:t>
              </a:r>
              <a:r>
                <a: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刷新令牌个数</a:t>
              </a:r>
              <a:endParaRPr kumimoji="1" lang="en-US" altLang="zh-CN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  <a:p>
              <a:pPr algn="ctr"/>
              <a:r>
                <a: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活跃令牌数</a:t>
              </a:r>
              <a:endParaRPr kumimoji="1" lang="en-US" altLang="zh-CN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  <a:p>
              <a:pPr algn="ctr"/>
              <a:r>
                <a: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令牌校验次数</a:t>
              </a:r>
              <a:endParaRPr kumimoji="1" lang="en-US" altLang="zh-CN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  <a:p>
              <a:pPr algn="ctr"/>
              <a:r>
                <a: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令牌吊销次数</a:t>
              </a:r>
              <a:endParaRPr kumimoji="1" lang="en-US" altLang="zh-CN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  <a:p>
              <a:pPr algn="ctr"/>
              <a:r>
                <a: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注册</a:t>
              </a:r>
              <a:r>
                <a:rPr kumimoji="1" lang="en-US" altLang="zh-CN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client</a:t>
              </a:r>
              <a:r>
                <a: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数</a:t>
              </a:r>
              <a:endParaRPr kumimoji="1" lang="en-US" altLang="zh-CN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42" name="文本框 141">
              <a:extLst>
                <a:ext uri="{FF2B5EF4-FFF2-40B4-BE49-F238E27FC236}">
                  <a16:creationId xmlns:a16="http://schemas.microsoft.com/office/drawing/2014/main" id="{1E76EC86-5A62-254D-A930-1F9AF0A69A1A}"/>
                </a:ext>
              </a:extLst>
            </p:cNvPr>
            <p:cNvSpPr txBox="1"/>
            <p:nvPr/>
          </p:nvSpPr>
          <p:spPr>
            <a:xfrm>
              <a:off x="8234336" y="5376874"/>
              <a:ext cx="23661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Authorize</a:t>
              </a:r>
            </a:p>
            <a:p>
              <a:pPr algn="ctr"/>
              <a:r>
                <a:rPr kumimoji="1" lang="en-US" altLang="zh-CN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Token</a:t>
              </a:r>
            </a:p>
            <a:p>
              <a:pPr algn="ctr"/>
              <a:r>
                <a:rPr kumimoji="1" lang="en-US" altLang="zh-CN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Introspect</a:t>
              </a:r>
            </a:p>
            <a:p>
              <a:pPr algn="ctr"/>
              <a:r>
                <a:rPr kumimoji="1" lang="en-US" altLang="zh-CN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revoke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16537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21359E8-3343-864B-9A0C-22C571521CA0}"/>
              </a:ext>
            </a:extLst>
          </p:cNvPr>
          <p:cNvSpPr txBox="1"/>
          <p:nvPr/>
        </p:nvSpPr>
        <p:spPr>
          <a:xfrm>
            <a:off x="353291" y="124691"/>
            <a:ext cx="3009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weather_station_sharing.png</a:t>
            </a:r>
            <a:endParaRPr kumimoji="1" lang="zh-CN" altLang="en-US" dirty="0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046FBEB-F00D-AE41-973C-CA9F49C8DB94}"/>
              </a:ext>
            </a:extLst>
          </p:cNvPr>
          <p:cNvGrpSpPr/>
          <p:nvPr/>
        </p:nvGrpSpPr>
        <p:grpSpPr>
          <a:xfrm>
            <a:off x="2845285" y="1907043"/>
            <a:ext cx="6163252" cy="2585455"/>
            <a:chOff x="1330909" y="3205423"/>
            <a:chExt cx="6163252" cy="2585455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62F46CC7-171F-3B48-ACB1-269C0DBBA57F}"/>
                </a:ext>
              </a:extLst>
            </p:cNvPr>
            <p:cNvGrpSpPr/>
            <p:nvPr/>
          </p:nvGrpSpPr>
          <p:grpSpPr>
            <a:xfrm>
              <a:off x="4033807" y="3267842"/>
              <a:ext cx="719307" cy="748136"/>
              <a:chOff x="2962576" y="8615610"/>
              <a:chExt cx="719307" cy="748136"/>
            </a:xfrm>
          </p:grpSpPr>
          <p:sp>
            <p:nvSpPr>
              <p:cNvPr id="63" name="椭圆 62">
                <a:extLst>
                  <a:ext uri="{FF2B5EF4-FFF2-40B4-BE49-F238E27FC236}">
                    <a16:creationId xmlns:a16="http://schemas.microsoft.com/office/drawing/2014/main" id="{4B9CBF7C-A010-AC48-A896-D046290E95D6}"/>
                  </a:ext>
                </a:extLst>
              </p:cNvPr>
              <p:cNvSpPr/>
              <p:nvPr/>
            </p:nvSpPr>
            <p:spPr>
              <a:xfrm>
                <a:off x="2962576" y="8615610"/>
                <a:ext cx="719307" cy="71930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64" name="Freeform 65">
                <a:extLst>
                  <a:ext uri="{FF2B5EF4-FFF2-40B4-BE49-F238E27FC236}">
                    <a16:creationId xmlns:a16="http://schemas.microsoft.com/office/drawing/2014/main" id="{AEA96E0E-8C4E-A340-909C-BD73DD3CAB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22201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5" name="矩形 64">
                <a:extLst>
                  <a:ext uri="{FF2B5EF4-FFF2-40B4-BE49-F238E27FC236}">
                    <a16:creationId xmlns:a16="http://schemas.microsoft.com/office/drawing/2014/main" id="{89CC2461-356A-4B44-9FCC-0D1AA6F02AB5}"/>
                  </a:ext>
                </a:extLst>
              </p:cNvPr>
              <p:cNvSpPr/>
              <p:nvPr/>
            </p:nvSpPr>
            <p:spPr>
              <a:xfrm>
                <a:off x="2964044" y="8948248"/>
                <a:ext cx="714748" cy="415498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5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Shared device</a:t>
                </a:r>
                <a:endParaRPr lang="en-HK" altLang="zh-CN" sz="105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36" name="直线箭头连接符 35">
              <a:extLst>
                <a:ext uri="{FF2B5EF4-FFF2-40B4-BE49-F238E27FC236}">
                  <a16:creationId xmlns:a16="http://schemas.microsoft.com/office/drawing/2014/main" id="{95B5441D-B24F-194F-A4B6-F478F7A5B15C}"/>
                </a:ext>
              </a:extLst>
            </p:cNvPr>
            <p:cNvCxnSpPr>
              <a:cxnSpLocks/>
            </p:cNvCxnSpPr>
            <p:nvPr/>
          </p:nvCxnSpPr>
          <p:spPr>
            <a:xfrm>
              <a:off x="6155444" y="4049569"/>
              <a:ext cx="0" cy="899595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C55AC002-2A01-0242-8D28-077D98BD4EBA}"/>
                </a:ext>
              </a:extLst>
            </p:cNvPr>
            <p:cNvCxnSpPr>
              <a:cxnSpLocks/>
            </p:cNvCxnSpPr>
            <p:nvPr/>
          </p:nvCxnSpPr>
          <p:spPr>
            <a:xfrm>
              <a:off x="2771068" y="4047137"/>
              <a:ext cx="0" cy="899595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A6A46575-1C9B-2040-8033-7BF364E8E8E0}"/>
                </a:ext>
              </a:extLst>
            </p:cNvPr>
            <p:cNvSpPr/>
            <p:nvPr/>
          </p:nvSpPr>
          <p:spPr>
            <a:xfrm>
              <a:off x="1330909" y="4946732"/>
              <a:ext cx="2702898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9" name="圆角矩形 38">
              <a:extLst>
                <a:ext uri="{FF2B5EF4-FFF2-40B4-BE49-F238E27FC236}">
                  <a16:creationId xmlns:a16="http://schemas.microsoft.com/office/drawing/2014/main" id="{A2A5D933-610A-FB47-AC5A-5B2907B91FB7}"/>
                </a:ext>
              </a:extLst>
            </p:cNvPr>
            <p:cNvSpPr/>
            <p:nvPr/>
          </p:nvSpPr>
          <p:spPr>
            <a:xfrm>
              <a:off x="1337859" y="3205423"/>
              <a:ext cx="6125106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3653B870-23A9-0A4B-8E62-1E417955E5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9592" y="5099209"/>
              <a:ext cx="338618" cy="337424"/>
            </a:xfrm>
            <a:custGeom>
              <a:avLst/>
              <a:gdLst>
                <a:gd name="T0" fmla="*/ 132 w 240"/>
                <a:gd name="T1" fmla="*/ 44 h 239"/>
                <a:gd name="T2" fmla="*/ 124 w 240"/>
                <a:gd name="T3" fmla="*/ 118 h 239"/>
                <a:gd name="T4" fmla="*/ 139 w 240"/>
                <a:gd name="T5" fmla="*/ 118 h 239"/>
                <a:gd name="T6" fmla="*/ 157 w 240"/>
                <a:gd name="T7" fmla="*/ 100 h 239"/>
                <a:gd name="T8" fmla="*/ 138 w 240"/>
                <a:gd name="T9" fmla="*/ 155 h 239"/>
                <a:gd name="T10" fmla="*/ 177 w 240"/>
                <a:gd name="T11" fmla="*/ 155 h 239"/>
                <a:gd name="T12" fmla="*/ 157 w 240"/>
                <a:gd name="T13" fmla="*/ 100 h 239"/>
                <a:gd name="T14" fmla="*/ 83 w 240"/>
                <a:gd name="T15" fmla="*/ 120 h 239"/>
                <a:gd name="T16" fmla="*/ 89 w 240"/>
                <a:gd name="T17" fmla="*/ 117 h 239"/>
                <a:gd name="T18" fmla="*/ 82 w 240"/>
                <a:gd name="T19" fmla="*/ 45 h 239"/>
                <a:gd name="T20" fmla="*/ 65 w 240"/>
                <a:gd name="T21" fmla="*/ 44 h 239"/>
                <a:gd name="T22" fmla="*/ 43 w 240"/>
                <a:gd name="T23" fmla="*/ 120 h 239"/>
                <a:gd name="T24" fmla="*/ 65 w 240"/>
                <a:gd name="T25" fmla="*/ 101 h 239"/>
                <a:gd name="T26" fmla="*/ 84 w 240"/>
                <a:gd name="T27" fmla="*/ 196 h 239"/>
                <a:gd name="T28" fmla="*/ 126 w 240"/>
                <a:gd name="T29" fmla="*/ 155 h 239"/>
                <a:gd name="T30" fmla="*/ 107 w 240"/>
                <a:gd name="T31" fmla="*/ 100 h 239"/>
                <a:gd name="T32" fmla="*/ 86 w 240"/>
                <a:gd name="T33" fmla="*/ 131 h 239"/>
                <a:gd name="T34" fmla="*/ 65 w 240"/>
                <a:gd name="T35" fmla="*/ 149 h 239"/>
                <a:gd name="T36" fmla="*/ 43 w 240"/>
                <a:gd name="T37" fmla="*/ 131 h 239"/>
                <a:gd name="T38" fmla="*/ 65 w 240"/>
                <a:gd name="T39" fmla="*/ 196 h 239"/>
                <a:gd name="T40" fmla="*/ 157 w 240"/>
                <a:gd name="T41" fmla="*/ 207 h 239"/>
                <a:gd name="T42" fmla="*/ 107 w 240"/>
                <a:gd name="T43" fmla="*/ 207 h 239"/>
                <a:gd name="T44" fmla="*/ 65 w 240"/>
                <a:gd name="T45" fmla="*/ 225 h 239"/>
                <a:gd name="T46" fmla="*/ 43 w 240"/>
                <a:gd name="T47" fmla="*/ 207 h 239"/>
                <a:gd name="T48" fmla="*/ 60 w 240"/>
                <a:gd name="T49" fmla="*/ 239 h 239"/>
                <a:gd name="T50" fmla="*/ 195 w 240"/>
                <a:gd name="T51" fmla="*/ 223 h 239"/>
                <a:gd name="T52" fmla="*/ 182 w 240"/>
                <a:gd name="T53" fmla="*/ 170 h 239"/>
                <a:gd name="T54" fmla="*/ 65 w 240"/>
                <a:gd name="T55" fmla="*/ 14 h 239"/>
                <a:gd name="T56" fmla="*/ 107 w 240"/>
                <a:gd name="T57" fmla="*/ 69 h 239"/>
                <a:gd name="T58" fmla="*/ 157 w 240"/>
                <a:gd name="T59" fmla="*/ 69 h 239"/>
                <a:gd name="T60" fmla="*/ 195 w 240"/>
                <a:gd name="T61" fmla="*/ 43 h 239"/>
                <a:gd name="T62" fmla="*/ 179 w 240"/>
                <a:gd name="T63" fmla="*/ 0 h 239"/>
                <a:gd name="T64" fmla="*/ 43 w 240"/>
                <a:gd name="T65" fmla="*/ 17 h 239"/>
                <a:gd name="T66" fmla="*/ 65 w 240"/>
                <a:gd name="T67" fmla="*/ 33 h 239"/>
                <a:gd name="T68" fmla="*/ 195 w 240"/>
                <a:gd name="T69" fmla="*/ 173 h 239"/>
                <a:gd name="T70" fmla="*/ 188 w 240"/>
                <a:gd name="T71" fmla="*/ 155 h 239"/>
                <a:gd name="T72" fmla="*/ 182 w 240"/>
                <a:gd name="T73" fmla="*/ 44 h 239"/>
                <a:gd name="T74" fmla="*/ 175 w 240"/>
                <a:gd name="T75" fmla="*/ 118 h 239"/>
                <a:gd name="T76" fmla="*/ 190 w 240"/>
                <a:gd name="T77" fmla="*/ 118 h 239"/>
                <a:gd name="T78" fmla="*/ 195 w 240"/>
                <a:gd name="T79" fmla="*/ 67 h 239"/>
                <a:gd name="T80" fmla="*/ 0 w 240"/>
                <a:gd name="T81" fmla="*/ 33 h 239"/>
                <a:gd name="T82" fmla="*/ 43 w 240"/>
                <a:gd name="T83" fmla="*/ 44 h 239"/>
                <a:gd name="T84" fmla="*/ 0 w 240"/>
                <a:gd name="T85" fmla="*/ 33 h 239"/>
                <a:gd name="T86" fmla="*/ 0 w 240"/>
                <a:gd name="T87" fmla="*/ 131 h 239"/>
                <a:gd name="T88" fmla="*/ 43 w 240"/>
                <a:gd name="T89" fmla="*/ 120 h 239"/>
                <a:gd name="T90" fmla="*/ 0 w 240"/>
                <a:gd name="T91" fmla="*/ 196 h 239"/>
                <a:gd name="T92" fmla="*/ 43 w 240"/>
                <a:gd name="T93" fmla="*/ 207 h 239"/>
                <a:gd name="T94" fmla="*/ 0 w 240"/>
                <a:gd name="T95" fmla="*/ 196 h 239"/>
                <a:gd name="T96" fmla="*/ 237 w 240"/>
                <a:gd name="T97" fmla="*/ 151 h 239"/>
                <a:gd name="T98" fmla="*/ 214 w 240"/>
                <a:gd name="T99" fmla="*/ 85 h 239"/>
                <a:gd name="T100" fmla="*/ 239 w 240"/>
                <a:gd name="T101" fmla="*/ 44 h 239"/>
                <a:gd name="T102" fmla="*/ 233 w 240"/>
                <a:gd name="T103" fmla="*/ 33 h 239"/>
                <a:gd name="T104" fmla="*/ 195 w 240"/>
                <a:gd name="T105" fmla="*/ 43 h 239"/>
                <a:gd name="T106" fmla="*/ 202 w 240"/>
                <a:gd name="T107" fmla="*/ 85 h 239"/>
                <a:gd name="T108" fmla="*/ 195 w 240"/>
                <a:gd name="T109" fmla="*/ 136 h 239"/>
                <a:gd name="T110" fmla="*/ 208 w 240"/>
                <a:gd name="T111" fmla="*/ 100 h 239"/>
                <a:gd name="T112" fmla="*/ 227 w 240"/>
                <a:gd name="T113" fmla="*/ 155 h 239"/>
                <a:gd name="T114" fmla="*/ 195 w 240"/>
                <a:gd name="T115" fmla="*/ 173 h 239"/>
                <a:gd name="T116" fmla="*/ 208 w 240"/>
                <a:gd name="T117" fmla="*/ 207 h 239"/>
                <a:gd name="T118" fmla="*/ 240 w 240"/>
                <a:gd name="T119" fmla="*/ 159 h 239"/>
                <a:gd name="T120" fmla="*/ 240 w 240"/>
                <a:gd name="T121" fmla="*/ 15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0" h="239">
                  <a:moveTo>
                    <a:pt x="151" y="85"/>
                  </a:moveTo>
                  <a:cubicBezTo>
                    <a:pt x="144" y="65"/>
                    <a:pt x="136" y="47"/>
                    <a:pt x="132" y="44"/>
                  </a:cubicBezTo>
                  <a:cubicBezTo>
                    <a:pt x="127" y="47"/>
                    <a:pt x="120" y="65"/>
                    <a:pt x="112" y="85"/>
                  </a:cubicBezTo>
                  <a:cubicBezTo>
                    <a:pt x="116" y="94"/>
                    <a:pt x="120" y="105"/>
                    <a:pt x="124" y="118"/>
                  </a:cubicBezTo>
                  <a:cubicBezTo>
                    <a:pt x="127" y="125"/>
                    <a:pt x="129" y="132"/>
                    <a:pt x="132" y="140"/>
                  </a:cubicBezTo>
                  <a:cubicBezTo>
                    <a:pt x="135" y="132"/>
                    <a:pt x="137" y="125"/>
                    <a:pt x="139" y="118"/>
                  </a:cubicBezTo>
                  <a:cubicBezTo>
                    <a:pt x="144" y="105"/>
                    <a:pt x="148" y="94"/>
                    <a:pt x="151" y="85"/>
                  </a:cubicBezTo>
                  <a:close/>
                  <a:moveTo>
                    <a:pt x="157" y="100"/>
                  </a:moveTo>
                  <a:cubicBezTo>
                    <a:pt x="154" y="108"/>
                    <a:pt x="152" y="115"/>
                    <a:pt x="150" y="122"/>
                  </a:cubicBezTo>
                  <a:cubicBezTo>
                    <a:pt x="145" y="135"/>
                    <a:pt x="141" y="146"/>
                    <a:pt x="138" y="155"/>
                  </a:cubicBezTo>
                  <a:cubicBezTo>
                    <a:pt x="145" y="175"/>
                    <a:pt x="153" y="193"/>
                    <a:pt x="157" y="196"/>
                  </a:cubicBezTo>
                  <a:cubicBezTo>
                    <a:pt x="162" y="193"/>
                    <a:pt x="169" y="175"/>
                    <a:pt x="177" y="155"/>
                  </a:cubicBezTo>
                  <a:cubicBezTo>
                    <a:pt x="173" y="146"/>
                    <a:pt x="169" y="135"/>
                    <a:pt x="165" y="122"/>
                  </a:cubicBezTo>
                  <a:cubicBezTo>
                    <a:pt x="162" y="115"/>
                    <a:pt x="160" y="108"/>
                    <a:pt x="157" y="100"/>
                  </a:cubicBezTo>
                  <a:close/>
                  <a:moveTo>
                    <a:pt x="65" y="101"/>
                  </a:moveTo>
                  <a:cubicBezTo>
                    <a:pt x="83" y="120"/>
                    <a:pt x="83" y="120"/>
                    <a:pt x="83" y="120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7" y="120"/>
                    <a:pt x="89" y="119"/>
                    <a:pt x="89" y="117"/>
                  </a:cubicBezTo>
                  <a:cubicBezTo>
                    <a:pt x="93" y="105"/>
                    <a:pt x="97" y="94"/>
                    <a:pt x="101" y="85"/>
                  </a:cubicBezTo>
                  <a:cubicBezTo>
                    <a:pt x="94" y="66"/>
                    <a:pt x="87" y="50"/>
                    <a:pt x="82" y="45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44"/>
                    <a:pt x="65" y="44"/>
                    <a:pt x="65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65" y="120"/>
                    <a:pt x="65" y="120"/>
                    <a:pt x="65" y="120"/>
                  </a:cubicBezTo>
                  <a:lnTo>
                    <a:pt x="65" y="101"/>
                  </a:lnTo>
                  <a:close/>
                  <a:moveTo>
                    <a:pt x="65" y="177"/>
                  </a:moveTo>
                  <a:cubicBezTo>
                    <a:pt x="84" y="196"/>
                    <a:pt x="84" y="196"/>
                    <a:pt x="84" y="196"/>
                  </a:cubicBezTo>
                  <a:cubicBezTo>
                    <a:pt x="107" y="196"/>
                    <a:pt x="107" y="196"/>
                    <a:pt x="107" y="196"/>
                  </a:cubicBezTo>
                  <a:cubicBezTo>
                    <a:pt x="111" y="194"/>
                    <a:pt x="118" y="176"/>
                    <a:pt x="126" y="155"/>
                  </a:cubicBezTo>
                  <a:cubicBezTo>
                    <a:pt x="123" y="146"/>
                    <a:pt x="119" y="135"/>
                    <a:pt x="114" y="122"/>
                  </a:cubicBezTo>
                  <a:cubicBezTo>
                    <a:pt x="112" y="115"/>
                    <a:pt x="109" y="108"/>
                    <a:pt x="107" y="100"/>
                  </a:cubicBezTo>
                  <a:cubicBezTo>
                    <a:pt x="104" y="108"/>
                    <a:pt x="102" y="115"/>
                    <a:pt x="99" y="121"/>
                  </a:cubicBezTo>
                  <a:cubicBezTo>
                    <a:pt x="97" y="127"/>
                    <a:pt x="92" y="131"/>
                    <a:pt x="86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65" y="149"/>
                    <a:pt x="65" y="149"/>
                    <a:pt x="65" y="149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96"/>
                    <a:pt x="43" y="196"/>
                    <a:pt x="43" y="196"/>
                  </a:cubicBezTo>
                  <a:cubicBezTo>
                    <a:pt x="65" y="196"/>
                    <a:pt x="65" y="196"/>
                    <a:pt x="65" y="196"/>
                  </a:cubicBezTo>
                  <a:lnTo>
                    <a:pt x="65" y="177"/>
                  </a:lnTo>
                  <a:close/>
                  <a:moveTo>
                    <a:pt x="157" y="207"/>
                  </a:moveTo>
                  <a:cubicBezTo>
                    <a:pt x="149" y="207"/>
                    <a:pt x="142" y="196"/>
                    <a:pt x="132" y="170"/>
                  </a:cubicBezTo>
                  <a:cubicBezTo>
                    <a:pt x="122" y="196"/>
                    <a:pt x="115" y="207"/>
                    <a:pt x="107" y="207"/>
                  </a:cubicBezTo>
                  <a:cubicBezTo>
                    <a:pt x="84" y="207"/>
                    <a:pt x="84" y="207"/>
                    <a:pt x="84" y="207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65" y="207"/>
                    <a:pt x="65" y="207"/>
                    <a:pt x="65" y="207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23"/>
                    <a:pt x="43" y="223"/>
                    <a:pt x="43" y="223"/>
                  </a:cubicBezTo>
                  <a:cubicBezTo>
                    <a:pt x="43" y="232"/>
                    <a:pt x="51" y="239"/>
                    <a:pt x="60" y="239"/>
                  </a:cubicBezTo>
                  <a:cubicBezTo>
                    <a:pt x="179" y="239"/>
                    <a:pt x="179" y="239"/>
                    <a:pt x="179" y="239"/>
                  </a:cubicBezTo>
                  <a:cubicBezTo>
                    <a:pt x="188" y="239"/>
                    <a:pt x="195" y="232"/>
                    <a:pt x="195" y="223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1" y="191"/>
                    <a:pt x="187" y="182"/>
                    <a:pt x="182" y="170"/>
                  </a:cubicBezTo>
                  <a:cubicBezTo>
                    <a:pt x="172" y="196"/>
                    <a:pt x="165" y="207"/>
                    <a:pt x="157" y="207"/>
                  </a:cubicBezTo>
                  <a:close/>
                  <a:moveTo>
                    <a:pt x="65" y="14"/>
                  </a:moveTo>
                  <a:cubicBezTo>
                    <a:pt x="84" y="34"/>
                    <a:pt x="84" y="34"/>
                    <a:pt x="84" y="34"/>
                  </a:cubicBezTo>
                  <a:cubicBezTo>
                    <a:pt x="91" y="36"/>
                    <a:pt x="98" y="47"/>
                    <a:pt x="107" y="69"/>
                  </a:cubicBezTo>
                  <a:cubicBezTo>
                    <a:pt x="117" y="44"/>
                    <a:pt x="124" y="33"/>
                    <a:pt x="132" y="33"/>
                  </a:cubicBezTo>
                  <a:cubicBezTo>
                    <a:pt x="140" y="33"/>
                    <a:pt x="147" y="44"/>
                    <a:pt x="157" y="69"/>
                  </a:cubicBezTo>
                  <a:cubicBezTo>
                    <a:pt x="167" y="44"/>
                    <a:pt x="174" y="33"/>
                    <a:pt x="182" y="33"/>
                  </a:cubicBezTo>
                  <a:cubicBezTo>
                    <a:pt x="187" y="33"/>
                    <a:pt x="191" y="36"/>
                    <a:pt x="195" y="43"/>
                  </a:cubicBezTo>
                  <a:cubicBezTo>
                    <a:pt x="195" y="17"/>
                    <a:pt x="195" y="17"/>
                    <a:pt x="195" y="17"/>
                  </a:cubicBezTo>
                  <a:cubicBezTo>
                    <a:pt x="195" y="8"/>
                    <a:pt x="188" y="0"/>
                    <a:pt x="17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1" y="0"/>
                    <a:pt x="43" y="8"/>
                    <a:pt x="43" y="17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65" y="33"/>
                    <a:pt x="65" y="33"/>
                    <a:pt x="65" y="33"/>
                  </a:cubicBezTo>
                  <a:lnTo>
                    <a:pt x="65" y="14"/>
                  </a:lnTo>
                  <a:close/>
                  <a:moveTo>
                    <a:pt x="195" y="173"/>
                  </a:moveTo>
                  <a:cubicBezTo>
                    <a:pt x="195" y="136"/>
                    <a:pt x="195" y="136"/>
                    <a:pt x="195" y="136"/>
                  </a:cubicBezTo>
                  <a:cubicBezTo>
                    <a:pt x="193" y="143"/>
                    <a:pt x="190" y="149"/>
                    <a:pt x="188" y="155"/>
                  </a:cubicBezTo>
                  <a:cubicBezTo>
                    <a:pt x="191" y="161"/>
                    <a:pt x="193" y="167"/>
                    <a:pt x="195" y="173"/>
                  </a:cubicBezTo>
                  <a:close/>
                  <a:moveTo>
                    <a:pt x="182" y="44"/>
                  </a:moveTo>
                  <a:cubicBezTo>
                    <a:pt x="178" y="47"/>
                    <a:pt x="170" y="65"/>
                    <a:pt x="163" y="85"/>
                  </a:cubicBezTo>
                  <a:cubicBezTo>
                    <a:pt x="167" y="94"/>
                    <a:pt x="170" y="105"/>
                    <a:pt x="175" y="118"/>
                  </a:cubicBezTo>
                  <a:cubicBezTo>
                    <a:pt x="177" y="125"/>
                    <a:pt x="180" y="132"/>
                    <a:pt x="182" y="140"/>
                  </a:cubicBezTo>
                  <a:cubicBezTo>
                    <a:pt x="185" y="132"/>
                    <a:pt x="188" y="125"/>
                    <a:pt x="190" y="118"/>
                  </a:cubicBezTo>
                  <a:cubicBezTo>
                    <a:pt x="192" y="113"/>
                    <a:pt x="193" y="108"/>
                    <a:pt x="195" y="104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0" y="55"/>
                    <a:pt x="186" y="46"/>
                    <a:pt x="182" y="44"/>
                  </a:cubicBezTo>
                  <a:close/>
                  <a:moveTo>
                    <a:pt x="0" y="33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33"/>
                    <a:pt x="43" y="33"/>
                    <a:pt x="43" y="33"/>
                  </a:cubicBezTo>
                  <a:lnTo>
                    <a:pt x="0" y="33"/>
                  </a:lnTo>
                  <a:close/>
                  <a:moveTo>
                    <a:pt x="0" y="120"/>
                  </a:moveTo>
                  <a:cubicBezTo>
                    <a:pt x="0" y="131"/>
                    <a:pt x="0" y="131"/>
                    <a:pt x="0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20"/>
                    <a:pt x="43" y="120"/>
                    <a:pt x="43" y="120"/>
                  </a:cubicBezTo>
                  <a:lnTo>
                    <a:pt x="0" y="120"/>
                  </a:lnTo>
                  <a:close/>
                  <a:moveTo>
                    <a:pt x="0" y="196"/>
                  </a:moveTo>
                  <a:cubicBezTo>
                    <a:pt x="0" y="207"/>
                    <a:pt x="0" y="207"/>
                    <a:pt x="0" y="207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196"/>
                    <a:pt x="43" y="196"/>
                    <a:pt x="43" y="196"/>
                  </a:cubicBezTo>
                  <a:lnTo>
                    <a:pt x="0" y="196"/>
                  </a:lnTo>
                  <a:close/>
                  <a:moveTo>
                    <a:pt x="240" y="152"/>
                  </a:moveTo>
                  <a:cubicBezTo>
                    <a:pt x="237" y="151"/>
                    <a:pt x="237" y="151"/>
                    <a:pt x="237" y="151"/>
                  </a:cubicBezTo>
                  <a:cubicBezTo>
                    <a:pt x="233" y="141"/>
                    <a:pt x="229" y="129"/>
                    <a:pt x="225" y="118"/>
                  </a:cubicBezTo>
                  <a:cubicBezTo>
                    <a:pt x="221" y="105"/>
                    <a:pt x="217" y="94"/>
                    <a:pt x="214" y="85"/>
                  </a:cubicBezTo>
                  <a:cubicBezTo>
                    <a:pt x="221" y="64"/>
                    <a:pt x="229" y="46"/>
                    <a:pt x="233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3" y="33"/>
                    <a:pt x="233" y="33"/>
                    <a:pt x="233" y="33"/>
                  </a:cubicBezTo>
                  <a:cubicBezTo>
                    <a:pt x="225" y="33"/>
                    <a:pt x="218" y="44"/>
                    <a:pt x="208" y="69"/>
                  </a:cubicBezTo>
                  <a:cubicBezTo>
                    <a:pt x="203" y="58"/>
                    <a:pt x="199" y="49"/>
                    <a:pt x="195" y="43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7" y="73"/>
                    <a:pt x="200" y="78"/>
                    <a:pt x="202" y="85"/>
                  </a:cubicBezTo>
                  <a:cubicBezTo>
                    <a:pt x="200" y="90"/>
                    <a:pt x="198" y="97"/>
                    <a:pt x="195" y="104"/>
                  </a:cubicBezTo>
                  <a:cubicBezTo>
                    <a:pt x="195" y="136"/>
                    <a:pt x="195" y="136"/>
                    <a:pt x="195" y="136"/>
                  </a:cubicBezTo>
                  <a:cubicBezTo>
                    <a:pt x="197" y="132"/>
                    <a:pt x="198" y="127"/>
                    <a:pt x="200" y="122"/>
                  </a:cubicBezTo>
                  <a:cubicBezTo>
                    <a:pt x="203" y="115"/>
                    <a:pt x="205" y="108"/>
                    <a:pt x="208" y="100"/>
                  </a:cubicBezTo>
                  <a:cubicBezTo>
                    <a:pt x="210" y="108"/>
                    <a:pt x="213" y="115"/>
                    <a:pt x="215" y="122"/>
                  </a:cubicBezTo>
                  <a:cubicBezTo>
                    <a:pt x="219" y="133"/>
                    <a:pt x="223" y="145"/>
                    <a:pt x="227" y="155"/>
                  </a:cubicBezTo>
                  <a:cubicBezTo>
                    <a:pt x="215" y="187"/>
                    <a:pt x="210" y="194"/>
                    <a:pt x="208" y="196"/>
                  </a:cubicBezTo>
                  <a:cubicBezTo>
                    <a:pt x="205" y="194"/>
                    <a:pt x="200" y="185"/>
                    <a:pt x="195" y="173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9" y="204"/>
                    <a:pt x="203" y="207"/>
                    <a:pt x="208" y="207"/>
                  </a:cubicBezTo>
                  <a:cubicBezTo>
                    <a:pt x="216" y="207"/>
                    <a:pt x="224" y="195"/>
                    <a:pt x="237" y="160"/>
                  </a:cubicBezTo>
                  <a:cubicBezTo>
                    <a:pt x="240" y="159"/>
                    <a:pt x="240" y="159"/>
                    <a:pt x="240" y="159"/>
                  </a:cubicBezTo>
                  <a:cubicBezTo>
                    <a:pt x="239" y="155"/>
                    <a:pt x="239" y="155"/>
                    <a:pt x="239" y="155"/>
                  </a:cubicBezTo>
                  <a:lnTo>
                    <a:pt x="240" y="1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52" name="Freeform 48">
              <a:extLst>
                <a:ext uri="{FF2B5EF4-FFF2-40B4-BE49-F238E27FC236}">
                  <a16:creationId xmlns:a16="http://schemas.microsoft.com/office/drawing/2014/main" id="{9B5442D2-ACFF-CD45-A404-7A7653033F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16233" y="5194032"/>
              <a:ext cx="338618" cy="337424"/>
            </a:xfrm>
            <a:custGeom>
              <a:avLst/>
              <a:gdLst>
                <a:gd name="T0" fmla="*/ 132 w 240"/>
                <a:gd name="T1" fmla="*/ 44 h 239"/>
                <a:gd name="T2" fmla="*/ 124 w 240"/>
                <a:gd name="T3" fmla="*/ 118 h 239"/>
                <a:gd name="T4" fmla="*/ 139 w 240"/>
                <a:gd name="T5" fmla="*/ 118 h 239"/>
                <a:gd name="T6" fmla="*/ 157 w 240"/>
                <a:gd name="T7" fmla="*/ 100 h 239"/>
                <a:gd name="T8" fmla="*/ 138 w 240"/>
                <a:gd name="T9" fmla="*/ 155 h 239"/>
                <a:gd name="T10" fmla="*/ 177 w 240"/>
                <a:gd name="T11" fmla="*/ 155 h 239"/>
                <a:gd name="T12" fmla="*/ 157 w 240"/>
                <a:gd name="T13" fmla="*/ 100 h 239"/>
                <a:gd name="T14" fmla="*/ 83 w 240"/>
                <a:gd name="T15" fmla="*/ 120 h 239"/>
                <a:gd name="T16" fmla="*/ 89 w 240"/>
                <a:gd name="T17" fmla="*/ 117 h 239"/>
                <a:gd name="T18" fmla="*/ 82 w 240"/>
                <a:gd name="T19" fmla="*/ 45 h 239"/>
                <a:gd name="T20" fmla="*/ 65 w 240"/>
                <a:gd name="T21" fmla="*/ 44 h 239"/>
                <a:gd name="T22" fmla="*/ 43 w 240"/>
                <a:gd name="T23" fmla="*/ 120 h 239"/>
                <a:gd name="T24" fmla="*/ 65 w 240"/>
                <a:gd name="T25" fmla="*/ 101 h 239"/>
                <a:gd name="T26" fmla="*/ 84 w 240"/>
                <a:gd name="T27" fmla="*/ 196 h 239"/>
                <a:gd name="T28" fmla="*/ 126 w 240"/>
                <a:gd name="T29" fmla="*/ 155 h 239"/>
                <a:gd name="T30" fmla="*/ 107 w 240"/>
                <a:gd name="T31" fmla="*/ 100 h 239"/>
                <a:gd name="T32" fmla="*/ 86 w 240"/>
                <a:gd name="T33" fmla="*/ 131 h 239"/>
                <a:gd name="T34" fmla="*/ 65 w 240"/>
                <a:gd name="T35" fmla="*/ 149 h 239"/>
                <a:gd name="T36" fmla="*/ 43 w 240"/>
                <a:gd name="T37" fmla="*/ 131 h 239"/>
                <a:gd name="T38" fmla="*/ 65 w 240"/>
                <a:gd name="T39" fmla="*/ 196 h 239"/>
                <a:gd name="T40" fmla="*/ 157 w 240"/>
                <a:gd name="T41" fmla="*/ 207 h 239"/>
                <a:gd name="T42" fmla="*/ 107 w 240"/>
                <a:gd name="T43" fmla="*/ 207 h 239"/>
                <a:gd name="T44" fmla="*/ 65 w 240"/>
                <a:gd name="T45" fmla="*/ 225 h 239"/>
                <a:gd name="T46" fmla="*/ 43 w 240"/>
                <a:gd name="T47" fmla="*/ 207 h 239"/>
                <a:gd name="T48" fmla="*/ 60 w 240"/>
                <a:gd name="T49" fmla="*/ 239 h 239"/>
                <a:gd name="T50" fmla="*/ 195 w 240"/>
                <a:gd name="T51" fmla="*/ 223 h 239"/>
                <a:gd name="T52" fmla="*/ 182 w 240"/>
                <a:gd name="T53" fmla="*/ 170 h 239"/>
                <a:gd name="T54" fmla="*/ 65 w 240"/>
                <a:gd name="T55" fmla="*/ 14 h 239"/>
                <a:gd name="T56" fmla="*/ 107 w 240"/>
                <a:gd name="T57" fmla="*/ 69 h 239"/>
                <a:gd name="T58" fmla="*/ 157 w 240"/>
                <a:gd name="T59" fmla="*/ 69 h 239"/>
                <a:gd name="T60" fmla="*/ 195 w 240"/>
                <a:gd name="T61" fmla="*/ 43 h 239"/>
                <a:gd name="T62" fmla="*/ 179 w 240"/>
                <a:gd name="T63" fmla="*/ 0 h 239"/>
                <a:gd name="T64" fmla="*/ 43 w 240"/>
                <a:gd name="T65" fmla="*/ 17 h 239"/>
                <a:gd name="T66" fmla="*/ 65 w 240"/>
                <a:gd name="T67" fmla="*/ 33 h 239"/>
                <a:gd name="T68" fmla="*/ 195 w 240"/>
                <a:gd name="T69" fmla="*/ 173 h 239"/>
                <a:gd name="T70" fmla="*/ 188 w 240"/>
                <a:gd name="T71" fmla="*/ 155 h 239"/>
                <a:gd name="T72" fmla="*/ 182 w 240"/>
                <a:gd name="T73" fmla="*/ 44 h 239"/>
                <a:gd name="T74" fmla="*/ 175 w 240"/>
                <a:gd name="T75" fmla="*/ 118 h 239"/>
                <a:gd name="T76" fmla="*/ 190 w 240"/>
                <a:gd name="T77" fmla="*/ 118 h 239"/>
                <a:gd name="T78" fmla="*/ 195 w 240"/>
                <a:gd name="T79" fmla="*/ 67 h 239"/>
                <a:gd name="T80" fmla="*/ 0 w 240"/>
                <a:gd name="T81" fmla="*/ 33 h 239"/>
                <a:gd name="T82" fmla="*/ 43 w 240"/>
                <a:gd name="T83" fmla="*/ 44 h 239"/>
                <a:gd name="T84" fmla="*/ 0 w 240"/>
                <a:gd name="T85" fmla="*/ 33 h 239"/>
                <a:gd name="T86" fmla="*/ 0 w 240"/>
                <a:gd name="T87" fmla="*/ 131 h 239"/>
                <a:gd name="T88" fmla="*/ 43 w 240"/>
                <a:gd name="T89" fmla="*/ 120 h 239"/>
                <a:gd name="T90" fmla="*/ 0 w 240"/>
                <a:gd name="T91" fmla="*/ 196 h 239"/>
                <a:gd name="T92" fmla="*/ 43 w 240"/>
                <a:gd name="T93" fmla="*/ 207 h 239"/>
                <a:gd name="T94" fmla="*/ 0 w 240"/>
                <a:gd name="T95" fmla="*/ 196 h 239"/>
                <a:gd name="T96" fmla="*/ 237 w 240"/>
                <a:gd name="T97" fmla="*/ 151 h 239"/>
                <a:gd name="T98" fmla="*/ 214 w 240"/>
                <a:gd name="T99" fmla="*/ 85 h 239"/>
                <a:gd name="T100" fmla="*/ 239 w 240"/>
                <a:gd name="T101" fmla="*/ 44 h 239"/>
                <a:gd name="T102" fmla="*/ 233 w 240"/>
                <a:gd name="T103" fmla="*/ 33 h 239"/>
                <a:gd name="T104" fmla="*/ 195 w 240"/>
                <a:gd name="T105" fmla="*/ 43 h 239"/>
                <a:gd name="T106" fmla="*/ 202 w 240"/>
                <a:gd name="T107" fmla="*/ 85 h 239"/>
                <a:gd name="T108" fmla="*/ 195 w 240"/>
                <a:gd name="T109" fmla="*/ 136 h 239"/>
                <a:gd name="T110" fmla="*/ 208 w 240"/>
                <a:gd name="T111" fmla="*/ 100 h 239"/>
                <a:gd name="T112" fmla="*/ 227 w 240"/>
                <a:gd name="T113" fmla="*/ 155 h 239"/>
                <a:gd name="T114" fmla="*/ 195 w 240"/>
                <a:gd name="T115" fmla="*/ 173 h 239"/>
                <a:gd name="T116" fmla="*/ 208 w 240"/>
                <a:gd name="T117" fmla="*/ 207 h 239"/>
                <a:gd name="T118" fmla="*/ 240 w 240"/>
                <a:gd name="T119" fmla="*/ 159 h 239"/>
                <a:gd name="T120" fmla="*/ 240 w 240"/>
                <a:gd name="T121" fmla="*/ 15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0" h="239">
                  <a:moveTo>
                    <a:pt x="151" y="85"/>
                  </a:moveTo>
                  <a:cubicBezTo>
                    <a:pt x="144" y="65"/>
                    <a:pt x="136" y="47"/>
                    <a:pt x="132" y="44"/>
                  </a:cubicBezTo>
                  <a:cubicBezTo>
                    <a:pt x="127" y="47"/>
                    <a:pt x="120" y="65"/>
                    <a:pt x="112" y="85"/>
                  </a:cubicBezTo>
                  <a:cubicBezTo>
                    <a:pt x="116" y="94"/>
                    <a:pt x="120" y="105"/>
                    <a:pt x="124" y="118"/>
                  </a:cubicBezTo>
                  <a:cubicBezTo>
                    <a:pt x="127" y="125"/>
                    <a:pt x="129" y="132"/>
                    <a:pt x="132" y="140"/>
                  </a:cubicBezTo>
                  <a:cubicBezTo>
                    <a:pt x="135" y="132"/>
                    <a:pt x="137" y="125"/>
                    <a:pt x="139" y="118"/>
                  </a:cubicBezTo>
                  <a:cubicBezTo>
                    <a:pt x="144" y="105"/>
                    <a:pt x="148" y="94"/>
                    <a:pt x="151" y="85"/>
                  </a:cubicBezTo>
                  <a:close/>
                  <a:moveTo>
                    <a:pt x="157" y="100"/>
                  </a:moveTo>
                  <a:cubicBezTo>
                    <a:pt x="154" y="108"/>
                    <a:pt x="152" y="115"/>
                    <a:pt x="150" y="122"/>
                  </a:cubicBezTo>
                  <a:cubicBezTo>
                    <a:pt x="145" y="135"/>
                    <a:pt x="141" y="146"/>
                    <a:pt x="138" y="155"/>
                  </a:cubicBezTo>
                  <a:cubicBezTo>
                    <a:pt x="145" y="175"/>
                    <a:pt x="153" y="193"/>
                    <a:pt x="157" y="196"/>
                  </a:cubicBezTo>
                  <a:cubicBezTo>
                    <a:pt x="162" y="193"/>
                    <a:pt x="169" y="175"/>
                    <a:pt x="177" y="155"/>
                  </a:cubicBezTo>
                  <a:cubicBezTo>
                    <a:pt x="173" y="146"/>
                    <a:pt x="169" y="135"/>
                    <a:pt x="165" y="122"/>
                  </a:cubicBezTo>
                  <a:cubicBezTo>
                    <a:pt x="162" y="115"/>
                    <a:pt x="160" y="108"/>
                    <a:pt x="157" y="100"/>
                  </a:cubicBezTo>
                  <a:close/>
                  <a:moveTo>
                    <a:pt x="65" y="101"/>
                  </a:moveTo>
                  <a:cubicBezTo>
                    <a:pt x="83" y="120"/>
                    <a:pt x="83" y="120"/>
                    <a:pt x="83" y="120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7" y="120"/>
                    <a:pt x="89" y="119"/>
                    <a:pt x="89" y="117"/>
                  </a:cubicBezTo>
                  <a:cubicBezTo>
                    <a:pt x="93" y="105"/>
                    <a:pt x="97" y="94"/>
                    <a:pt x="101" y="85"/>
                  </a:cubicBezTo>
                  <a:cubicBezTo>
                    <a:pt x="94" y="66"/>
                    <a:pt x="87" y="50"/>
                    <a:pt x="82" y="45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44"/>
                    <a:pt x="65" y="44"/>
                    <a:pt x="65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65" y="120"/>
                    <a:pt x="65" y="120"/>
                    <a:pt x="65" y="120"/>
                  </a:cubicBezTo>
                  <a:lnTo>
                    <a:pt x="65" y="101"/>
                  </a:lnTo>
                  <a:close/>
                  <a:moveTo>
                    <a:pt x="65" y="177"/>
                  </a:moveTo>
                  <a:cubicBezTo>
                    <a:pt x="84" y="196"/>
                    <a:pt x="84" y="196"/>
                    <a:pt x="84" y="196"/>
                  </a:cubicBezTo>
                  <a:cubicBezTo>
                    <a:pt x="107" y="196"/>
                    <a:pt x="107" y="196"/>
                    <a:pt x="107" y="196"/>
                  </a:cubicBezTo>
                  <a:cubicBezTo>
                    <a:pt x="111" y="194"/>
                    <a:pt x="118" y="176"/>
                    <a:pt x="126" y="155"/>
                  </a:cubicBezTo>
                  <a:cubicBezTo>
                    <a:pt x="123" y="146"/>
                    <a:pt x="119" y="135"/>
                    <a:pt x="114" y="122"/>
                  </a:cubicBezTo>
                  <a:cubicBezTo>
                    <a:pt x="112" y="115"/>
                    <a:pt x="109" y="108"/>
                    <a:pt x="107" y="100"/>
                  </a:cubicBezTo>
                  <a:cubicBezTo>
                    <a:pt x="104" y="108"/>
                    <a:pt x="102" y="115"/>
                    <a:pt x="99" y="121"/>
                  </a:cubicBezTo>
                  <a:cubicBezTo>
                    <a:pt x="97" y="127"/>
                    <a:pt x="92" y="131"/>
                    <a:pt x="86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65" y="149"/>
                    <a:pt x="65" y="149"/>
                    <a:pt x="65" y="149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96"/>
                    <a:pt x="43" y="196"/>
                    <a:pt x="43" y="196"/>
                  </a:cubicBezTo>
                  <a:cubicBezTo>
                    <a:pt x="65" y="196"/>
                    <a:pt x="65" y="196"/>
                    <a:pt x="65" y="196"/>
                  </a:cubicBezTo>
                  <a:lnTo>
                    <a:pt x="65" y="177"/>
                  </a:lnTo>
                  <a:close/>
                  <a:moveTo>
                    <a:pt x="157" y="207"/>
                  </a:moveTo>
                  <a:cubicBezTo>
                    <a:pt x="149" y="207"/>
                    <a:pt x="142" y="196"/>
                    <a:pt x="132" y="170"/>
                  </a:cubicBezTo>
                  <a:cubicBezTo>
                    <a:pt x="122" y="196"/>
                    <a:pt x="115" y="207"/>
                    <a:pt x="107" y="207"/>
                  </a:cubicBezTo>
                  <a:cubicBezTo>
                    <a:pt x="84" y="207"/>
                    <a:pt x="84" y="207"/>
                    <a:pt x="84" y="207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65" y="207"/>
                    <a:pt x="65" y="207"/>
                    <a:pt x="65" y="207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23"/>
                    <a:pt x="43" y="223"/>
                    <a:pt x="43" y="223"/>
                  </a:cubicBezTo>
                  <a:cubicBezTo>
                    <a:pt x="43" y="232"/>
                    <a:pt x="51" y="239"/>
                    <a:pt x="60" y="239"/>
                  </a:cubicBezTo>
                  <a:cubicBezTo>
                    <a:pt x="179" y="239"/>
                    <a:pt x="179" y="239"/>
                    <a:pt x="179" y="239"/>
                  </a:cubicBezTo>
                  <a:cubicBezTo>
                    <a:pt x="188" y="239"/>
                    <a:pt x="195" y="232"/>
                    <a:pt x="195" y="223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1" y="191"/>
                    <a:pt x="187" y="182"/>
                    <a:pt x="182" y="170"/>
                  </a:cubicBezTo>
                  <a:cubicBezTo>
                    <a:pt x="172" y="196"/>
                    <a:pt x="165" y="207"/>
                    <a:pt x="157" y="207"/>
                  </a:cubicBezTo>
                  <a:close/>
                  <a:moveTo>
                    <a:pt x="65" y="14"/>
                  </a:moveTo>
                  <a:cubicBezTo>
                    <a:pt x="84" y="34"/>
                    <a:pt x="84" y="34"/>
                    <a:pt x="84" y="34"/>
                  </a:cubicBezTo>
                  <a:cubicBezTo>
                    <a:pt x="91" y="36"/>
                    <a:pt x="98" y="47"/>
                    <a:pt x="107" y="69"/>
                  </a:cubicBezTo>
                  <a:cubicBezTo>
                    <a:pt x="117" y="44"/>
                    <a:pt x="124" y="33"/>
                    <a:pt x="132" y="33"/>
                  </a:cubicBezTo>
                  <a:cubicBezTo>
                    <a:pt x="140" y="33"/>
                    <a:pt x="147" y="44"/>
                    <a:pt x="157" y="69"/>
                  </a:cubicBezTo>
                  <a:cubicBezTo>
                    <a:pt x="167" y="44"/>
                    <a:pt x="174" y="33"/>
                    <a:pt x="182" y="33"/>
                  </a:cubicBezTo>
                  <a:cubicBezTo>
                    <a:pt x="187" y="33"/>
                    <a:pt x="191" y="36"/>
                    <a:pt x="195" y="43"/>
                  </a:cubicBezTo>
                  <a:cubicBezTo>
                    <a:pt x="195" y="17"/>
                    <a:pt x="195" y="17"/>
                    <a:pt x="195" y="17"/>
                  </a:cubicBezTo>
                  <a:cubicBezTo>
                    <a:pt x="195" y="8"/>
                    <a:pt x="188" y="0"/>
                    <a:pt x="17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1" y="0"/>
                    <a:pt x="43" y="8"/>
                    <a:pt x="43" y="17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65" y="33"/>
                    <a:pt x="65" y="33"/>
                    <a:pt x="65" y="33"/>
                  </a:cubicBezTo>
                  <a:lnTo>
                    <a:pt x="65" y="14"/>
                  </a:lnTo>
                  <a:close/>
                  <a:moveTo>
                    <a:pt x="195" y="173"/>
                  </a:moveTo>
                  <a:cubicBezTo>
                    <a:pt x="195" y="136"/>
                    <a:pt x="195" y="136"/>
                    <a:pt x="195" y="136"/>
                  </a:cubicBezTo>
                  <a:cubicBezTo>
                    <a:pt x="193" y="143"/>
                    <a:pt x="190" y="149"/>
                    <a:pt x="188" y="155"/>
                  </a:cubicBezTo>
                  <a:cubicBezTo>
                    <a:pt x="191" y="161"/>
                    <a:pt x="193" y="167"/>
                    <a:pt x="195" y="173"/>
                  </a:cubicBezTo>
                  <a:close/>
                  <a:moveTo>
                    <a:pt x="182" y="44"/>
                  </a:moveTo>
                  <a:cubicBezTo>
                    <a:pt x="178" y="47"/>
                    <a:pt x="170" y="65"/>
                    <a:pt x="163" y="85"/>
                  </a:cubicBezTo>
                  <a:cubicBezTo>
                    <a:pt x="167" y="94"/>
                    <a:pt x="170" y="105"/>
                    <a:pt x="175" y="118"/>
                  </a:cubicBezTo>
                  <a:cubicBezTo>
                    <a:pt x="177" y="125"/>
                    <a:pt x="180" y="132"/>
                    <a:pt x="182" y="140"/>
                  </a:cubicBezTo>
                  <a:cubicBezTo>
                    <a:pt x="185" y="132"/>
                    <a:pt x="188" y="125"/>
                    <a:pt x="190" y="118"/>
                  </a:cubicBezTo>
                  <a:cubicBezTo>
                    <a:pt x="192" y="113"/>
                    <a:pt x="193" y="108"/>
                    <a:pt x="195" y="104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0" y="55"/>
                    <a:pt x="186" y="46"/>
                    <a:pt x="182" y="44"/>
                  </a:cubicBezTo>
                  <a:close/>
                  <a:moveTo>
                    <a:pt x="0" y="33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33"/>
                    <a:pt x="43" y="33"/>
                    <a:pt x="43" y="33"/>
                  </a:cubicBezTo>
                  <a:lnTo>
                    <a:pt x="0" y="33"/>
                  </a:lnTo>
                  <a:close/>
                  <a:moveTo>
                    <a:pt x="0" y="120"/>
                  </a:moveTo>
                  <a:cubicBezTo>
                    <a:pt x="0" y="131"/>
                    <a:pt x="0" y="131"/>
                    <a:pt x="0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20"/>
                    <a:pt x="43" y="120"/>
                    <a:pt x="43" y="120"/>
                  </a:cubicBezTo>
                  <a:lnTo>
                    <a:pt x="0" y="120"/>
                  </a:lnTo>
                  <a:close/>
                  <a:moveTo>
                    <a:pt x="0" y="196"/>
                  </a:moveTo>
                  <a:cubicBezTo>
                    <a:pt x="0" y="207"/>
                    <a:pt x="0" y="207"/>
                    <a:pt x="0" y="207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196"/>
                    <a:pt x="43" y="196"/>
                    <a:pt x="43" y="196"/>
                  </a:cubicBezTo>
                  <a:lnTo>
                    <a:pt x="0" y="196"/>
                  </a:lnTo>
                  <a:close/>
                  <a:moveTo>
                    <a:pt x="240" y="152"/>
                  </a:moveTo>
                  <a:cubicBezTo>
                    <a:pt x="237" y="151"/>
                    <a:pt x="237" y="151"/>
                    <a:pt x="237" y="151"/>
                  </a:cubicBezTo>
                  <a:cubicBezTo>
                    <a:pt x="233" y="141"/>
                    <a:pt x="229" y="129"/>
                    <a:pt x="225" y="118"/>
                  </a:cubicBezTo>
                  <a:cubicBezTo>
                    <a:pt x="221" y="105"/>
                    <a:pt x="217" y="94"/>
                    <a:pt x="214" y="85"/>
                  </a:cubicBezTo>
                  <a:cubicBezTo>
                    <a:pt x="221" y="64"/>
                    <a:pt x="229" y="46"/>
                    <a:pt x="233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3" y="33"/>
                    <a:pt x="233" y="33"/>
                    <a:pt x="233" y="33"/>
                  </a:cubicBezTo>
                  <a:cubicBezTo>
                    <a:pt x="225" y="33"/>
                    <a:pt x="218" y="44"/>
                    <a:pt x="208" y="69"/>
                  </a:cubicBezTo>
                  <a:cubicBezTo>
                    <a:pt x="203" y="58"/>
                    <a:pt x="199" y="49"/>
                    <a:pt x="195" y="43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7" y="73"/>
                    <a:pt x="200" y="78"/>
                    <a:pt x="202" y="85"/>
                  </a:cubicBezTo>
                  <a:cubicBezTo>
                    <a:pt x="200" y="90"/>
                    <a:pt x="198" y="97"/>
                    <a:pt x="195" y="104"/>
                  </a:cubicBezTo>
                  <a:cubicBezTo>
                    <a:pt x="195" y="136"/>
                    <a:pt x="195" y="136"/>
                    <a:pt x="195" y="136"/>
                  </a:cubicBezTo>
                  <a:cubicBezTo>
                    <a:pt x="197" y="132"/>
                    <a:pt x="198" y="127"/>
                    <a:pt x="200" y="122"/>
                  </a:cubicBezTo>
                  <a:cubicBezTo>
                    <a:pt x="203" y="115"/>
                    <a:pt x="205" y="108"/>
                    <a:pt x="208" y="100"/>
                  </a:cubicBezTo>
                  <a:cubicBezTo>
                    <a:pt x="210" y="108"/>
                    <a:pt x="213" y="115"/>
                    <a:pt x="215" y="122"/>
                  </a:cubicBezTo>
                  <a:cubicBezTo>
                    <a:pt x="219" y="133"/>
                    <a:pt x="223" y="145"/>
                    <a:pt x="227" y="155"/>
                  </a:cubicBezTo>
                  <a:cubicBezTo>
                    <a:pt x="215" y="187"/>
                    <a:pt x="210" y="194"/>
                    <a:pt x="208" y="196"/>
                  </a:cubicBezTo>
                  <a:cubicBezTo>
                    <a:pt x="205" y="194"/>
                    <a:pt x="200" y="185"/>
                    <a:pt x="195" y="173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9" y="204"/>
                    <a:pt x="203" y="207"/>
                    <a:pt x="208" y="207"/>
                  </a:cubicBezTo>
                  <a:cubicBezTo>
                    <a:pt x="216" y="207"/>
                    <a:pt x="224" y="195"/>
                    <a:pt x="237" y="160"/>
                  </a:cubicBezTo>
                  <a:cubicBezTo>
                    <a:pt x="240" y="159"/>
                    <a:pt x="240" y="159"/>
                    <a:pt x="240" y="159"/>
                  </a:cubicBezTo>
                  <a:cubicBezTo>
                    <a:pt x="239" y="155"/>
                    <a:pt x="239" y="155"/>
                    <a:pt x="239" y="155"/>
                  </a:cubicBezTo>
                  <a:lnTo>
                    <a:pt x="240" y="1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8" name="Freeform 48">
              <a:extLst>
                <a:ext uri="{FF2B5EF4-FFF2-40B4-BE49-F238E27FC236}">
                  <a16:creationId xmlns:a16="http://schemas.microsoft.com/office/drawing/2014/main" id="{6F4F2512-235C-E24D-A318-836D92238F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7352" y="5099209"/>
              <a:ext cx="338618" cy="337424"/>
            </a:xfrm>
            <a:custGeom>
              <a:avLst/>
              <a:gdLst>
                <a:gd name="T0" fmla="*/ 132 w 240"/>
                <a:gd name="T1" fmla="*/ 44 h 239"/>
                <a:gd name="T2" fmla="*/ 124 w 240"/>
                <a:gd name="T3" fmla="*/ 118 h 239"/>
                <a:gd name="T4" fmla="*/ 139 w 240"/>
                <a:gd name="T5" fmla="*/ 118 h 239"/>
                <a:gd name="T6" fmla="*/ 157 w 240"/>
                <a:gd name="T7" fmla="*/ 100 h 239"/>
                <a:gd name="T8" fmla="*/ 138 w 240"/>
                <a:gd name="T9" fmla="*/ 155 h 239"/>
                <a:gd name="T10" fmla="*/ 177 w 240"/>
                <a:gd name="T11" fmla="*/ 155 h 239"/>
                <a:gd name="T12" fmla="*/ 157 w 240"/>
                <a:gd name="T13" fmla="*/ 100 h 239"/>
                <a:gd name="T14" fmla="*/ 83 w 240"/>
                <a:gd name="T15" fmla="*/ 120 h 239"/>
                <a:gd name="T16" fmla="*/ 89 w 240"/>
                <a:gd name="T17" fmla="*/ 117 h 239"/>
                <a:gd name="T18" fmla="*/ 82 w 240"/>
                <a:gd name="T19" fmla="*/ 45 h 239"/>
                <a:gd name="T20" fmla="*/ 65 w 240"/>
                <a:gd name="T21" fmla="*/ 44 h 239"/>
                <a:gd name="T22" fmla="*/ 43 w 240"/>
                <a:gd name="T23" fmla="*/ 120 h 239"/>
                <a:gd name="T24" fmla="*/ 65 w 240"/>
                <a:gd name="T25" fmla="*/ 101 h 239"/>
                <a:gd name="T26" fmla="*/ 84 w 240"/>
                <a:gd name="T27" fmla="*/ 196 h 239"/>
                <a:gd name="T28" fmla="*/ 126 w 240"/>
                <a:gd name="T29" fmla="*/ 155 h 239"/>
                <a:gd name="T30" fmla="*/ 107 w 240"/>
                <a:gd name="T31" fmla="*/ 100 h 239"/>
                <a:gd name="T32" fmla="*/ 86 w 240"/>
                <a:gd name="T33" fmla="*/ 131 h 239"/>
                <a:gd name="T34" fmla="*/ 65 w 240"/>
                <a:gd name="T35" fmla="*/ 149 h 239"/>
                <a:gd name="T36" fmla="*/ 43 w 240"/>
                <a:gd name="T37" fmla="*/ 131 h 239"/>
                <a:gd name="T38" fmla="*/ 65 w 240"/>
                <a:gd name="T39" fmla="*/ 196 h 239"/>
                <a:gd name="T40" fmla="*/ 157 w 240"/>
                <a:gd name="T41" fmla="*/ 207 h 239"/>
                <a:gd name="T42" fmla="*/ 107 w 240"/>
                <a:gd name="T43" fmla="*/ 207 h 239"/>
                <a:gd name="T44" fmla="*/ 65 w 240"/>
                <a:gd name="T45" fmla="*/ 225 h 239"/>
                <a:gd name="T46" fmla="*/ 43 w 240"/>
                <a:gd name="T47" fmla="*/ 207 h 239"/>
                <a:gd name="T48" fmla="*/ 60 w 240"/>
                <a:gd name="T49" fmla="*/ 239 h 239"/>
                <a:gd name="T50" fmla="*/ 195 w 240"/>
                <a:gd name="T51" fmla="*/ 223 h 239"/>
                <a:gd name="T52" fmla="*/ 182 w 240"/>
                <a:gd name="T53" fmla="*/ 170 h 239"/>
                <a:gd name="T54" fmla="*/ 65 w 240"/>
                <a:gd name="T55" fmla="*/ 14 h 239"/>
                <a:gd name="T56" fmla="*/ 107 w 240"/>
                <a:gd name="T57" fmla="*/ 69 h 239"/>
                <a:gd name="T58" fmla="*/ 157 w 240"/>
                <a:gd name="T59" fmla="*/ 69 h 239"/>
                <a:gd name="T60" fmla="*/ 195 w 240"/>
                <a:gd name="T61" fmla="*/ 43 h 239"/>
                <a:gd name="T62" fmla="*/ 179 w 240"/>
                <a:gd name="T63" fmla="*/ 0 h 239"/>
                <a:gd name="T64" fmla="*/ 43 w 240"/>
                <a:gd name="T65" fmla="*/ 17 h 239"/>
                <a:gd name="T66" fmla="*/ 65 w 240"/>
                <a:gd name="T67" fmla="*/ 33 h 239"/>
                <a:gd name="T68" fmla="*/ 195 w 240"/>
                <a:gd name="T69" fmla="*/ 173 h 239"/>
                <a:gd name="T70" fmla="*/ 188 w 240"/>
                <a:gd name="T71" fmla="*/ 155 h 239"/>
                <a:gd name="T72" fmla="*/ 182 w 240"/>
                <a:gd name="T73" fmla="*/ 44 h 239"/>
                <a:gd name="T74" fmla="*/ 175 w 240"/>
                <a:gd name="T75" fmla="*/ 118 h 239"/>
                <a:gd name="T76" fmla="*/ 190 w 240"/>
                <a:gd name="T77" fmla="*/ 118 h 239"/>
                <a:gd name="T78" fmla="*/ 195 w 240"/>
                <a:gd name="T79" fmla="*/ 67 h 239"/>
                <a:gd name="T80" fmla="*/ 0 w 240"/>
                <a:gd name="T81" fmla="*/ 33 h 239"/>
                <a:gd name="T82" fmla="*/ 43 w 240"/>
                <a:gd name="T83" fmla="*/ 44 h 239"/>
                <a:gd name="T84" fmla="*/ 0 w 240"/>
                <a:gd name="T85" fmla="*/ 33 h 239"/>
                <a:gd name="T86" fmla="*/ 0 w 240"/>
                <a:gd name="T87" fmla="*/ 131 h 239"/>
                <a:gd name="T88" fmla="*/ 43 w 240"/>
                <a:gd name="T89" fmla="*/ 120 h 239"/>
                <a:gd name="T90" fmla="*/ 0 w 240"/>
                <a:gd name="T91" fmla="*/ 196 h 239"/>
                <a:gd name="T92" fmla="*/ 43 w 240"/>
                <a:gd name="T93" fmla="*/ 207 h 239"/>
                <a:gd name="T94" fmla="*/ 0 w 240"/>
                <a:gd name="T95" fmla="*/ 196 h 239"/>
                <a:gd name="T96" fmla="*/ 237 w 240"/>
                <a:gd name="T97" fmla="*/ 151 h 239"/>
                <a:gd name="T98" fmla="*/ 214 w 240"/>
                <a:gd name="T99" fmla="*/ 85 h 239"/>
                <a:gd name="T100" fmla="*/ 239 w 240"/>
                <a:gd name="T101" fmla="*/ 44 h 239"/>
                <a:gd name="T102" fmla="*/ 233 w 240"/>
                <a:gd name="T103" fmla="*/ 33 h 239"/>
                <a:gd name="T104" fmla="*/ 195 w 240"/>
                <a:gd name="T105" fmla="*/ 43 h 239"/>
                <a:gd name="T106" fmla="*/ 202 w 240"/>
                <a:gd name="T107" fmla="*/ 85 h 239"/>
                <a:gd name="T108" fmla="*/ 195 w 240"/>
                <a:gd name="T109" fmla="*/ 136 h 239"/>
                <a:gd name="T110" fmla="*/ 208 w 240"/>
                <a:gd name="T111" fmla="*/ 100 h 239"/>
                <a:gd name="T112" fmla="*/ 227 w 240"/>
                <a:gd name="T113" fmla="*/ 155 h 239"/>
                <a:gd name="T114" fmla="*/ 195 w 240"/>
                <a:gd name="T115" fmla="*/ 173 h 239"/>
                <a:gd name="T116" fmla="*/ 208 w 240"/>
                <a:gd name="T117" fmla="*/ 207 h 239"/>
                <a:gd name="T118" fmla="*/ 240 w 240"/>
                <a:gd name="T119" fmla="*/ 159 h 239"/>
                <a:gd name="T120" fmla="*/ 240 w 240"/>
                <a:gd name="T121" fmla="*/ 15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0" h="239">
                  <a:moveTo>
                    <a:pt x="151" y="85"/>
                  </a:moveTo>
                  <a:cubicBezTo>
                    <a:pt x="144" y="65"/>
                    <a:pt x="136" y="47"/>
                    <a:pt x="132" y="44"/>
                  </a:cubicBezTo>
                  <a:cubicBezTo>
                    <a:pt x="127" y="47"/>
                    <a:pt x="120" y="65"/>
                    <a:pt x="112" y="85"/>
                  </a:cubicBezTo>
                  <a:cubicBezTo>
                    <a:pt x="116" y="94"/>
                    <a:pt x="120" y="105"/>
                    <a:pt x="124" y="118"/>
                  </a:cubicBezTo>
                  <a:cubicBezTo>
                    <a:pt x="127" y="125"/>
                    <a:pt x="129" y="132"/>
                    <a:pt x="132" y="140"/>
                  </a:cubicBezTo>
                  <a:cubicBezTo>
                    <a:pt x="135" y="132"/>
                    <a:pt x="137" y="125"/>
                    <a:pt x="139" y="118"/>
                  </a:cubicBezTo>
                  <a:cubicBezTo>
                    <a:pt x="144" y="105"/>
                    <a:pt x="148" y="94"/>
                    <a:pt x="151" y="85"/>
                  </a:cubicBezTo>
                  <a:close/>
                  <a:moveTo>
                    <a:pt x="157" y="100"/>
                  </a:moveTo>
                  <a:cubicBezTo>
                    <a:pt x="154" y="108"/>
                    <a:pt x="152" y="115"/>
                    <a:pt x="150" y="122"/>
                  </a:cubicBezTo>
                  <a:cubicBezTo>
                    <a:pt x="145" y="135"/>
                    <a:pt x="141" y="146"/>
                    <a:pt x="138" y="155"/>
                  </a:cubicBezTo>
                  <a:cubicBezTo>
                    <a:pt x="145" y="175"/>
                    <a:pt x="153" y="193"/>
                    <a:pt x="157" y="196"/>
                  </a:cubicBezTo>
                  <a:cubicBezTo>
                    <a:pt x="162" y="193"/>
                    <a:pt x="169" y="175"/>
                    <a:pt x="177" y="155"/>
                  </a:cubicBezTo>
                  <a:cubicBezTo>
                    <a:pt x="173" y="146"/>
                    <a:pt x="169" y="135"/>
                    <a:pt x="165" y="122"/>
                  </a:cubicBezTo>
                  <a:cubicBezTo>
                    <a:pt x="162" y="115"/>
                    <a:pt x="160" y="108"/>
                    <a:pt x="157" y="100"/>
                  </a:cubicBezTo>
                  <a:close/>
                  <a:moveTo>
                    <a:pt x="65" y="101"/>
                  </a:moveTo>
                  <a:cubicBezTo>
                    <a:pt x="83" y="120"/>
                    <a:pt x="83" y="120"/>
                    <a:pt x="83" y="120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7" y="120"/>
                    <a:pt x="89" y="119"/>
                    <a:pt x="89" y="117"/>
                  </a:cubicBezTo>
                  <a:cubicBezTo>
                    <a:pt x="93" y="105"/>
                    <a:pt x="97" y="94"/>
                    <a:pt x="101" y="85"/>
                  </a:cubicBezTo>
                  <a:cubicBezTo>
                    <a:pt x="94" y="66"/>
                    <a:pt x="87" y="50"/>
                    <a:pt x="82" y="45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44"/>
                    <a:pt x="65" y="44"/>
                    <a:pt x="65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65" y="120"/>
                    <a:pt x="65" y="120"/>
                    <a:pt x="65" y="120"/>
                  </a:cubicBezTo>
                  <a:lnTo>
                    <a:pt x="65" y="101"/>
                  </a:lnTo>
                  <a:close/>
                  <a:moveTo>
                    <a:pt x="65" y="177"/>
                  </a:moveTo>
                  <a:cubicBezTo>
                    <a:pt x="84" y="196"/>
                    <a:pt x="84" y="196"/>
                    <a:pt x="84" y="196"/>
                  </a:cubicBezTo>
                  <a:cubicBezTo>
                    <a:pt x="107" y="196"/>
                    <a:pt x="107" y="196"/>
                    <a:pt x="107" y="196"/>
                  </a:cubicBezTo>
                  <a:cubicBezTo>
                    <a:pt x="111" y="194"/>
                    <a:pt x="118" y="176"/>
                    <a:pt x="126" y="155"/>
                  </a:cubicBezTo>
                  <a:cubicBezTo>
                    <a:pt x="123" y="146"/>
                    <a:pt x="119" y="135"/>
                    <a:pt x="114" y="122"/>
                  </a:cubicBezTo>
                  <a:cubicBezTo>
                    <a:pt x="112" y="115"/>
                    <a:pt x="109" y="108"/>
                    <a:pt x="107" y="100"/>
                  </a:cubicBezTo>
                  <a:cubicBezTo>
                    <a:pt x="104" y="108"/>
                    <a:pt x="102" y="115"/>
                    <a:pt x="99" y="121"/>
                  </a:cubicBezTo>
                  <a:cubicBezTo>
                    <a:pt x="97" y="127"/>
                    <a:pt x="92" y="131"/>
                    <a:pt x="86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65" y="149"/>
                    <a:pt x="65" y="149"/>
                    <a:pt x="65" y="149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96"/>
                    <a:pt x="43" y="196"/>
                    <a:pt x="43" y="196"/>
                  </a:cubicBezTo>
                  <a:cubicBezTo>
                    <a:pt x="65" y="196"/>
                    <a:pt x="65" y="196"/>
                    <a:pt x="65" y="196"/>
                  </a:cubicBezTo>
                  <a:lnTo>
                    <a:pt x="65" y="177"/>
                  </a:lnTo>
                  <a:close/>
                  <a:moveTo>
                    <a:pt x="157" y="207"/>
                  </a:moveTo>
                  <a:cubicBezTo>
                    <a:pt x="149" y="207"/>
                    <a:pt x="142" y="196"/>
                    <a:pt x="132" y="170"/>
                  </a:cubicBezTo>
                  <a:cubicBezTo>
                    <a:pt x="122" y="196"/>
                    <a:pt x="115" y="207"/>
                    <a:pt x="107" y="207"/>
                  </a:cubicBezTo>
                  <a:cubicBezTo>
                    <a:pt x="84" y="207"/>
                    <a:pt x="84" y="207"/>
                    <a:pt x="84" y="207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65" y="207"/>
                    <a:pt x="65" y="207"/>
                    <a:pt x="65" y="207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23"/>
                    <a:pt x="43" y="223"/>
                    <a:pt x="43" y="223"/>
                  </a:cubicBezTo>
                  <a:cubicBezTo>
                    <a:pt x="43" y="232"/>
                    <a:pt x="51" y="239"/>
                    <a:pt x="60" y="239"/>
                  </a:cubicBezTo>
                  <a:cubicBezTo>
                    <a:pt x="179" y="239"/>
                    <a:pt x="179" y="239"/>
                    <a:pt x="179" y="239"/>
                  </a:cubicBezTo>
                  <a:cubicBezTo>
                    <a:pt x="188" y="239"/>
                    <a:pt x="195" y="232"/>
                    <a:pt x="195" y="223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1" y="191"/>
                    <a:pt x="187" y="182"/>
                    <a:pt x="182" y="170"/>
                  </a:cubicBezTo>
                  <a:cubicBezTo>
                    <a:pt x="172" y="196"/>
                    <a:pt x="165" y="207"/>
                    <a:pt x="157" y="207"/>
                  </a:cubicBezTo>
                  <a:close/>
                  <a:moveTo>
                    <a:pt x="65" y="14"/>
                  </a:moveTo>
                  <a:cubicBezTo>
                    <a:pt x="84" y="34"/>
                    <a:pt x="84" y="34"/>
                    <a:pt x="84" y="34"/>
                  </a:cubicBezTo>
                  <a:cubicBezTo>
                    <a:pt x="91" y="36"/>
                    <a:pt x="98" y="47"/>
                    <a:pt x="107" y="69"/>
                  </a:cubicBezTo>
                  <a:cubicBezTo>
                    <a:pt x="117" y="44"/>
                    <a:pt x="124" y="33"/>
                    <a:pt x="132" y="33"/>
                  </a:cubicBezTo>
                  <a:cubicBezTo>
                    <a:pt x="140" y="33"/>
                    <a:pt x="147" y="44"/>
                    <a:pt x="157" y="69"/>
                  </a:cubicBezTo>
                  <a:cubicBezTo>
                    <a:pt x="167" y="44"/>
                    <a:pt x="174" y="33"/>
                    <a:pt x="182" y="33"/>
                  </a:cubicBezTo>
                  <a:cubicBezTo>
                    <a:pt x="187" y="33"/>
                    <a:pt x="191" y="36"/>
                    <a:pt x="195" y="43"/>
                  </a:cubicBezTo>
                  <a:cubicBezTo>
                    <a:pt x="195" y="17"/>
                    <a:pt x="195" y="17"/>
                    <a:pt x="195" y="17"/>
                  </a:cubicBezTo>
                  <a:cubicBezTo>
                    <a:pt x="195" y="8"/>
                    <a:pt x="188" y="0"/>
                    <a:pt x="17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1" y="0"/>
                    <a:pt x="43" y="8"/>
                    <a:pt x="43" y="17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65" y="33"/>
                    <a:pt x="65" y="33"/>
                    <a:pt x="65" y="33"/>
                  </a:cubicBezTo>
                  <a:lnTo>
                    <a:pt x="65" y="14"/>
                  </a:lnTo>
                  <a:close/>
                  <a:moveTo>
                    <a:pt x="195" y="173"/>
                  </a:moveTo>
                  <a:cubicBezTo>
                    <a:pt x="195" y="136"/>
                    <a:pt x="195" y="136"/>
                    <a:pt x="195" y="136"/>
                  </a:cubicBezTo>
                  <a:cubicBezTo>
                    <a:pt x="193" y="143"/>
                    <a:pt x="190" y="149"/>
                    <a:pt x="188" y="155"/>
                  </a:cubicBezTo>
                  <a:cubicBezTo>
                    <a:pt x="191" y="161"/>
                    <a:pt x="193" y="167"/>
                    <a:pt x="195" y="173"/>
                  </a:cubicBezTo>
                  <a:close/>
                  <a:moveTo>
                    <a:pt x="182" y="44"/>
                  </a:moveTo>
                  <a:cubicBezTo>
                    <a:pt x="178" y="47"/>
                    <a:pt x="170" y="65"/>
                    <a:pt x="163" y="85"/>
                  </a:cubicBezTo>
                  <a:cubicBezTo>
                    <a:pt x="167" y="94"/>
                    <a:pt x="170" y="105"/>
                    <a:pt x="175" y="118"/>
                  </a:cubicBezTo>
                  <a:cubicBezTo>
                    <a:pt x="177" y="125"/>
                    <a:pt x="180" y="132"/>
                    <a:pt x="182" y="140"/>
                  </a:cubicBezTo>
                  <a:cubicBezTo>
                    <a:pt x="185" y="132"/>
                    <a:pt x="188" y="125"/>
                    <a:pt x="190" y="118"/>
                  </a:cubicBezTo>
                  <a:cubicBezTo>
                    <a:pt x="192" y="113"/>
                    <a:pt x="193" y="108"/>
                    <a:pt x="195" y="104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0" y="55"/>
                    <a:pt x="186" y="46"/>
                    <a:pt x="182" y="44"/>
                  </a:cubicBezTo>
                  <a:close/>
                  <a:moveTo>
                    <a:pt x="0" y="33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33"/>
                    <a:pt x="43" y="33"/>
                    <a:pt x="43" y="33"/>
                  </a:cubicBezTo>
                  <a:lnTo>
                    <a:pt x="0" y="33"/>
                  </a:lnTo>
                  <a:close/>
                  <a:moveTo>
                    <a:pt x="0" y="120"/>
                  </a:moveTo>
                  <a:cubicBezTo>
                    <a:pt x="0" y="131"/>
                    <a:pt x="0" y="131"/>
                    <a:pt x="0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20"/>
                    <a:pt x="43" y="120"/>
                    <a:pt x="43" y="120"/>
                  </a:cubicBezTo>
                  <a:lnTo>
                    <a:pt x="0" y="120"/>
                  </a:lnTo>
                  <a:close/>
                  <a:moveTo>
                    <a:pt x="0" y="196"/>
                  </a:moveTo>
                  <a:cubicBezTo>
                    <a:pt x="0" y="207"/>
                    <a:pt x="0" y="207"/>
                    <a:pt x="0" y="207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196"/>
                    <a:pt x="43" y="196"/>
                    <a:pt x="43" y="196"/>
                  </a:cubicBezTo>
                  <a:lnTo>
                    <a:pt x="0" y="196"/>
                  </a:lnTo>
                  <a:close/>
                  <a:moveTo>
                    <a:pt x="240" y="152"/>
                  </a:moveTo>
                  <a:cubicBezTo>
                    <a:pt x="237" y="151"/>
                    <a:pt x="237" y="151"/>
                    <a:pt x="237" y="151"/>
                  </a:cubicBezTo>
                  <a:cubicBezTo>
                    <a:pt x="233" y="141"/>
                    <a:pt x="229" y="129"/>
                    <a:pt x="225" y="118"/>
                  </a:cubicBezTo>
                  <a:cubicBezTo>
                    <a:pt x="221" y="105"/>
                    <a:pt x="217" y="94"/>
                    <a:pt x="214" y="85"/>
                  </a:cubicBezTo>
                  <a:cubicBezTo>
                    <a:pt x="221" y="64"/>
                    <a:pt x="229" y="46"/>
                    <a:pt x="233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3" y="33"/>
                    <a:pt x="233" y="33"/>
                    <a:pt x="233" y="33"/>
                  </a:cubicBezTo>
                  <a:cubicBezTo>
                    <a:pt x="225" y="33"/>
                    <a:pt x="218" y="44"/>
                    <a:pt x="208" y="69"/>
                  </a:cubicBezTo>
                  <a:cubicBezTo>
                    <a:pt x="203" y="58"/>
                    <a:pt x="199" y="49"/>
                    <a:pt x="195" y="43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7" y="73"/>
                    <a:pt x="200" y="78"/>
                    <a:pt x="202" y="85"/>
                  </a:cubicBezTo>
                  <a:cubicBezTo>
                    <a:pt x="200" y="90"/>
                    <a:pt x="198" y="97"/>
                    <a:pt x="195" y="104"/>
                  </a:cubicBezTo>
                  <a:cubicBezTo>
                    <a:pt x="195" y="136"/>
                    <a:pt x="195" y="136"/>
                    <a:pt x="195" y="136"/>
                  </a:cubicBezTo>
                  <a:cubicBezTo>
                    <a:pt x="197" y="132"/>
                    <a:pt x="198" y="127"/>
                    <a:pt x="200" y="122"/>
                  </a:cubicBezTo>
                  <a:cubicBezTo>
                    <a:pt x="203" y="115"/>
                    <a:pt x="205" y="108"/>
                    <a:pt x="208" y="100"/>
                  </a:cubicBezTo>
                  <a:cubicBezTo>
                    <a:pt x="210" y="108"/>
                    <a:pt x="213" y="115"/>
                    <a:pt x="215" y="122"/>
                  </a:cubicBezTo>
                  <a:cubicBezTo>
                    <a:pt x="219" y="133"/>
                    <a:pt x="223" y="145"/>
                    <a:pt x="227" y="155"/>
                  </a:cubicBezTo>
                  <a:cubicBezTo>
                    <a:pt x="215" y="187"/>
                    <a:pt x="210" y="194"/>
                    <a:pt x="208" y="196"/>
                  </a:cubicBezTo>
                  <a:cubicBezTo>
                    <a:pt x="205" y="194"/>
                    <a:pt x="200" y="185"/>
                    <a:pt x="195" y="173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9" y="204"/>
                    <a:pt x="203" y="207"/>
                    <a:pt x="208" y="207"/>
                  </a:cubicBezTo>
                  <a:cubicBezTo>
                    <a:pt x="216" y="207"/>
                    <a:pt x="224" y="195"/>
                    <a:pt x="237" y="160"/>
                  </a:cubicBezTo>
                  <a:cubicBezTo>
                    <a:pt x="240" y="159"/>
                    <a:pt x="240" y="159"/>
                    <a:pt x="240" y="159"/>
                  </a:cubicBezTo>
                  <a:cubicBezTo>
                    <a:pt x="239" y="155"/>
                    <a:pt x="239" y="155"/>
                    <a:pt x="239" y="155"/>
                  </a:cubicBezTo>
                  <a:lnTo>
                    <a:pt x="240" y="1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66" name="圆角矩形 37">
              <a:extLst>
                <a:ext uri="{FF2B5EF4-FFF2-40B4-BE49-F238E27FC236}">
                  <a16:creationId xmlns:a16="http://schemas.microsoft.com/office/drawing/2014/main" id="{97512339-1D8D-4D3C-ADE8-9137FD620A60}"/>
                </a:ext>
              </a:extLst>
            </p:cNvPr>
            <p:cNvSpPr/>
            <p:nvPr/>
          </p:nvSpPr>
          <p:spPr>
            <a:xfrm>
              <a:off x="4791263" y="4945471"/>
              <a:ext cx="2702898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67" name="文本框 66">
            <a:extLst>
              <a:ext uri="{FF2B5EF4-FFF2-40B4-BE49-F238E27FC236}">
                <a16:creationId xmlns:a16="http://schemas.microsoft.com/office/drawing/2014/main" id="{3D42AEDF-82EB-447D-88D9-9C8613B16F68}"/>
              </a:ext>
            </a:extLst>
          </p:cNvPr>
          <p:cNvSpPr txBox="1"/>
          <p:nvPr/>
        </p:nvSpPr>
        <p:spPr>
          <a:xfrm>
            <a:off x="3680159" y="4615229"/>
            <a:ext cx="12105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rPr>
              <a:t>Device cluster 1</a:t>
            </a:r>
            <a:endParaRPr kumimoji="1" lang="zh-CN" altLang="en-US" sz="1000" dirty="0">
              <a:solidFill>
                <a:srgbClr val="5E628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222C69A5-4E31-475A-9575-317F3129E930}"/>
              </a:ext>
            </a:extLst>
          </p:cNvPr>
          <p:cNvSpPr txBox="1"/>
          <p:nvPr/>
        </p:nvSpPr>
        <p:spPr>
          <a:xfrm>
            <a:off x="7392144" y="4635817"/>
            <a:ext cx="12105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rPr>
              <a:t>Device cluster 2</a:t>
            </a:r>
            <a:endParaRPr kumimoji="1" lang="zh-CN" altLang="en-US" sz="1000" dirty="0">
              <a:solidFill>
                <a:srgbClr val="5E628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5" name="Freeform 66">
            <a:extLst>
              <a:ext uri="{FF2B5EF4-FFF2-40B4-BE49-F238E27FC236}">
                <a16:creationId xmlns:a16="http://schemas.microsoft.com/office/drawing/2014/main" id="{BCA61EB3-8E7F-4296-A0CD-E1572ADA5807}"/>
              </a:ext>
            </a:extLst>
          </p:cNvPr>
          <p:cNvSpPr>
            <a:spLocks noEditPoints="1"/>
          </p:cNvSpPr>
          <p:nvPr/>
        </p:nvSpPr>
        <p:spPr bwMode="auto">
          <a:xfrm>
            <a:off x="3107831" y="3919248"/>
            <a:ext cx="392367" cy="339215"/>
          </a:xfrm>
          <a:custGeom>
            <a:avLst/>
            <a:gdLst>
              <a:gd name="T0" fmla="*/ 0 w 278"/>
              <a:gd name="T1" fmla="*/ 160 h 240"/>
              <a:gd name="T2" fmla="*/ 0 w 278"/>
              <a:gd name="T3" fmla="*/ 240 h 240"/>
              <a:gd name="T4" fmla="*/ 278 w 278"/>
              <a:gd name="T5" fmla="*/ 240 h 240"/>
              <a:gd name="T6" fmla="*/ 278 w 278"/>
              <a:gd name="T7" fmla="*/ 160 h 240"/>
              <a:gd name="T8" fmla="*/ 0 w 278"/>
              <a:gd name="T9" fmla="*/ 160 h 240"/>
              <a:gd name="T10" fmla="*/ 40 w 278"/>
              <a:gd name="T11" fmla="*/ 200 h 240"/>
              <a:gd name="T12" fmla="*/ 16 w 278"/>
              <a:gd name="T13" fmla="*/ 200 h 240"/>
              <a:gd name="T14" fmla="*/ 16 w 278"/>
              <a:gd name="T15" fmla="*/ 177 h 240"/>
              <a:gd name="T16" fmla="*/ 40 w 278"/>
              <a:gd name="T17" fmla="*/ 177 h 240"/>
              <a:gd name="T18" fmla="*/ 40 w 278"/>
              <a:gd name="T19" fmla="*/ 200 h 240"/>
              <a:gd name="T20" fmla="*/ 175 w 278"/>
              <a:gd name="T21" fmla="*/ 224 h 240"/>
              <a:gd name="T22" fmla="*/ 152 w 278"/>
              <a:gd name="T23" fmla="*/ 224 h 240"/>
              <a:gd name="T24" fmla="*/ 152 w 278"/>
              <a:gd name="T25" fmla="*/ 177 h 240"/>
              <a:gd name="T26" fmla="*/ 175 w 278"/>
              <a:gd name="T27" fmla="*/ 177 h 240"/>
              <a:gd name="T28" fmla="*/ 175 w 278"/>
              <a:gd name="T29" fmla="*/ 224 h 240"/>
              <a:gd name="T30" fmla="*/ 218 w 278"/>
              <a:gd name="T31" fmla="*/ 224 h 240"/>
              <a:gd name="T32" fmla="*/ 195 w 278"/>
              <a:gd name="T33" fmla="*/ 224 h 240"/>
              <a:gd name="T34" fmla="*/ 195 w 278"/>
              <a:gd name="T35" fmla="*/ 177 h 240"/>
              <a:gd name="T36" fmla="*/ 218 w 278"/>
              <a:gd name="T37" fmla="*/ 177 h 240"/>
              <a:gd name="T38" fmla="*/ 218 w 278"/>
              <a:gd name="T39" fmla="*/ 224 h 240"/>
              <a:gd name="T40" fmla="*/ 262 w 278"/>
              <a:gd name="T41" fmla="*/ 224 h 240"/>
              <a:gd name="T42" fmla="*/ 238 w 278"/>
              <a:gd name="T43" fmla="*/ 224 h 240"/>
              <a:gd name="T44" fmla="*/ 238 w 278"/>
              <a:gd name="T45" fmla="*/ 177 h 240"/>
              <a:gd name="T46" fmla="*/ 262 w 278"/>
              <a:gd name="T47" fmla="*/ 177 h 240"/>
              <a:gd name="T48" fmla="*/ 262 w 278"/>
              <a:gd name="T49" fmla="*/ 224 h 240"/>
              <a:gd name="T50" fmla="*/ 212 w 278"/>
              <a:gd name="T51" fmla="*/ 64 h 240"/>
              <a:gd name="T52" fmla="*/ 192 w 278"/>
              <a:gd name="T53" fmla="*/ 114 h 240"/>
              <a:gd name="T54" fmla="*/ 202 w 278"/>
              <a:gd name="T55" fmla="*/ 123 h 240"/>
              <a:gd name="T56" fmla="*/ 225 w 278"/>
              <a:gd name="T57" fmla="*/ 64 h 240"/>
              <a:gd name="T58" fmla="*/ 197 w 278"/>
              <a:gd name="T59" fmla="*/ 0 h 240"/>
              <a:gd name="T60" fmla="*/ 187 w 278"/>
              <a:gd name="T61" fmla="*/ 9 h 240"/>
              <a:gd name="T62" fmla="*/ 212 w 278"/>
              <a:gd name="T63" fmla="*/ 64 h 240"/>
              <a:gd name="T64" fmla="*/ 175 w 278"/>
              <a:gd name="T65" fmla="*/ 64 h 240"/>
              <a:gd name="T66" fmla="*/ 164 w 278"/>
              <a:gd name="T67" fmla="*/ 90 h 240"/>
              <a:gd name="T68" fmla="*/ 174 w 278"/>
              <a:gd name="T69" fmla="*/ 99 h 240"/>
              <a:gd name="T70" fmla="*/ 189 w 278"/>
              <a:gd name="T71" fmla="*/ 64 h 240"/>
              <a:gd name="T72" fmla="*/ 169 w 278"/>
              <a:gd name="T73" fmla="*/ 24 h 240"/>
              <a:gd name="T74" fmla="*/ 159 w 278"/>
              <a:gd name="T75" fmla="*/ 33 h 240"/>
              <a:gd name="T76" fmla="*/ 175 w 278"/>
              <a:gd name="T77" fmla="*/ 64 h 240"/>
              <a:gd name="T78" fmla="*/ 107 w 278"/>
              <a:gd name="T79" fmla="*/ 102 h 240"/>
              <a:gd name="T80" fmla="*/ 117 w 278"/>
              <a:gd name="T81" fmla="*/ 93 h 240"/>
              <a:gd name="T82" fmla="*/ 103 w 278"/>
              <a:gd name="T83" fmla="*/ 64 h 240"/>
              <a:gd name="T84" fmla="*/ 119 w 278"/>
              <a:gd name="T85" fmla="*/ 33 h 240"/>
              <a:gd name="T86" fmla="*/ 109 w 278"/>
              <a:gd name="T87" fmla="*/ 24 h 240"/>
              <a:gd name="T88" fmla="*/ 89 w 278"/>
              <a:gd name="T89" fmla="*/ 64 h 240"/>
              <a:gd name="T90" fmla="*/ 107 w 278"/>
              <a:gd name="T91" fmla="*/ 102 h 240"/>
              <a:gd name="T92" fmla="*/ 89 w 278"/>
              <a:gd name="T93" fmla="*/ 117 h 240"/>
              <a:gd name="T94" fmla="*/ 66 w 278"/>
              <a:gd name="T95" fmla="*/ 64 h 240"/>
              <a:gd name="T96" fmla="*/ 91 w 278"/>
              <a:gd name="T97" fmla="*/ 8 h 240"/>
              <a:gd name="T98" fmla="*/ 81 w 278"/>
              <a:gd name="T99" fmla="*/ 0 h 240"/>
              <a:gd name="T100" fmla="*/ 53 w 278"/>
              <a:gd name="T101" fmla="*/ 64 h 240"/>
              <a:gd name="T102" fmla="*/ 79 w 278"/>
              <a:gd name="T103" fmla="*/ 126 h 240"/>
              <a:gd name="T104" fmla="*/ 89 w 278"/>
              <a:gd name="T105" fmla="*/ 117 h 240"/>
              <a:gd name="T106" fmla="*/ 149 w 278"/>
              <a:gd name="T107" fmla="*/ 147 h 240"/>
              <a:gd name="T108" fmla="*/ 149 w 278"/>
              <a:gd name="T109" fmla="*/ 60 h 240"/>
              <a:gd name="T110" fmla="*/ 139 w 278"/>
              <a:gd name="T111" fmla="*/ 50 h 240"/>
              <a:gd name="T112" fmla="*/ 129 w 278"/>
              <a:gd name="T113" fmla="*/ 60 h 240"/>
              <a:gd name="T114" fmla="*/ 129 w 278"/>
              <a:gd name="T115" fmla="*/ 147 h 240"/>
              <a:gd name="T116" fmla="*/ 149 w 278"/>
              <a:gd name="T117" fmla="*/ 147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" h="240">
                <a:moveTo>
                  <a:pt x="0" y="160"/>
                </a:moveTo>
                <a:cubicBezTo>
                  <a:pt x="0" y="240"/>
                  <a:pt x="0" y="240"/>
                  <a:pt x="0" y="240"/>
                </a:cubicBezTo>
                <a:cubicBezTo>
                  <a:pt x="278" y="240"/>
                  <a:pt x="278" y="240"/>
                  <a:pt x="278" y="240"/>
                </a:cubicBezTo>
                <a:cubicBezTo>
                  <a:pt x="278" y="160"/>
                  <a:pt x="278" y="160"/>
                  <a:pt x="278" y="160"/>
                </a:cubicBezTo>
                <a:lnTo>
                  <a:pt x="0" y="160"/>
                </a:lnTo>
                <a:close/>
                <a:moveTo>
                  <a:pt x="40" y="200"/>
                </a:moveTo>
                <a:cubicBezTo>
                  <a:pt x="16" y="200"/>
                  <a:pt x="16" y="200"/>
                  <a:pt x="16" y="200"/>
                </a:cubicBezTo>
                <a:cubicBezTo>
                  <a:pt x="16" y="177"/>
                  <a:pt x="16" y="177"/>
                  <a:pt x="16" y="177"/>
                </a:cubicBezTo>
                <a:cubicBezTo>
                  <a:pt x="40" y="177"/>
                  <a:pt x="40" y="177"/>
                  <a:pt x="40" y="177"/>
                </a:cubicBezTo>
                <a:lnTo>
                  <a:pt x="40" y="200"/>
                </a:lnTo>
                <a:close/>
                <a:moveTo>
                  <a:pt x="175" y="224"/>
                </a:moveTo>
                <a:cubicBezTo>
                  <a:pt x="152" y="224"/>
                  <a:pt x="152" y="224"/>
                  <a:pt x="152" y="224"/>
                </a:cubicBezTo>
                <a:cubicBezTo>
                  <a:pt x="152" y="177"/>
                  <a:pt x="152" y="177"/>
                  <a:pt x="152" y="177"/>
                </a:cubicBezTo>
                <a:cubicBezTo>
                  <a:pt x="175" y="177"/>
                  <a:pt x="175" y="177"/>
                  <a:pt x="175" y="177"/>
                </a:cubicBezTo>
                <a:lnTo>
                  <a:pt x="175" y="224"/>
                </a:lnTo>
                <a:close/>
                <a:moveTo>
                  <a:pt x="218" y="224"/>
                </a:moveTo>
                <a:cubicBezTo>
                  <a:pt x="195" y="224"/>
                  <a:pt x="195" y="224"/>
                  <a:pt x="195" y="224"/>
                </a:cubicBezTo>
                <a:cubicBezTo>
                  <a:pt x="195" y="177"/>
                  <a:pt x="195" y="177"/>
                  <a:pt x="195" y="177"/>
                </a:cubicBezTo>
                <a:cubicBezTo>
                  <a:pt x="218" y="177"/>
                  <a:pt x="218" y="177"/>
                  <a:pt x="218" y="177"/>
                </a:cubicBezTo>
                <a:lnTo>
                  <a:pt x="218" y="224"/>
                </a:lnTo>
                <a:close/>
                <a:moveTo>
                  <a:pt x="262" y="224"/>
                </a:moveTo>
                <a:cubicBezTo>
                  <a:pt x="238" y="224"/>
                  <a:pt x="238" y="224"/>
                  <a:pt x="238" y="224"/>
                </a:cubicBezTo>
                <a:cubicBezTo>
                  <a:pt x="238" y="177"/>
                  <a:pt x="238" y="177"/>
                  <a:pt x="238" y="177"/>
                </a:cubicBezTo>
                <a:cubicBezTo>
                  <a:pt x="262" y="177"/>
                  <a:pt x="262" y="177"/>
                  <a:pt x="262" y="177"/>
                </a:cubicBezTo>
                <a:lnTo>
                  <a:pt x="262" y="224"/>
                </a:lnTo>
                <a:close/>
                <a:moveTo>
                  <a:pt x="212" y="64"/>
                </a:moveTo>
                <a:cubicBezTo>
                  <a:pt x="212" y="83"/>
                  <a:pt x="204" y="101"/>
                  <a:pt x="192" y="114"/>
                </a:cubicBezTo>
                <a:cubicBezTo>
                  <a:pt x="202" y="123"/>
                  <a:pt x="202" y="123"/>
                  <a:pt x="202" y="123"/>
                </a:cubicBezTo>
                <a:cubicBezTo>
                  <a:pt x="216" y="107"/>
                  <a:pt x="225" y="87"/>
                  <a:pt x="225" y="64"/>
                </a:cubicBezTo>
                <a:cubicBezTo>
                  <a:pt x="225" y="38"/>
                  <a:pt x="214" y="16"/>
                  <a:pt x="197" y="0"/>
                </a:cubicBezTo>
                <a:cubicBezTo>
                  <a:pt x="187" y="9"/>
                  <a:pt x="187" y="9"/>
                  <a:pt x="187" y="9"/>
                </a:cubicBezTo>
                <a:cubicBezTo>
                  <a:pt x="202" y="22"/>
                  <a:pt x="212" y="42"/>
                  <a:pt x="212" y="64"/>
                </a:cubicBezTo>
                <a:close/>
                <a:moveTo>
                  <a:pt x="175" y="64"/>
                </a:moveTo>
                <a:cubicBezTo>
                  <a:pt x="175" y="74"/>
                  <a:pt x="171" y="83"/>
                  <a:pt x="164" y="90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83" y="90"/>
                  <a:pt x="189" y="77"/>
                  <a:pt x="189" y="64"/>
                </a:cubicBezTo>
                <a:cubicBezTo>
                  <a:pt x="189" y="48"/>
                  <a:pt x="181" y="33"/>
                  <a:pt x="169" y="24"/>
                </a:cubicBezTo>
                <a:cubicBezTo>
                  <a:pt x="159" y="33"/>
                  <a:pt x="159" y="33"/>
                  <a:pt x="159" y="33"/>
                </a:cubicBezTo>
                <a:cubicBezTo>
                  <a:pt x="169" y="40"/>
                  <a:pt x="175" y="51"/>
                  <a:pt x="175" y="64"/>
                </a:cubicBezTo>
                <a:close/>
                <a:moveTo>
                  <a:pt x="107" y="102"/>
                </a:moveTo>
                <a:cubicBezTo>
                  <a:pt x="117" y="93"/>
                  <a:pt x="117" y="93"/>
                  <a:pt x="117" y="93"/>
                </a:cubicBezTo>
                <a:cubicBezTo>
                  <a:pt x="108" y="86"/>
                  <a:pt x="103" y="76"/>
                  <a:pt x="103" y="64"/>
                </a:cubicBezTo>
                <a:cubicBezTo>
                  <a:pt x="103" y="51"/>
                  <a:pt x="109" y="40"/>
                  <a:pt x="119" y="33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97" y="33"/>
                  <a:pt x="89" y="48"/>
                  <a:pt x="89" y="64"/>
                </a:cubicBezTo>
                <a:cubicBezTo>
                  <a:pt x="89" y="79"/>
                  <a:pt x="96" y="93"/>
                  <a:pt x="107" y="102"/>
                </a:cubicBezTo>
                <a:close/>
                <a:moveTo>
                  <a:pt x="89" y="117"/>
                </a:moveTo>
                <a:cubicBezTo>
                  <a:pt x="75" y="104"/>
                  <a:pt x="66" y="85"/>
                  <a:pt x="66" y="64"/>
                </a:cubicBezTo>
                <a:cubicBezTo>
                  <a:pt x="66" y="42"/>
                  <a:pt x="76" y="22"/>
                  <a:pt x="91" y="8"/>
                </a:cubicBezTo>
                <a:cubicBezTo>
                  <a:pt x="81" y="0"/>
                  <a:pt x="81" y="0"/>
                  <a:pt x="81" y="0"/>
                </a:cubicBezTo>
                <a:cubicBezTo>
                  <a:pt x="64" y="16"/>
                  <a:pt x="53" y="38"/>
                  <a:pt x="53" y="64"/>
                </a:cubicBezTo>
                <a:cubicBezTo>
                  <a:pt x="53" y="88"/>
                  <a:pt x="63" y="110"/>
                  <a:pt x="79" y="126"/>
                </a:cubicBezTo>
                <a:lnTo>
                  <a:pt x="89" y="117"/>
                </a:lnTo>
                <a:close/>
                <a:moveTo>
                  <a:pt x="149" y="147"/>
                </a:moveTo>
                <a:cubicBezTo>
                  <a:pt x="149" y="60"/>
                  <a:pt x="149" y="60"/>
                  <a:pt x="149" y="60"/>
                </a:cubicBezTo>
                <a:cubicBezTo>
                  <a:pt x="149" y="55"/>
                  <a:pt x="145" y="50"/>
                  <a:pt x="139" y="50"/>
                </a:cubicBezTo>
                <a:cubicBezTo>
                  <a:pt x="134" y="50"/>
                  <a:pt x="129" y="55"/>
                  <a:pt x="129" y="60"/>
                </a:cubicBezTo>
                <a:cubicBezTo>
                  <a:pt x="129" y="147"/>
                  <a:pt x="129" y="147"/>
                  <a:pt x="129" y="147"/>
                </a:cubicBezTo>
                <a:lnTo>
                  <a:pt x="149" y="14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1000" b="1" kern="0"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40" name="Freeform 66">
            <a:extLst>
              <a:ext uri="{FF2B5EF4-FFF2-40B4-BE49-F238E27FC236}">
                <a16:creationId xmlns:a16="http://schemas.microsoft.com/office/drawing/2014/main" id="{0B099F56-0E47-4DDE-A90D-5862C4C7B85B}"/>
              </a:ext>
            </a:extLst>
          </p:cNvPr>
          <p:cNvSpPr>
            <a:spLocks noEditPoints="1"/>
          </p:cNvSpPr>
          <p:nvPr/>
        </p:nvSpPr>
        <p:spPr bwMode="auto">
          <a:xfrm>
            <a:off x="3865287" y="3909275"/>
            <a:ext cx="392367" cy="339215"/>
          </a:xfrm>
          <a:custGeom>
            <a:avLst/>
            <a:gdLst>
              <a:gd name="T0" fmla="*/ 0 w 278"/>
              <a:gd name="T1" fmla="*/ 160 h 240"/>
              <a:gd name="T2" fmla="*/ 0 w 278"/>
              <a:gd name="T3" fmla="*/ 240 h 240"/>
              <a:gd name="T4" fmla="*/ 278 w 278"/>
              <a:gd name="T5" fmla="*/ 240 h 240"/>
              <a:gd name="T6" fmla="*/ 278 w 278"/>
              <a:gd name="T7" fmla="*/ 160 h 240"/>
              <a:gd name="T8" fmla="*/ 0 w 278"/>
              <a:gd name="T9" fmla="*/ 160 h 240"/>
              <a:gd name="T10" fmla="*/ 40 w 278"/>
              <a:gd name="T11" fmla="*/ 200 h 240"/>
              <a:gd name="T12" fmla="*/ 16 w 278"/>
              <a:gd name="T13" fmla="*/ 200 h 240"/>
              <a:gd name="T14" fmla="*/ 16 w 278"/>
              <a:gd name="T15" fmla="*/ 177 h 240"/>
              <a:gd name="T16" fmla="*/ 40 w 278"/>
              <a:gd name="T17" fmla="*/ 177 h 240"/>
              <a:gd name="T18" fmla="*/ 40 w 278"/>
              <a:gd name="T19" fmla="*/ 200 h 240"/>
              <a:gd name="T20" fmla="*/ 175 w 278"/>
              <a:gd name="T21" fmla="*/ 224 h 240"/>
              <a:gd name="T22" fmla="*/ 152 w 278"/>
              <a:gd name="T23" fmla="*/ 224 h 240"/>
              <a:gd name="T24" fmla="*/ 152 w 278"/>
              <a:gd name="T25" fmla="*/ 177 h 240"/>
              <a:gd name="T26" fmla="*/ 175 w 278"/>
              <a:gd name="T27" fmla="*/ 177 h 240"/>
              <a:gd name="T28" fmla="*/ 175 w 278"/>
              <a:gd name="T29" fmla="*/ 224 h 240"/>
              <a:gd name="T30" fmla="*/ 218 w 278"/>
              <a:gd name="T31" fmla="*/ 224 h 240"/>
              <a:gd name="T32" fmla="*/ 195 w 278"/>
              <a:gd name="T33" fmla="*/ 224 h 240"/>
              <a:gd name="T34" fmla="*/ 195 w 278"/>
              <a:gd name="T35" fmla="*/ 177 h 240"/>
              <a:gd name="T36" fmla="*/ 218 w 278"/>
              <a:gd name="T37" fmla="*/ 177 h 240"/>
              <a:gd name="T38" fmla="*/ 218 w 278"/>
              <a:gd name="T39" fmla="*/ 224 h 240"/>
              <a:gd name="T40" fmla="*/ 262 w 278"/>
              <a:gd name="T41" fmla="*/ 224 h 240"/>
              <a:gd name="T42" fmla="*/ 238 w 278"/>
              <a:gd name="T43" fmla="*/ 224 h 240"/>
              <a:gd name="T44" fmla="*/ 238 w 278"/>
              <a:gd name="T45" fmla="*/ 177 h 240"/>
              <a:gd name="T46" fmla="*/ 262 w 278"/>
              <a:gd name="T47" fmla="*/ 177 h 240"/>
              <a:gd name="T48" fmla="*/ 262 w 278"/>
              <a:gd name="T49" fmla="*/ 224 h 240"/>
              <a:gd name="T50" fmla="*/ 212 w 278"/>
              <a:gd name="T51" fmla="*/ 64 h 240"/>
              <a:gd name="T52" fmla="*/ 192 w 278"/>
              <a:gd name="T53" fmla="*/ 114 h 240"/>
              <a:gd name="T54" fmla="*/ 202 w 278"/>
              <a:gd name="T55" fmla="*/ 123 h 240"/>
              <a:gd name="T56" fmla="*/ 225 w 278"/>
              <a:gd name="T57" fmla="*/ 64 h 240"/>
              <a:gd name="T58" fmla="*/ 197 w 278"/>
              <a:gd name="T59" fmla="*/ 0 h 240"/>
              <a:gd name="T60" fmla="*/ 187 w 278"/>
              <a:gd name="T61" fmla="*/ 9 h 240"/>
              <a:gd name="T62" fmla="*/ 212 w 278"/>
              <a:gd name="T63" fmla="*/ 64 h 240"/>
              <a:gd name="T64" fmla="*/ 175 w 278"/>
              <a:gd name="T65" fmla="*/ 64 h 240"/>
              <a:gd name="T66" fmla="*/ 164 w 278"/>
              <a:gd name="T67" fmla="*/ 90 h 240"/>
              <a:gd name="T68" fmla="*/ 174 w 278"/>
              <a:gd name="T69" fmla="*/ 99 h 240"/>
              <a:gd name="T70" fmla="*/ 189 w 278"/>
              <a:gd name="T71" fmla="*/ 64 h 240"/>
              <a:gd name="T72" fmla="*/ 169 w 278"/>
              <a:gd name="T73" fmla="*/ 24 h 240"/>
              <a:gd name="T74" fmla="*/ 159 w 278"/>
              <a:gd name="T75" fmla="*/ 33 h 240"/>
              <a:gd name="T76" fmla="*/ 175 w 278"/>
              <a:gd name="T77" fmla="*/ 64 h 240"/>
              <a:gd name="T78" fmla="*/ 107 w 278"/>
              <a:gd name="T79" fmla="*/ 102 h 240"/>
              <a:gd name="T80" fmla="*/ 117 w 278"/>
              <a:gd name="T81" fmla="*/ 93 h 240"/>
              <a:gd name="T82" fmla="*/ 103 w 278"/>
              <a:gd name="T83" fmla="*/ 64 h 240"/>
              <a:gd name="T84" fmla="*/ 119 w 278"/>
              <a:gd name="T85" fmla="*/ 33 h 240"/>
              <a:gd name="T86" fmla="*/ 109 w 278"/>
              <a:gd name="T87" fmla="*/ 24 h 240"/>
              <a:gd name="T88" fmla="*/ 89 w 278"/>
              <a:gd name="T89" fmla="*/ 64 h 240"/>
              <a:gd name="T90" fmla="*/ 107 w 278"/>
              <a:gd name="T91" fmla="*/ 102 h 240"/>
              <a:gd name="T92" fmla="*/ 89 w 278"/>
              <a:gd name="T93" fmla="*/ 117 h 240"/>
              <a:gd name="T94" fmla="*/ 66 w 278"/>
              <a:gd name="T95" fmla="*/ 64 h 240"/>
              <a:gd name="T96" fmla="*/ 91 w 278"/>
              <a:gd name="T97" fmla="*/ 8 h 240"/>
              <a:gd name="T98" fmla="*/ 81 w 278"/>
              <a:gd name="T99" fmla="*/ 0 h 240"/>
              <a:gd name="T100" fmla="*/ 53 w 278"/>
              <a:gd name="T101" fmla="*/ 64 h 240"/>
              <a:gd name="T102" fmla="*/ 79 w 278"/>
              <a:gd name="T103" fmla="*/ 126 h 240"/>
              <a:gd name="T104" fmla="*/ 89 w 278"/>
              <a:gd name="T105" fmla="*/ 117 h 240"/>
              <a:gd name="T106" fmla="*/ 149 w 278"/>
              <a:gd name="T107" fmla="*/ 147 h 240"/>
              <a:gd name="T108" fmla="*/ 149 w 278"/>
              <a:gd name="T109" fmla="*/ 60 h 240"/>
              <a:gd name="T110" fmla="*/ 139 w 278"/>
              <a:gd name="T111" fmla="*/ 50 h 240"/>
              <a:gd name="T112" fmla="*/ 129 w 278"/>
              <a:gd name="T113" fmla="*/ 60 h 240"/>
              <a:gd name="T114" fmla="*/ 129 w 278"/>
              <a:gd name="T115" fmla="*/ 147 h 240"/>
              <a:gd name="T116" fmla="*/ 149 w 278"/>
              <a:gd name="T117" fmla="*/ 147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" h="240">
                <a:moveTo>
                  <a:pt x="0" y="160"/>
                </a:moveTo>
                <a:cubicBezTo>
                  <a:pt x="0" y="240"/>
                  <a:pt x="0" y="240"/>
                  <a:pt x="0" y="240"/>
                </a:cubicBezTo>
                <a:cubicBezTo>
                  <a:pt x="278" y="240"/>
                  <a:pt x="278" y="240"/>
                  <a:pt x="278" y="240"/>
                </a:cubicBezTo>
                <a:cubicBezTo>
                  <a:pt x="278" y="160"/>
                  <a:pt x="278" y="160"/>
                  <a:pt x="278" y="160"/>
                </a:cubicBezTo>
                <a:lnTo>
                  <a:pt x="0" y="160"/>
                </a:lnTo>
                <a:close/>
                <a:moveTo>
                  <a:pt x="40" y="200"/>
                </a:moveTo>
                <a:cubicBezTo>
                  <a:pt x="16" y="200"/>
                  <a:pt x="16" y="200"/>
                  <a:pt x="16" y="200"/>
                </a:cubicBezTo>
                <a:cubicBezTo>
                  <a:pt x="16" y="177"/>
                  <a:pt x="16" y="177"/>
                  <a:pt x="16" y="177"/>
                </a:cubicBezTo>
                <a:cubicBezTo>
                  <a:pt x="40" y="177"/>
                  <a:pt x="40" y="177"/>
                  <a:pt x="40" y="177"/>
                </a:cubicBezTo>
                <a:lnTo>
                  <a:pt x="40" y="200"/>
                </a:lnTo>
                <a:close/>
                <a:moveTo>
                  <a:pt x="175" y="224"/>
                </a:moveTo>
                <a:cubicBezTo>
                  <a:pt x="152" y="224"/>
                  <a:pt x="152" y="224"/>
                  <a:pt x="152" y="224"/>
                </a:cubicBezTo>
                <a:cubicBezTo>
                  <a:pt x="152" y="177"/>
                  <a:pt x="152" y="177"/>
                  <a:pt x="152" y="177"/>
                </a:cubicBezTo>
                <a:cubicBezTo>
                  <a:pt x="175" y="177"/>
                  <a:pt x="175" y="177"/>
                  <a:pt x="175" y="177"/>
                </a:cubicBezTo>
                <a:lnTo>
                  <a:pt x="175" y="224"/>
                </a:lnTo>
                <a:close/>
                <a:moveTo>
                  <a:pt x="218" y="224"/>
                </a:moveTo>
                <a:cubicBezTo>
                  <a:pt x="195" y="224"/>
                  <a:pt x="195" y="224"/>
                  <a:pt x="195" y="224"/>
                </a:cubicBezTo>
                <a:cubicBezTo>
                  <a:pt x="195" y="177"/>
                  <a:pt x="195" y="177"/>
                  <a:pt x="195" y="177"/>
                </a:cubicBezTo>
                <a:cubicBezTo>
                  <a:pt x="218" y="177"/>
                  <a:pt x="218" y="177"/>
                  <a:pt x="218" y="177"/>
                </a:cubicBezTo>
                <a:lnTo>
                  <a:pt x="218" y="224"/>
                </a:lnTo>
                <a:close/>
                <a:moveTo>
                  <a:pt x="262" y="224"/>
                </a:moveTo>
                <a:cubicBezTo>
                  <a:pt x="238" y="224"/>
                  <a:pt x="238" y="224"/>
                  <a:pt x="238" y="224"/>
                </a:cubicBezTo>
                <a:cubicBezTo>
                  <a:pt x="238" y="177"/>
                  <a:pt x="238" y="177"/>
                  <a:pt x="238" y="177"/>
                </a:cubicBezTo>
                <a:cubicBezTo>
                  <a:pt x="262" y="177"/>
                  <a:pt x="262" y="177"/>
                  <a:pt x="262" y="177"/>
                </a:cubicBezTo>
                <a:lnTo>
                  <a:pt x="262" y="224"/>
                </a:lnTo>
                <a:close/>
                <a:moveTo>
                  <a:pt x="212" y="64"/>
                </a:moveTo>
                <a:cubicBezTo>
                  <a:pt x="212" y="83"/>
                  <a:pt x="204" y="101"/>
                  <a:pt x="192" y="114"/>
                </a:cubicBezTo>
                <a:cubicBezTo>
                  <a:pt x="202" y="123"/>
                  <a:pt x="202" y="123"/>
                  <a:pt x="202" y="123"/>
                </a:cubicBezTo>
                <a:cubicBezTo>
                  <a:pt x="216" y="107"/>
                  <a:pt x="225" y="87"/>
                  <a:pt x="225" y="64"/>
                </a:cubicBezTo>
                <a:cubicBezTo>
                  <a:pt x="225" y="38"/>
                  <a:pt x="214" y="16"/>
                  <a:pt x="197" y="0"/>
                </a:cubicBezTo>
                <a:cubicBezTo>
                  <a:pt x="187" y="9"/>
                  <a:pt x="187" y="9"/>
                  <a:pt x="187" y="9"/>
                </a:cubicBezTo>
                <a:cubicBezTo>
                  <a:pt x="202" y="22"/>
                  <a:pt x="212" y="42"/>
                  <a:pt x="212" y="64"/>
                </a:cubicBezTo>
                <a:close/>
                <a:moveTo>
                  <a:pt x="175" y="64"/>
                </a:moveTo>
                <a:cubicBezTo>
                  <a:pt x="175" y="74"/>
                  <a:pt x="171" y="83"/>
                  <a:pt x="164" y="90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83" y="90"/>
                  <a:pt x="189" y="77"/>
                  <a:pt x="189" y="64"/>
                </a:cubicBezTo>
                <a:cubicBezTo>
                  <a:pt x="189" y="48"/>
                  <a:pt x="181" y="33"/>
                  <a:pt x="169" y="24"/>
                </a:cubicBezTo>
                <a:cubicBezTo>
                  <a:pt x="159" y="33"/>
                  <a:pt x="159" y="33"/>
                  <a:pt x="159" y="33"/>
                </a:cubicBezTo>
                <a:cubicBezTo>
                  <a:pt x="169" y="40"/>
                  <a:pt x="175" y="51"/>
                  <a:pt x="175" y="64"/>
                </a:cubicBezTo>
                <a:close/>
                <a:moveTo>
                  <a:pt x="107" y="102"/>
                </a:moveTo>
                <a:cubicBezTo>
                  <a:pt x="117" y="93"/>
                  <a:pt x="117" y="93"/>
                  <a:pt x="117" y="93"/>
                </a:cubicBezTo>
                <a:cubicBezTo>
                  <a:pt x="108" y="86"/>
                  <a:pt x="103" y="76"/>
                  <a:pt x="103" y="64"/>
                </a:cubicBezTo>
                <a:cubicBezTo>
                  <a:pt x="103" y="51"/>
                  <a:pt x="109" y="40"/>
                  <a:pt x="119" y="33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97" y="33"/>
                  <a:pt x="89" y="48"/>
                  <a:pt x="89" y="64"/>
                </a:cubicBezTo>
                <a:cubicBezTo>
                  <a:pt x="89" y="79"/>
                  <a:pt x="96" y="93"/>
                  <a:pt x="107" y="102"/>
                </a:cubicBezTo>
                <a:close/>
                <a:moveTo>
                  <a:pt x="89" y="117"/>
                </a:moveTo>
                <a:cubicBezTo>
                  <a:pt x="75" y="104"/>
                  <a:pt x="66" y="85"/>
                  <a:pt x="66" y="64"/>
                </a:cubicBezTo>
                <a:cubicBezTo>
                  <a:pt x="66" y="42"/>
                  <a:pt x="76" y="22"/>
                  <a:pt x="91" y="8"/>
                </a:cubicBezTo>
                <a:cubicBezTo>
                  <a:pt x="81" y="0"/>
                  <a:pt x="81" y="0"/>
                  <a:pt x="81" y="0"/>
                </a:cubicBezTo>
                <a:cubicBezTo>
                  <a:pt x="64" y="16"/>
                  <a:pt x="53" y="38"/>
                  <a:pt x="53" y="64"/>
                </a:cubicBezTo>
                <a:cubicBezTo>
                  <a:pt x="53" y="88"/>
                  <a:pt x="63" y="110"/>
                  <a:pt x="79" y="126"/>
                </a:cubicBezTo>
                <a:lnTo>
                  <a:pt x="89" y="117"/>
                </a:lnTo>
                <a:close/>
                <a:moveTo>
                  <a:pt x="149" y="147"/>
                </a:moveTo>
                <a:cubicBezTo>
                  <a:pt x="149" y="60"/>
                  <a:pt x="149" y="60"/>
                  <a:pt x="149" y="60"/>
                </a:cubicBezTo>
                <a:cubicBezTo>
                  <a:pt x="149" y="55"/>
                  <a:pt x="145" y="50"/>
                  <a:pt x="139" y="50"/>
                </a:cubicBezTo>
                <a:cubicBezTo>
                  <a:pt x="134" y="50"/>
                  <a:pt x="129" y="55"/>
                  <a:pt x="129" y="60"/>
                </a:cubicBezTo>
                <a:cubicBezTo>
                  <a:pt x="129" y="147"/>
                  <a:pt x="129" y="147"/>
                  <a:pt x="129" y="147"/>
                </a:cubicBezTo>
                <a:lnTo>
                  <a:pt x="149" y="14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1000" b="1" kern="0"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41" name="Freeform 66">
            <a:extLst>
              <a:ext uri="{FF2B5EF4-FFF2-40B4-BE49-F238E27FC236}">
                <a16:creationId xmlns:a16="http://schemas.microsoft.com/office/drawing/2014/main" id="{3AEF3E76-3D56-4CD7-8B91-543645D26467}"/>
              </a:ext>
            </a:extLst>
          </p:cNvPr>
          <p:cNvSpPr>
            <a:spLocks noEditPoints="1"/>
          </p:cNvSpPr>
          <p:nvPr/>
        </p:nvSpPr>
        <p:spPr bwMode="auto">
          <a:xfrm>
            <a:off x="6553815" y="3914948"/>
            <a:ext cx="392367" cy="339215"/>
          </a:xfrm>
          <a:custGeom>
            <a:avLst/>
            <a:gdLst>
              <a:gd name="T0" fmla="*/ 0 w 278"/>
              <a:gd name="T1" fmla="*/ 160 h 240"/>
              <a:gd name="T2" fmla="*/ 0 w 278"/>
              <a:gd name="T3" fmla="*/ 240 h 240"/>
              <a:gd name="T4" fmla="*/ 278 w 278"/>
              <a:gd name="T5" fmla="*/ 240 h 240"/>
              <a:gd name="T6" fmla="*/ 278 w 278"/>
              <a:gd name="T7" fmla="*/ 160 h 240"/>
              <a:gd name="T8" fmla="*/ 0 w 278"/>
              <a:gd name="T9" fmla="*/ 160 h 240"/>
              <a:gd name="T10" fmla="*/ 40 w 278"/>
              <a:gd name="T11" fmla="*/ 200 h 240"/>
              <a:gd name="T12" fmla="*/ 16 w 278"/>
              <a:gd name="T13" fmla="*/ 200 h 240"/>
              <a:gd name="T14" fmla="*/ 16 w 278"/>
              <a:gd name="T15" fmla="*/ 177 h 240"/>
              <a:gd name="T16" fmla="*/ 40 w 278"/>
              <a:gd name="T17" fmla="*/ 177 h 240"/>
              <a:gd name="T18" fmla="*/ 40 w 278"/>
              <a:gd name="T19" fmla="*/ 200 h 240"/>
              <a:gd name="T20" fmla="*/ 175 w 278"/>
              <a:gd name="T21" fmla="*/ 224 h 240"/>
              <a:gd name="T22" fmla="*/ 152 w 278"/>
              <a:gd name="T23" fmla="*/ 224 h 240"/>
              <a:gd name="T24" fmla="*/ 152 w 278"/>
              <a:gd name="T25" fmla="*/ 177 h 240"/>
              <a:gd name="T26" fmla="*/ 175 w 278"/>
              <a:gd name="T27" fmla="*/ 177 h 240"/>
              <a:gd name="T28" fmla="*/ 175 w 278"/>
              <a:gd name="T29" fmla="*/ 224 h 240"/>
              <a:gd name="T30" fmla="*/ 218 w 278"/>
              <a:gd name="T31" fmla="*/ 224 h 240"/>
              <a:gd name="T32" fmla="*/ 195 w 278"/>
              <a:gd name="T33" fmla="*/ 224 h 240"/>
              <a:gd name="T34" fmla="*/ 195 w 278"/>
              <a:gd name="T35" fmla="*/ 177 h 240"/>
              <a:gd name="T36" fmla="*/ 218 w 278"/>
              <a:gd name="T37" fmla="*/ 177 h 240"/>
              <a:gd name="T38" fmla="*/ 218 w 278"/>
              <a:gd name="T39" fmla="*/ 224 h 240"/>
              <a:gd name="T40" fmla="*/ 262 w 278"/>
              <a:gd name="T41" fmla="*/ 224 h 240"/>
              <a:gd name="T42" fmla="*/ 238 w 278"/>
              <a:gd name="T43" fmla="*/ 224 h 240"/>
              <a:gd name="T44" fmla="*/ 238 w 278"/>
              <a:gd name="T45" fmla="*/ 177 h 240"/>
              <a:gd name="T46" fmla="*/ 262 w 278"/>
              <a:gd name="T47" fmla="*/ 177 h 240"/>
              <a:gd name="T48" fmla="*/ 262 w 278"/>
              <a:gd name="T49" fmla="*/ 224 h 240"/>
              <a:gd name="T50" fmla="*/ 212 w 278"/>
              <a:gd name="T51" fmla="*/ 64 h 240"/>
              <a:gd name="T52" fmla="*/ 192 w 278"/>
              <a:gd name="T53" fmla="*/ 114 h 240"/>
              <a:gd name="T54" fmla="*/ 202 w 278"/>
              <a:gd name="T55" fmla="*/ 123 h 240"/>
              <a:gd name="T56" fmla="*/ 225 w 278"/>
              <a:gd name="T57" fmla="*/ 64 h 240"/>
              <a:gd name="T58" fmla="*/ 197 w 278"/>
              <a:gd name="T59" fmla="*/ 0 h 240"/>
              <a:gd name="T60" fmla="*/ 187 w 278"/>
              <a:gd name="T61" fmla="*/ 9 h 240"/>
              <a:gd name="T62" fmla="*/ 212 w 278"/>
              <a:gd name="T63" fmla="*/ 64 h 240"/>
              <a:gd name="T64" fmla="*/ 175 w 278"/>
              <a:gd name="T65" fmla="*/ 64 h 240"/>
              <a:gd name="T66" fmla="*/ 164 w 278"/>
              <a:gd name="T67" fmla="*/ 90 h 240"/>
              <a:gd name="T68" fmla="*/ 174 w 278"/>
              <a:gd name="T69" fmla="*/ 99 h 240"/>
              <a:gd name="T70" fmla="*/ 189 w 278"/>
              <a:gd name="T71" fmla="*/ 64 h 240"/>
              <a:gd name="T72" fmla="*/ 169 w 278"/>
              <a:gd name="T73" fmla="*/ 24 h 240"/>
              <a:gd name="T74" fmla="*/ 159 w 278"/>
              <a:gd name="T75" fmla="*/ 33 h 240"/>
              <a:gd name="T76" fmla="*/ 175 w 278"/>
              <a:gd name="T77" fmla="*/ 64 h 240"/>
              <a:gd name="T78" fmla="*/ 107 w 278"/>
              <a:gd name="T79" fmla="*/ 102 h 240"/>
              <a:gd name="T80" fmla="*/ 117 w 278"/>
              <a:gd name="T81" fmla="*/ 93 h 240"/>
              <a:gd name="T82" fmla="*/ 103 w 278"/>
              <a:gd name="T83" fmla="*/ 64 h 240"/>
              <a:gd name="T84" fmla="*/ 119 w 278"/>
              <a:gd name="T85" fmla="*/ 33 h 240"/>
              <a:gd name="T86" fmla="*/ 109 w 278"/>
              <a:gd name="T87" fmla="*/ 24 h 240"/>
              <a:gd name="T88" fmla="*/ 89 w 278"/>
              <a:gd name="T89" fmla="*/ 64 h 240"/>
              <a:gd name="T90" fmla="*/ 107 w 278"/>
              <a:gd name="T91" fmla="*/ 102 h 240"/>
              <a:gd name="T92" fmla="*/ 89 w 278"/>
              <a:gd name="T93" fmla="*/ 117 h 240"/>
              <a:gd name="T94" fmla="*/ 66 w 278"/>
              <a:gd name="T95" fmla="*/ 64 h 240"/>
              <a:gd name="T96" fmla="*/ 91 w 278"/>
              <a:gd name="T97" fmla="*/ 8 h 240"/>
              <a:gd name="T98" fmla="*/ 81 w 278"/>
              <a:gd name="T99" fmla="*/ 0 h 240"/>
              <a:gd name="T100" fmla="*/ 53 w 278"/>
              <a:gd name="T101" fmla="*/ 64 h 240"/>
              <a:gd name="T102" fmla="*/ 79 w 278"/>
              <a:gd name="T103" fmla="*/ 126 h 240"/>
              <a:gd name="T104" fmla="*/ 89 w 278"/>
              <a:gd name="T105" fmla="*/ 117 h 240"/>
              <a:gd name="T106" fmla="*/ 149 w 278"/>
              <a:gd name="T107" fmla="*/ 147 h 240"/>
              <a:gd name="T108" fmla="*/ 149 w 278"/>
              <a:gd name="T109" fmla="*/ 60 h 240"/>
              <a:gd name="T110" fmla="*/ 139 w 278"/>
              <a:gd name="T111" fmla="*/ 50 h 240"/>
              <a:gd name="T112" fmla="*/ 129 w 278"/>
              <a:gd name="T113" fmla="*/ 60 h 240"/>
              <a:gd name="T114" fmla="*/ 129 w 278"/>
              <a:gd name="T115" fmla="*/ 147 h 240"/>
              <a:gd name="T116" fmla="*/ 149 w 278"/>
              <a:gd name="T117" fmla="*/ 147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" h="240">
                <a:moveTo>
                  <a:pt x="0" y="160"/>
                </a:moveTo>
                <a:cubicBezTo>
                  <a:pt x="0" y="240"/>
                  <a:pt x="0" y="240"/>
                  <a:pt x="0" y="240"/>
                </a:cubicBezTo>
                <a:cubicBezTo>
                  <a:pt x="278" y="240"/>
                  <a:pt x="278" y="240"/>
                  <a:pt x="278" y="240"/>
                </a:cubicBezTo>
                <a:cubicBezTo>
                  <a:pt x="278" y="160"/>
                  <a:pt x="278" y="160"/>
                  <a:pt x="278" y="160"/>
                </a:cubicBezTo>
                <a:lnTo>
                  <a:pt x="0" y="160"/>
                </a:lnTo>
                <a:close/>
                <a:moveTo>
                  <a:pt x="40" y="200"/>
                </a:moveTo>
                <a:cubicBezTo>
                  <a:pt x="16" y="200"/>
                  <a:pt x="16" y="200"/>
                  <a:pt x="16" y="200"/>
                </a:cubicBezTo>
                <a:cubicBezTo>
                  <a:pt x="16" y="177"/>
                  <a:pt x="16" y="177"/>
                  <a:pt x="16" y="177"/>
                </a:cubicBezTo>
                <a:cubicBezTo>
                  <a:pt x="40" y="177"/>
                  <a:pt x="40" y="177"/>
                  <a:pt x="40" y="177"/>
                </a:cubicBezTo>
                <a:lnTo>
                  <a:pt x="40" y="200"/>
                </a:lnTo>
                <a:close/>
                <a:moveTo>
                  <a:pt x="175" y="224"/>
                </a:moveTo>
                <a:cubicBezTo>
                  <a:pt x="152" y="224"/>
                  <a:pt x="152" y="224"/>
                  <a:pt x="152" y="224"/>
                </a:cubicBezTo>
                <a:cubicBezTo>
                  <a:pt x="152" y="177"/>
                  <a:pt x="152" y="177"/>
                  <a:pt x="152" y="177"/>
                </a:cubicBezTo>
                <a:cubicBezTo>
                  <a:pt x="175" y="177"/>
                  <a:pt x="175" y="177"/>
                  <a:pt x="175" y="177"/>
                </a:cubicBezTo>
                <a:lnTo>
                  <a:pt x="175" y="224"/>
                </a:lnTo>
                <a:close/>
                <a:moveTo>
                  <a:pt x="218" y="224"/>
                </a:moveTo>
                <a:cubicBezTo>
                  <a:pt x="195" y="224"/>
                  <a:pt x="195" y="224"/>
                  <a:pt x="195" y="224"/>
                </a:cubicBezTo>
                <a:cubicBezTo>
                  <a:pt x="195" y="177"/>
                  <a:pt x="195" y="177"/>
                  <a:pt x="195" y="177"/>
                </a:cubicBezTo>
                <a:cubicBezTo>
                  <a:pt x="218" y="177"/>
                  <a:pt x="218" y="177"/>
                  <a:pt x="218" y="177"/>
                </a:cubicBezTo>
                <a:lnTo>
                  <a:pt x="218" y="224"/>
                </a:lnTo>
                <a:close/>
                <a:moveTo>
                  <a:pt x="262" y="224"/>
                </a:moveTo>
                <a:cubicBezTo>
                  <a:pt x="238" y="224"/>
                  <a:pt x="238" y="224"/>
                  <a:pt x="238" y="224"/>
                </a:cubicBezTo>
                <a:cubicBezTo>
                  <a:pt x="238" y="177"/>
                  <a:pt x="238" y="177"/>
                  <a:pt x="238" y="177"/>
                </a:cubicBezTo>
                <a:cubicBezTo>
                  <a:pt x="262" y="177"/>
                  <a:pt x="262" y="177"/>
                  <a:pt x="262" y="177"/>
                </a:cubicBezTo>
                <a:lnTo>
                  <a:pt x="262" y="224"/>
                </a:lnTo>
                <a:close/>
                <a:moveTo>
                  <a:pt x="212" y="64"/>
                </a:moveTo>
                <a:cubicBezTo>
                  <a:pt x="212" y="83"/>
                  <a:pt x="204" y="101"/>
                  <a:pt x="192" y="114"/>
                </a:cubicBezTo>
                <a:cubicBezTo>
                  <a:pt x="202" y="123"/>
                  <a:pt x="202" y="123"/>
                  <a:pt x="202" y="123"/>
                </a:cubicBezTo>
                <a:cubicBezTo>
                  <a:pt x="216" y="107"/>
                  <a:pt x="225" y="87"/>
                  <a:pt x="225" y="64"/>
                </a:cubicBezTo>
                <a:cubicBezTo>
                  <a:pt x="225" y="38"/>
                  <a:pt x="214" y="16"/>
                  <a:pt x="197" y="0"/>
                </a:cubicBezTo>
                <a:cubicBezTo>
                  <a:pt x="187" y="9"/>
                  <a:pt x="187" y="9"/>
                  <a:pt x="187" y="9"/>
                </a:cubicBezTo>
                <a:cubicBezTo>
                  <a:pt x="202" y="22"/>
                  <a:pt x="212" y="42"/>
                  <a:pt x="212" y="64"/>
                </a:cubicBezTo>
                <a:close/>
                <a:moveTo>
                  <a:pt x="175" y="64"/>
                </a:moveTo>
                <a:cubicBezTo>
                  <a:pt x="175" y="74"/>
                  <a:pt x="171" y="83"/>
                  <a:pt x="164" y="90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83" y="90"/>
                  <a:pt x="189" y="77"/>
                  <a:pt x="189" y="64"/>
                </a:cubicBezTo>
                <a:cubicBezTo>
                  <a:pt x="189" y="48"/>
                  <a:pt x="181" y="33"/>
                  <a:pt x="169" y="24"/>
                </a:cubicBezTo>
                <a:cubicBezTo>
                  <a:pt x="159" y="33"/>
                  <a:pt x="159" y="33"/>
                  <a:pt x="159" y="33"/>
                </a:cubicBezTo>
                <a:cubicBezTo>
                  <a:pt x="169" y="40"/>
                  <a:pt x="175" y="51"/>
                  <a:pt x="175" y="64"/>
                </a:cubicBezTo>
                <a:close/>
                <a:moveTo>
                  <a:pt x="107" y="102"/>
                </a:moveTo>
                <a:cubicBezTo>
                  <a:pt x="117" y="93"/>
                  <a:pt x="117" y="93"/>
                  <a:pt x="117" y="93"/>
                </a:cubicBezTo>
                <a:cubicBezTo>
                  <a:pt x="108" y="86"/>
                  <a:pt x="103" y="76"/>
                  <a:pt x="103" y="64"/>
                </a:cubicBezTo>
                <a:cubicBezTo>
                  <a:pt x="103" y="51"/>
                  <a:pt x="109" y="40"/>
                  <a:pt x="119" y="33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97" y="33"/>
                  <a:pt x="89" y="48"/>
                  <a:pt x="89" y="64"/>
                </a:cubicBezTo>
                <a:cubicBezTo>
                  <a:pt x="89" y="79"/>
                  <a:pt x="96" y="93"/>
                  <a:pt x="107" y="102"/>
                </a:cubicBezTo>
                <a:close/>
                <a:moveTo>
                  <a:pt x="89" y="117"/>
                </a:moveTo>
                <a:cubicBezTo>
                  <a:pt x="75" y="104"/>
                  <a:pt x="66" y="85"/>
                  <a:pt x="66" y="64"/>
                </a:cubicBezTo>
                <a:cubicBezTo>
                  <a:pt x="66" y="42"/>
                  <a:pt x="76" y="22"/>
                  <a:pt x="91" y="8"/>
                </a:cubicBezTo>
                <a:cubicBezTo>
                  <a:pt x="81" y="0"/>
                  <a:pt x="81" y="0"/>
                  <a:pt x="81" y="0"/>
                </a:cubicBezTo>
                <a:cubicBezTo>
                  <a:pt x="64" y="16"/>
                  <a:pt x="53" y="38"/>
                  <a:pt x="53" y="64"/>
                </a:cubicBezTo>
                <a:cubicBezTo>
                  <a:pt x="53" y="88"/>
                  <a:pt x="63" y="110"/>
                  <a:pt x="79" y="126"/>
                </a:cubicBezTo>
                <a:lnTo>
                  <a:pt x="89" y="117"/>
                </a:lnTo>
                <a:close/>
                <a:moveTo>
                  <a:pt x="149" y="147"/>
                </a:moveTo>
                <a:cubicBezTo>
                  <a:pt x="149" y="60"/>
                  <a:pt x="149" y="60"/>
                  <a:pt x="149" y="60"/>
                </a:cubicBezTo>
                <a:cubicBezTo>
                  <a:pt x="149" y="55"/>
                  <a:pt x="145" y="50"/>
                  <a:pt x="139" y="50"/>
                </a:cubicBezTo>
                <a:cubicBezTo>
                  <a:pt x="134" y="50"/>
                  <a:pt x="129" y="55"/>
                  <a:pt x="129" y="60"/>
                </a:cubicBezTo>
                <a:cubicBezTo>
                  <a:pt x="129" y="147"/>
                  <a:pt x="129" y="147"/>
                  <a:pt x="129" y="147"/>
                </a:cubicBezTo>
                <a:lnTo>
                  <a:pt x="149" y="14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1000" b="1" kern="0"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42" name="Freeform 66">
            <a:extLst>
              <a:ext uri="{FF2B5EF4-FFF2-40B4-BE49-F238E27FC236}">
                <a16:creationId xmlns:a16="http://schemas.microsoft.com/office/drawing/2014/main" id="{983F899B-5706-441A-8F06-395A949EA9FC}"/>
              </a:ext>
            </a:extLst>
          </p:cNvPr>
          <p:cNvSpPr>
            <a:spLocks noEditPoints="1"/>
          </p:cNvSpPr>
          <p:nvPr/>
        </p:nvSpPr>
        <p:spPr bwMode="auto">
          <a:xfrm>
            <a:off x="4608449" y="3909276"/>
            <a:ext cx="392367" cy="339215"/>
          </a:xfrm>
          <a:custGeom>
            <a:avLst/>
            <a:gdLst>
              <a:gd name="T0" fmla="*/ 0 w 278"/>
              <a:gd name="T1" fmla="*/ 160 h 240"/>
              <a:gd name="T2" fmla="*/ 0 w 278"/>
              <a:gd name="T3" fmla="*/ 240 h 240"/>
              <a:gd name="T4" fmla="*/ 278 w 278"/>
              <a:gd name="T5" fmla="*/ 240 h 240"/>
              <a:gd name="T6" fmla="*/ 278 w 278"/>
              <a:gd name="T7" fmla="*/ 160 h 240"/>
              <a:gd name="T8" fmla="*/ 0 w 278"/>
              <a:gd name="T9" fmla="*/ 160 h 240"/>
              <a:gd name="T10" fmla="*/ 40 w 278"/>
              <a:gd name="T11" fmla="*/ 200 h 240"/>
              <a:gd name="T12" fmla="*/ 16 w 278"/>
              <a:gd name="T13" fmla="*/ 200 h 240"/>
              <a:gd name="T14" fmla="*/ 16 w 278"/>
              <a:gd name="T15" fmla="*/ 177 h 240"/>
              <a:gd name="T16" fmla="*/ 40 w 278"/>
              <a:gd name="T17" fmla="*/ 177 h 240"/>
              <a:gd name="T18" fmla="*/ 40 w 278"/>
              <a:gd name="T19" fmla="*/ 200 h 240"/>
              <a:gd name="T20" fmla="*/ 175 w 278"/>
              <a:gd name="T21" fmla="*/ 224 h 240"/>
              <a:gd name="T22" fmla="*/ 152 w 278"/>
              <a:gd name="T23" fmla="*/ 224 h 240"/>
              <a:gd name="T24" fmla="*/ 152 w 278"/>
              <a:gd name="T25" fmla="*/ 177 h 240"/>
              <a:gd name="T26" fmla="*/ 175 w 278"/>
              <a:gd name="T27" fmla="*/ 177 h 240"/>
              <a:gd name="T28" fmla="*/ 175 w 278"/>
              <a:gd name="T29" fmla="*/ 224 h 240"/>
              <a:gd name="T30" fmla="*/ 218 w 278"/>
              <a:gd name="T31" fmla="*/ 224 h 240"/>
              <a:gd name="T32" fmla="*/ 195 w 278"/>
              <a:gd name="T33" fmla="*/ 224 h 240"/>
              <a:gd name="T34" fmla="*/ 195 w 278"/>
              <a:gd name="T35" fmla="*/ 177 h 240"/>
              <a:gd name="T36" fmla="*/ 218 w 278"/>
              <a:gd name="T37" fmla="*/ 177 h 240"/>
              <a:gd name="T38" fmla="*/ 218 w 278"/>
              <a:gd name="T39" fmla="*/ 224 h 240"/>
              <a:gd name="T40" fmla="*/ 262 w 278"/>
              <a:gd name="T41" fmla="*/ 224 h 240"/>
              <a:gd name="T42" fmla="*/ 238 w 278"/>
              <a:gd name="T43" fmla="*/ 224 h 240"/>
              <a:gd name="T44" fmla="*/ 238 w 278"/>
              <a:gd name="T45" fmla="*/ 177 h 240"/>
              <a:gd name="T46" fmla="*/ 262 w 278"/>
              <a:gd name="T47" fmla="*/ 177 h 240"/>
              <a:gd name="T48" fmla="*/ 262 w 278"/>
              <a:gd name="T49" fmla="*/ 224 h 240"/>
              <a:gd name="T50" fmla="*/ 212 w 278"/>
              <a:gd name="T51" fmla="*/ 64 h 240"/>
              <a:gd name="T52" fmla="*/ 192 w 278"/>
              <a:gd name="T53" fmla="*/ 114 h 240"/>
              <a:gd name="T54" fmla="*/ 202 w 278"/>
              <a:gd name="T55" fmla="*/ 123 h 240"/>
              <a:gd name="T56" fmla="*/ 225 w 278"/>
              <a:gd name="T57" fmla="*/ 64 h 240"/>
              <a:gd name="T58" fmla="*/ 197 w 278"/>
              <a:gd name="T59" fmla="*/ 0 h 240"/>
              <a:gd name="T60" fmla="*/ 187 w 278"/>
              <a:gd name="T61" fmla="*/ 9 h 240"/>
              <a:gd name="T62" fmla="*/ 212 w 278"/>
              <a:gd name="T63" fmla="*/ 64 h 240"/>
              <a:gd name="T64" fmla="*/ 175 w 278"/>
              <a:gd name="T65" fmla="*/ 64 h 240"/>
              <a:gd name="T66" fmla="*/ 164 w 278"/>
              <a:gd name="T67" fmla="*/ 90 h 240"/>
              <a:gd name="T68" fmla="*/ 174 w 278"/>
              <a:gd name="T69" fmla="*/ 99 h 240"/>
              <a:gd name="T70" fmla="*/ 189 w 278"/>
              <a:gd name="T71" fmla="*/ 64 h 240"/>
              <a:gd name="T72" fmla="*/ 169 w 278"/>
              <a:gd name="T73" fmla="*/ 24 h 240"/>
              <a:gd name="T74" fmla="*/ 159 w 278"/>
              <a:gd name="T75" fmla="*/ 33 h 240"/>
              <a:gd name="T76" fmla="*/ 175 w 278"/>
              <a:gd name="T77" fmla="*/ 64 h 240"/>
              <a:gd name="T78" fmla="*/ 107 w 278"/>
              <a:gd name="T79" fmla="*/ 102 h 240"/>
              <a:gd name="T80" fmla="*/ 117 w 278"/>
              <a:gd name="T81" fmla="*/ 93 h 240"/>
              <a:gd name="T82" fmla="*/ 103 w 278"/>
              <a:gd name="T83" fmla="*/ 64 h 240"/>
              <a:gd name="T84" fmla="*/ 119 w 278"/>
              <a:gd name="T85" fmla="*/ 33 h 240"/>
              <a:gd name="T86" fmla="*/ 109 w 278"/>
              <a:gd name="T87" fmla="*/ 24 h 240"/>
              <a:gd name="T88" fmla="*/ 89 w 278"/>
              <a:gd name="T89" fmla="*/ 64 h 240"/>
              <a:gd name="T90" fmla="*/ 107 w 278"/>
              <a:gd name="T91" fmla="*/ 102 h 240"/>
              <a:gd name="T92" fmla="*/ 89 w 278"/>
              <a:gd name="T93" fmla="*/ 117 h 240"/>
              <a:gd name="T94" fmla="*/ 66 w 278"/>
              <a:gd name="T95" fmla="*/ 64 h 240"/>
              <a:gd name="T96" fmla="*/ 91 w 278"/>
              <a:gd name="T97" fmla="*/ 8 h 240"/>
              <a:gd name="T98" fmla="*/ 81 w 278"/>
              <a:gd name="T99" fmla="*/ 0 h 240"/>
              <a:gd name="T100" fmla="*/ 53 w 278"/>
              <a:gd name="T101" fmla="*/ 64 h 240"/>
              <a:gd name="T102" fmla="*/ 79 w 278"/>
              <a:gd name="T103" fmla="*/ 126 h 240"/>
              <a:gd name="T104" fmla="*/ 89 w 278"/>
              <a:gd name="T105" fmla="*/ 117 h 240"/>
              <a:gd name="T106" fmla="*/ 149 w 278"/>
              <a:gd name="T107" fmla="*/ 147 h 240"/>
              <a:gd name="T108" fmla="*/ 149 w 278"/>
              <a:gd name="T109" fmla="*/ 60 h 240"/>
              <a:gd name="T110" fmla="*/ 139 w 278"/>
              <a:gd name="T111" fmla="*/ 50 h 240"/>
              <a:gd name="T112" fmla="*/ 129 w 278"/>
              <a:gd name="T113" fmla="*/ 60 h 240"/>
              <a:gd name="T114" fmla="*/ 129 w 278"/>
              <a:gd name="T115" fmla="*/ 147 h 240"/>
              <a:gd name="T116" fmla="*/ 149 w 278"/>
              <a:gd name="T117" fmla="*/ 147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" h="240">
                <a:moveTo>
                  <a:pt x="0" y="160"/>
                </a:moveTo>
                <a:cubicBezTo>
                  <a:pt x="0" y="240"/>
                  <a:pt x="0" y="240"/>
                  <a:pt x="0" y="240"/>
                </a:cubicBezTo>
                <a:cubicBezTo>
                  <a:pt x="278" y="240"/>
                  <a:pt x="278" y="240"/>
                  <a:pt x="278" y="240"/>
                </a:cubicBezTo>
                <a:cubicBezTo>
                  <a:pt x="278" y="160"/>
                  <a:pt x="278" y="160"/>
                  <a:pt x="278" y="160"/>
                </a:cubicBezTo>
                <a:lnTo>
                  <a:pt x="0" y="160"/>
                </a:lnTo>
                <a:close/>
                <a:moveTo>
                  <a:pt x="40" y="200"/>
                </a:moveTo>
                <a:cubicBezTo>
                  <a:pt x="16" y="200"/>
                  <a:pt x="16" y="200"/>
                  <a:pt x="16" y="200"/>
                </a:cubicBezTo>
                <a:cubicBezTo>
                  <a:pt x="16" y="177"/>
                  <a:pt x="16" y="177"/>
                  <a:pt x="16" y="177"/>
                </a:cubicBezTo>
                <a:cubicBezTo>
                  <a:pt x="40" y="177"/>
                  <a:pt x="40" y="177"/>
                  <a:pt x="40" y="177"/>
                </a:cubicBezTo>
                <a:lnTo>
                  <a:pt x="40" y="200"/>
                </a:lnTo>
                <a:close/>
                <a:moveTo>
                  <a:pt x="175" y="224"/>
                </a:moveTo>
                <a:cubicBezTo>
                  <a:pt x="152" y="224"/>
                  <a:pt x="152" y="224"/>
                  <a:pt x="152" y="224"/>
                </a:cubicBezTo>
                <a:cubicBezTo>
                  <a:pt x="152" y="177"/>
                  <a:pt x="152" y="177"/>
                  <a:pt x="152" y="177"/>
                </a:cubicBezTo>
                <a:cubicBezTo>
                  <a:pt x="175" y="177"/>
                  <a:pt x="175" y="177"/>
                  <a:pt x="175" y="177"/>
                </a:cubicBezTo>
                <a:lnTo>
                  <a:pt x="175" y="224"/>
                </a:lnTo>
                <a:close/>
                <a:moveTo>
                  <a:pt x="218" y="224"/>
                </a:moveTo>
                <a:cubicBezTo>
                  <a:pt x="195" y="224"/>
                  <a:pt x="195" y="224"/>
                  <a:pt x="195" y="224"/>
                </a:cubicBezTo>
                <a:cubicBezTo>
                  <a:pt x="195" y="177"/>
                  <a:pt x="195" y="177"/>
                  <a:pt x="195" y="177"/>
                </a:cubicBezTo>
                <a:cubicBezTo>
                  <a:pt x="218" y="177"/>
                  <a:pt x="218" y="177"/>
                  <a:pt x="218" y="177"/>
                </a:cubicBezTo>
                <a:lnTo>
                  <a:pt x="218" y="224"/>
                </a:lnTo>
                <a:close/>
                <a:moveTo>
                  <a:pt x="262" y="224"/>
                </a:moveTo>
                <a:cubicBezTo>
                  <a:pt x="238" y="224"/>
                  <a:pt x="238" y="224"/>
                  <a:pt x="238" y="224"/>
                </a:cubicBezTo>
                <a:cubicBezTo>
                  <a:pt x="238" y="177"/>
                  <a:pt x="238" y="177"/>
                  <a:pt x="238" y="177"/>
                </a:cubicBezTo>
                <a:cubicBezTo>
                  <a:pt x="262" y="177"/>
                  <a:pt x="262" y="177"/>
                  <a:pt x="262" y="177"/>
                </a:cubicBezTo>
                <a:lnTo>
                  <a:pt x="262" y="224"/>
                </a:lnTo>
                <a:close/>
                <a:moveTo>
                  <a:pt x="212" y="64"/>
                </a:moveTo>
                <a:cubicBezTo>
                  <a:pt x="212" y="83"/>
                  <a:pt x="204" y="101"/>
                  <a:pt x="192" y="114"/>
                </a:cubicBezTo>
                <a:cubicBezTo>
                  <a:pt x="202" y="123"/>
                  <a:pt x="202" y="123"/>
                  <a:pt x="202" y="123"/>
                </a:cubicBezTo>
                <a:cubicBezTo>
                  <a:pt x="216" y="107"/>
                  <a:pt x="225" y="87"/>
                  <a:pt x="225" y="64"/>
                </a:cubicBezTo>
                <a:cubicBezTo>
                  <a:pt x="225" y="38"/>
                  <a:pt x="214" y="16"/>
                  <a:pt x="197" y="0"/>
                </a:cubicBezTo>
                <a:cubicBezTo>
                  <a:pt x="187" y="9"/>
                  <a:pt x="187" y="9"/>
                  <a:pt x="187" y="9"/>
                </a:cubicBezTo>
                <a:cubicBezTo>
                  <a:pt x="202" y="22"/>
                  <a:pt x="212" y="42"/>
                  <a:pt x="212" y="64"/>
                </a:cubicBezTo>
                <a:close/>
                <a:moveTo>
                  <a:pt x="175" y="64"/>
                </a:moveTo>
                <a:cubicBezTo>
                  <a:pt x="175" y="74"/>
                  <a:pt x="171" y="83"/>
                  <a:pt x="164" y="90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83" y="90"/>
                  <a:pt x="189" y="77"/>
                  <a:pt x="189" y="64"/>
                </a:cubicBezTo>
                <a:cubicBezTo>
                  <a:pt x="189" y="48"/>
                  <a:pt x="181" y="33"/>
                  <a:pt x="169" y="24"/>
                </a:cubicBezTo>
                <a:cubicBezTo>
                  <a:pt x="159" y="33"/>
                  <a:pt x="159" y="33"/>
                  <a:pt x="159" y="33"/>
                </a:cubicBezTo>
                <a:cubicBezTo>
                  <a:pt x="169" y="40"/>
                  <a:pt x="175" y="51"/>
                  <a:pt x="175" y="64"/>
                </a:cubicBezTo>
                <a:close/>
                <a:moveTo>
                  <a:pt x="107" y="102"/>
                </a:moveTo>
                <a:cubicBezTo>
                  <a:pt x="117" y="93"/>
                  <a:pt x="117" y="93"/>
                  <a:pt x="117" y="93"/>
                </a:cubicBezTo>
                <a:cubicBezTo>
                  <a:pt x="108" y="86"/>
                  <a:pt x="103" y="76"/>
                  <a:pt x="103" y="64"/>
                </a:cubicBezTo>
                <a:cubicBezTo>
                  <a:pt x="103" y="51"/>
                  <a:pt x="109" y="40"/>
                  <a:pt x="119" y="33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97" y="33"/>
                  <a:pt x="89" y="48"/>
                  <a:pt x="89" y="64"/>
                </a:cubicBezTo>
                <a:cubicBezTo>
                  <a:pt x="89" y="79"/>
                  <a:pt x="96" y="93"/>
                  <a:pt x="107" y="102"/>
                </a:cubicBezTo>
                <a:close/>
                <a:moveTo>
                  <a:pt x="89" y="117"/>
                </a:moveTo>
                <a:cubicBezTo>
                  <a:pt x="75" y="104"/>
                  <a:pt x="66" y="85"/>
                  <a:pt x="66" y="64"/>
                </a:cubicBezTo>
                <a:cubicBezTo>
                  <a:pt x="66" y="42"/>
                  <a:pt x="76" y="22"/>
                  <a:pt x="91" y="8"/>
                </a:cubicBezTo>
                <a:cubicBezTo>
                  <a:pt x="81" y="0"/>
                  <a:pt x="81" y="0"/>
                  <a:pt x="81" y="0"/>
                </a:cubicBezTo>
                <a:cubicBezTo>
                  <a:pt x="64" y="16"/>
                  <a:pt x="53" y="38"/>
                  <a:pt x="53" y="64"/>
                </a:cubicBezTo>
                <a:cubicBezTo>
                  <a:pt x="53" y="88"/>
                  <a:pt x="63" y="110"/>
                  <a:pt x="79" y="126"/>
                </a:cubicBezTo>
                <a:lnTo>
                  <a:pt x="89" y="117"/>
                </a:lnTo>
                <a:close/>
                <a:moveTo>
                  <a:pt x="149" y="147"/>
                </a:moveTo>
                <a:cubicBezTo>
                  <a:pt x="149" y="60"/>
                  <a:pt x="149" y="60"/>
                  <a:pt x="149" y="60"/>
                </a:cubicBezTo>
                <a:cubicBezTo>
                  <a:pt x="149" y="55"/>
                  <a:pt x="145" y="50"/>
                  <a:pt x="139" y="50"/>
                </a:cubicBezTo>
                <a:cubicBezTo>
                  <a:pt x="134" y="50"/>
                  <a:pt x="129" y="55"/>
                  <a:pt x="129" y="60"/>
                </a:cubicBezTo>
                <a:cubicBezTo>
                  <a:pt x="129" y="147"/>
                  <a:pt x="129" y="147"/>
                  <a:pt x="129" y="147"/>
                </a:cubicBezTo>
                <a:lnTo>
                  <a:pt x="149" y="14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1000" b="1" kern="0"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69" name="Freeform 66">
            <a:extLst>
              <a:ext uri="{FF2B5EF4-FFF2-40B4-BE49-F238E27FC236}">
                <a16:creationId xmlns:a16="http://schemas.microsoft.com/office/drawing/2014/main" id="{827BEDC4-E654-41DA-A497-989796B34634}"/>
              </a:ext>
            </a:extLst>
          </p:cNvPr>
          <p:cNvSpPr>
            <a:spLocks noEditPoints="1"/>
          </p:cNvSpPr>
          <p:nvPr/>
        </p:nvSpPr>
        <p:spPr bwMode="auto">
          <a:xfrm>
            <a:off x="7473636" y="3914948"/>
            <a:ext cx="392367" cy="339215"/>
          </a:xfrm>
          <a:custGeom>
            <a:avLst/>
            <a:gdLst>
              <a:gd name="T0" fmla="*/ 0 w 278"/>
              <a:gd name="T1" fmla="*/ 160 h 240"/>
              <a:gd name="T2" fmla="*/ 0 w 278"/>
              <a:gd name="T3" fmla="*/ 240 h 240"/>
              <a:gd name="T4" fmla="*/ 278 w 278"/>
              <a:gd name="T5" fmla="*/ 240 h 240"/>
              <a:gd name="T6" fmla="*/ 278 w 278"/>
              <a:gd name="T7" fmla="*/ 160 h 240"/>
              <a:gd name="T8" fmla="*/ 0 w 278"/>
              <a:gd name="T9" fmla="*/ 160 h 240"/>
              <a:gd name="T10" fmla="*/ 40 w 278"/>
              <a:gd name="T11" fmla="*/ 200 h 240"/>
              <a:gd name="T12" fmla="*/ 16 w 278"/>
              <a:gd name="T13" fmla="*/ 200 h 240"/>
              <a:gd name="T14" fmla="*/ 16 w 278"/>
              <a:gd name="T15" fmla="*/ 177 h 240"/>
              <a:gd name="T16" fmla="*/ 40 w 278"/>
              <a:gd name="T17" fmla="*/ 177 h 240"/>
              <a:gd name="T18" fmla="*/ 40 w 278"/>
              <a:gd name="T19" fmla="*/ 200 h 240"/>
              <a:gd name="T20" fmla="*/ 175 w 278"/>
              <a:gd name="T21" fmla="*/ 224 h 240"/>
              <a:gd name="T22" fmla="*/ 152 w 278"/>
              <a:gd name="T23" fmla="*/ 224 h 240"/>
              <a:gd name="T24" fmla="*/ 152 w 278"/>
              <a:gd name="T25" fmla="*/ 177 h 240"/>
              <a:gd name="T26" fmla="*/ 175 w 278"/>
              <a:gd name="T27" fmla="*/ 177 h 240"/>
              <a:gd name="T28" fmla="*/ 175 w 278"/>
              <a:gd name="T29" fmla="*/ 224 h 240"/>
              <a:gd name="T30" fmla="*/ 218 w 278"/>
              <a:gd name="T31" fmla="*/ 224 h 240"/>
              <a:gd name="T32" fmla="*/ 195 w 278"/>
              <a:gd name="T33" fmla="*/ 224 h 240"/>
              <a:gd name="T34" fmla="*/ 195 w 278"/>
              <a:gd name="T35" fmla="*/ 177 h 240"/>
              <a:gd name="T36" fmla="*/ 218 w 278"/>
              <a:gd name="T37" fmla="*/ 177 h 240"/>
              <a:gd name="T38" fmla="*/ 218 w 278"/>
              <a:gd name="T39" fmla="*/ 224 h 240"/>
              <a:gd name="T40" fmla="*/ 262 w 278"/>
              <a:gd name="T41" fmla="*/ 224 h 240"/>
              <a:gd name="T42" fmla="*/ 238 w 278"/>
              <a:gd name="T43" fmla="*/ 224 h 240"/>
              <a:gd name="T44" fmla="*/ 238 w 278"/>
              <a:gd name="T45" fmla="*/ 177 h 240"/>
              <a:gd name="T46" fmla="*/ 262 w 278"/>
              <a:gd name="T47" fmla="*/ 177 h 240"/>
              <a:gd name="T48" fmla="*/ 262 w 278"/>
              <a:gd name="T49" fmla="*/ 224 h 240"/>
              <a:gd name="T50" fmla="*/ 212 w 278"/>
              <a:gd name="T51" fmla="*/ 64 h 240"/>
              <a:gd name="T52" fmla="*/ 192 w 278"/>
              <a:gd name="T53" fmla="*/ 114 h 240"/>
              <a:gd name="T54" fmla="*/ 202 w 278"/>
              <a:gd name="T55" fmla="*/ 123 h 240"/>
              <a:gd name="T56" fmla="*/ 225 w 278"/>
              <a:gd name="T57" fmla="*/ 64 h 240"/>
              <a:gd name="T58" fmla="*/ 197 w 278"/>
              <a:gd name="T59" fmla="*/ 0 h 240"/>
              <a:gd name="T60" fmla="*/ 187 w 278"/>
              <a:gd name="T61" fmla="*/ 9 h 240"/>
              <a:gd name="T62" fmla="*/ 212 w 278"/>
              <a:gd name="T63" fmla="*/ 64 h 240"/>
              <a:gd name="T64" fmla="*/ 175 w 278"/>
              <a:gd name="T65" fmla="*/ 64 h 240"/>
              <a:gd name="T66" fmla="*/ 164 w 278"/>
              <a:gd name="T67" fmla="*/ 90 h 240"/>
              <a:gd name="T68" fmla="*/ 174 w 278"/>
              <a:gd name="T69" fmla="*/ 99 h 240"/>
              <a:gd name="T70" fmla="*/ 189 w 278"/>
              <a:gd name="T71" fmla="*/ 64 h 240"/>
              <a:gd name="T72" fmla="*/ 169 w 278"/>
              <a:gd name="T73" fmla="*/ 24 h 240"/>
              <a:gd name="T74" fmla="*/ 159 w 278"/>
              <a:gd name="T75" fmla="*/ 33 h 240"/>
              <a:gd name="T76" fmla="*/ 175 w 278"/>
              <a:gd name="T77" fmla="*/ 64 h 240"/>
              <a:gd name="T78" fmla="*/ 107 w 278"/>
              <a:gd name="T79" fmla="*/ 102 h 240"/>
              <a:gd name="T80" fmla="*/ 117 w 278"/>
              <a:gd name="T81" fmla="*/ 93 h 240"/>
              <a:gd name="T82" fmla="*/ 103 w 278"/>
              <a:gd name="T83" fmla="*/ 64 h 240"/>
              <a:gd name="T84" fmla="*/ 119 w 278"/>
              <a:gd name="T85" fmla="*/ 33 h 240"/>
              <a:gd name="T86" fmla="*/ 109 w 278"/>
              <a:gd name="T87" fmla="*/ 24 h 240"/>
              <a:gd name="T88" fmla="*/ 89 w 278"/>
              <a:gd name="T89" fmla="*/ 64 h 240"/>
              <a:gd name="T90" fmla="*/ 107 w 278"/>
              <a:gd name="T91" fmla="*/ 102 h 240"/>
              <a:gd name="T92" fmla="*/ 89 w 278"/>
              <a:gd name="T93" fmla="*/ 117 h 240"/>
              <a:gd name="T94" fmla="*/ 66 w 278"/>
              <a:gd name="T95" fmla="*/ 64 h 240"/>
              <a:gd name="T96" fmla="*/ 91 w 278"/>
              <a:gd name="T97" fmla="*/ 8 h 240"/>
              <a:gd name="T98" fmla="*/ 81 w 278"/>
              <a:gd name="T99" fmla="*/ 0 h 240"/>
              <a:gd name="T100" fmla="*/ 53 w 278"/>
              <a:gd name="T101" fmla="*/ 64 h 240"/>
              <a:gd name="T102" fmla="*/ 79 w 278"/>
              <a:gd name="T103" fmla="*/ 126 h 240"/>
              <a:gd name="T104" fmla="*/ 89 w 278"/>
              <a:gd name="T105" fmla="*/ 117 h 240"/>
              <a:gd name="T106" fmla="*/ 149 w 278"/>
              <a:gd name="T107" fmla="*/ 147 h 240"/>
              <a:gd name="T108" fmla="*/ 149 w 278"/>
              <a:gd name="T109" fmla="*/ 60 h 240"/>
              <a:gd name="T110" fmla="*/ 139 w 278"/>
              <a:gd name="T111" fmla="*/ 50 h 240"/>
              <a:gd name="T112" fmla="*/ 129 w 278"/>
              <a:gd name="T113" fmla="*/ 60 h 240"/>
              <a:gd name="T114" fmla="*/ 129 w 278"/>
              <a:gd name="T115" fmla="*/ 147 h 240"/>
              <a:gd name="T116" fmla="*/ 149 w 278"/>
              <a:gd name="T117" fmla="*/ 147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" h="240">
                <a:moveTo>
                  <a:pt x="0" y="160"/>
                </a:moveTo>
                <a:cubicBezTo>
                  <a:pt x="0" y="240"/>
                  <a:pt x="0" y="240"/>
                  <a:pt x="0" y="240"/>
                </a:cubicBezTo>
                <a:cubicBezTo>
                  <a:pt x="278" y="240"/>
                  <a:pt x="278" y="240"/>
                  <a:pt x="278" y="240"/>
                </a:cubicBezTo>
                <a:cubicBezTo>
                  <a:pt x="278" y="160"/>
                  <a:pt x="278" y="160"/>
                  <a:pt x="278" y="160"/>
                </a:cubicBezTo>
                <a:lnTo>
                  <a:pt x="0" y="160"/>
                </a:lnTo>
                <a:close/>
                <a:moveTo>
                  <a:pt x="40" y="200"/>
                </a:moveTo>
                <a:cubicBezTo>
                  <a:pt x="16" y="200"/>
                  <a:pt x="16" y="200"/>
                  <a:pt x="16" y="200"/>
                </a:cubicBezTo>
                <a:cubicBezTo>
                  <a:pt x="16" y="177"/>
                  <a:pt x="16" y="177"/>
                  <a:pt x="16" y="177"/>
                </a:cubicBezTo>
                <a:cubicBezTo>
                  <a:pt x="40" y="177"/>
                  <a:pt x="40" y="177"/>
                  <a:pt x="40" y="177"/>
                </a:cubicBezTo>
                <a:lnTo>
                  <a:pt x="40" y="200"/>
                </a:lnTo>
                <a:close/>
                <a:moveTo>
                  <a:pt x="175" y="224"/>
                </a:moveTo>
                <a:cubicBezTo>
                  <a:pt x="152" y="224"/>
                  <a:pt x="152" y="224"/>
                  <a:pt x="152" y="224"/>
                </a:cubicBezTo>
                <a:cubicBezTo>
                  <a:pt x="152" y="177"/>
                  <a:pt x="152" y="177"/>
                  <a:pt x="152" y="177"/>
                </a:cubicBezTo>
                <a:cubicBezTo>
                  <a:pt x="175" y="177"/>
                  <a:pt x="175" y="177"/>
                  <a:pt x="175" y="177"/>
                </a:cubicBezTo>
                <a:lnTo>
                  <a:pt x="175" y="224"/>
                </a:lnTo>
                <a:close/>
                <a:moveTo>
                  <a:pt x="218" y="224"/>
                </a:moveTo>
                <a:cubicBezTo>
                  <a:pt x="195" y="224"/>
                  <a:pt x="195" y="224"/>
                  <a:pt x="195" y="224"/>
                </a:cubicBezTo>
                <a:cubicBezTo>
                  <a:pt x="195" y="177"/>
                  <a:pt x="195" y="177"/>
                  <a:pt x="195" y="177"/>
                </a:cubicBezTo>
                <a:cubicBezTo>
                  <a:pt x="218" y="177"/>
                  <a:pt x="218" y="177"/>
                  <a:pt x="218" y="177"/>
                </a:cubicBezTo>
                <a:lnTo>
                  <a:pt x="218" y="224"/>
                </a:lnTo>
                <a:close/>
                <a:moveTo>
                  <a:pt x="262" y="224"/>
                </a:moveTo>
                <a:cubicBezTo>
                  <a:pt x="238" y="224"/>
                  <a:pt x="238" y="224"/>
                  <a:pt x="238" y="224"/>
                </a:cubicBezTo>
                <a:cubicBezTo>
                  <a:pt x="238" y="177"/>
                  <a:pt x="238" y="177"/>
                  <a:pt x="238" y="177"/>
                </a:cubicBezTo>
                <a:cubicBezTo>
                  <a:pt x="262" y="177"/>
                  <a:pt x="262" y="177"/>
                  <a:pt x="262" y="177"/>
                </a:cubicBezTo>
                <a:lnTo>
                  <a:pt x="262" y="224"/>
                </a:lnTo>
                <a:close/>
                <a:moveTo>
                  <a:pt x="212" y="64"/>
                </a:moveTo>
                <a:cubicBezTo>
                  <a:pt x="212" y="83"/>
                  <a:pt x="204" y="101"/>
                  <a:pt x="192" y="114"/>
                </a:cubicBezTo>
                <a:cubicBezTo>
                  <a:pt x="202" y="123"/>
                  <a:pt x="202" y="123"/>
                  <a:pt x="202" y="123"/>
                </a:cubicBezTo>
                <a:cubicBezTo>
                  <a:pt x="216" y="107"/>
                  <a:pt x="225" y="87"/>
                  <a:pt x="225" y="64"/>
                </a:cubicBezTo>
                <a:cubicBezTo>
                  <a:pt x="225" y="38"/>
                  <a:pt x="214" y="16"/>
                  <a:pt x="197" y="0"/>
                </a:cubicBezTo>
                <a:cubicBezTo>
                  <a:pt x="187" y="9"/>
                  <a:pt x="187" y="9"/>
                  <a:pt x="187" y="9"/>
                </a:cubicBezTo>
                <a:cubicBezTo>
                  <a:pt x="202" y="22"/>
                  <a:pt x="212" y="42"/>
                  <a:pt x="212" y="64"/>
                </a:cubicBezTo>
                <a:close/>
                <a:moveTo>
                  <a:pt x="175" y="64"/>
                </a:moveTo>
                <a:cubicBezTo>
                  <a:pt x="175" y="74"/>
                  <a:pt x="171" y="83"/>
                  <a:pt x="164" y="90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83" y="90"/>
                  <a:pt x="189" y="77"/>
                  <a:pt x="189" y="64"/>
                </a:cubicBezTo>
                <a:cubicBezTo>
                  <a:pt x="189" y="48"/>
                  <a:pt x="181" y="33"/>
                  <a:pt x="169" y="24"/>
                </a:cubicBezTo>
                <a:cubicBezTo>
                  <a:pt x="159" y="33"/>
                  <a:pt x="159" y="33"/>
                  <a:pt x="159" y="33"/>
                </a:cubicBezTo>
                <a:cubicBezTo>
                  <a:pt x="169" y="40"/>
                  <a:pt x="175" y="51"/>
                  <a:pt x="175" y="64"/>
                </a:cubicBezTo>
                <a:close/>
                <a:moveTo>
                  <a:pt x="107" y="102"/>
                </a:moveTo>
                <a:cubicBezTo>
                  <a:pt x="117" y="93"/>
                  <a:pt x="117" y="93"/>
                  <a:pt x="117" y="93"/>
                </a:cubicBezTo>
                <a:cubicBezTo>
                  <a:pt x="108" y="86"/>
                  <a:pt x="103" y="76"/>
                  <a:pt x="103" y="64"/>
                </a:cubicBezTo>
                <a:cubicBezTo>
                  <a:pt x="103" y="51"/>
                  <a:pt x="109" y="40"/>
                  <a:pt x="119" y="33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97" y="33"/>
                  <a:pt x="89" y="48"/>
                  <a:pt x="89" y="64"/>
                </a:cubicBezTo>
                <a:cubicBezTo>
                  <a:pt x="89" y="79"/>
                  <a:pt x="96" y="93"/>
                  <a:pt x="107" y="102"/>
                </a:cubicBezTo>
                <a:close/>
                <a:moveTo>
                  <a:pt x="89" y="117"/>
                </a:moveTo>
                <a:cubicBezTo>
                  <a:pt x="75" y="104"/>
                  <a:pt x="66" y="85"/>
                  <a:pt x="66" y="64"/>
                </a:cubicBezTo>
                <a:cubicBezTo>
                  <a:pt x="66" y="42"/>
                  <a:pt x="76" y="22"/>
                  <a:pt x="91" y="8"/>
                </a:cubicBezTo>
                <a:cubicBezTo>
                  <a:pt x="81" y="0"/>
                  <a:pt x="81" y="0"/>
                  <a:pt x="81" y="0"/>
                </a:cubicBezTo>
                <a:cubicBezTo>
                  <a:pt x="64" y="16"/>
                  <a:pt x="53" y="38"/>
                  <a:pt x="53" y="64"/>
                </a:cubicBezTo>
                <a:cubicBezTo>
                  <a:pt x="53" y="88"/>
                  <a:pt x="63" y="110"/>
                  <a:pt x="79" y="126"/>
                </a:cubicBezTo>
                <a:lnTo>
                  <a:pt x="89" y="117"/>
                </a:lnTo>
                <a:close/>
                <a:moveTo>
                  <a:pt x="149" y="147"/>
                </a:moveTo>
                <a:cubicBezTo>
                  <a:pt x="149" y="60"/>
                  <a:pt x="149" y="60"/>
                  <a:pt x="149" y="60"/>
                </a:cubicBezTo>
                <a:cubicBezTo>
                  <a:pt x="149" y="55"/>
                  <a:pt x="145" y="50"/>
                  <a:pt x="139" y="50"/>
                </a:cubicBezTo>
                <a:cubicBezTo>
                  <a:pt x="134" y="50"/>
                  <a:pt x="129" y="55"/>
                  <a:pt x="129" y="60"/>
                </a:cubicBezTo>
                <a:cubicBezTo>
                  <a:pt x="129" y="147"/>
                  <a:pt x="129" y="147"/>
                  <a:pt x="129" y="147"/>
                </a:cubicBezTo>
                <a:lnTo>
                  <a:pt x="149" y="14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1000" b="1" kern="0"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0" name="Freeform 66">
            <a:extLst>
              <a:ext uri="{FF2B5EF4-FFF2-40B4-BE49-F238E27FC236}">
                <a16:creationId xmlns:a16="http://schemas.microsoft.com/office/drawing/2014/main" id="{0E02AB99-C7AD-416A-BBB9-7BACAE82DC4C}"/>
              </a:ext>
            </a:extLst>
          </p:cNvPr>
          <p:cNvSpPr>
            <a:spLocks noEditPoints="1"/>
          </p:cNvSpPr>
          <p:nvPr/>
        </p:nvSpPr>
        <p:spPr bwMode="auto">
          <a:xfrm>
            <a:off x="8303734" y="3912534"/>
            <a:ext cx="392367" cy="339215"/>
          </a:xfrm>
          <a:custGeom>
            <a:avLst/>
            <a:gdLst>
              <a:gd name="T0" fmla="*/ 0 w 278"/>
              <a:gd name="T1" fmla="*/ 160 h 240"/>
              <a:gd name="T2" fmla="*/ 0 w 278"/>
              <a:gd name="T3" fmla="*/ 240 h 240"/>
              <a:gd name="T4" fmla="*/ 278 w 278"/>
              <a:gd name="T5" fmla="*/ 240 h 240"/>
              <a:gd name="T6" fmla="*/ 278 w 278"/>
              <a:gd name="T7" fmla="*/ 160 h 240"/>
              <a:gd name="T8" fmla="*/ 0 w 278"/>
              <a:gd name="T9" fmla="*/ 160 h 240"/>
              <a:gd name="T10" fmla="*/ 40 w 278"/>
              <a:gd name="T11" fmla="*/ 200 h 240"/>
              <a:gd name="T12" fmla="*/ 16 w 278"/>
              <a:gd name="T13" fmla="*/ 200 h 240"/>
              <a:gd name="T14" fmla="*/ 16 w 278"/>
              <a:gd name="T15" fmla="*/ 177 h 240"/>
              <a:gd name="T16" fmla="*/ 40 w 278"/>
              <a:gd name="T17" fmla="*/ 177 h 240"/>
              <a:gd name="T18" fmla="*/ 40 w 278"/>
              <a:gd name="T19" fmla="*/ 200 h 240"/>
              <a:gd name="T20" fmla="*/ 175 w 278"/>
              <a:gd name="T21" fmla="*/ 224 h 240"/>
              <a:gd name="T22" fmla="*/ 152 w 278"/>
              <a:gd name="T23" fmla="*/ 224 h 240"/>
              <a:gd name="T24" fmla="*/ 152 w 278"/>
              <a:gd name="T25" fmla="*/ 177 h 240"/>
              <a:gd name="T26" fmla="*/ 175 w 278"/>
              <a:gd name="T27" fmla="*/ 177 h 240"/>
              <a:gd name="T28" fmla="*/ 175 w 278"/>
              <a:gd name="T29" fmla="*/ 224 h 240"/>
              <a:gd name="T30" fmla="*/ 218 w 278"/>
              <a:gd name="T31" fmla="*/ 224 h 240"/>
              <a:gd name="T32" fmla="*/ 195 w 278"/>
              <a:gd name="T33" fmla="*/ 224 h 240"/>
              <a:gd name="T34" fmla="*/ 195 w 278"/>
              <a:gd name="T35" fmla="*/ 177 h 240"/>
              <a:gd name="T36" fmla="*/ 218 w 278"/>
              <a:gd name="T37" fmla="*/ 177 h 240"/>
              <a:gd name="T38" fmla="*/ 218 w 278"/>
              <a:gd name="T39" fmla="*/ 224 h 240"/>
              <a:gd name="T40" fmla="*/ 262 w 278"/>
              <a:gd name="T41" fmla="*/ 224 h 240"/>
              <a:gd name="T42" fmla="*/ 238 w 278"/>
              <a:gd name="T43" fmla="*/ 224 h 240"/>
              <a:gd name="T44" fmla="*/ 238 w 278"/>
              <a:gd name="T45" fmla="*/ 177 h 240"/>
              <a:gd name="T46" fmla="*/ 262 w 278"/>
              <a:gd name="T47" fmla="*/ 177 h 240"/>
              <a:gd name="T48" fmla="*/ 262 w 278"/>
              <a:gd name="T49" fmla="*/ 224 h 240"/>
              <a:gd name="T50" fmla="*/ 212 w 278"/>
              <a:gd name="T51" fmla="*/ 64 h 240"/>
              <a:gd name="T52" fmla="*/ 192 w 278"/>
              <a:gd name="T53" fmla="*/ 114 h 240"/>
              <a:gd name="T54" fmla="*/ 202 w 278"/>
              <a:gd name="T55" fmla="*/ 123 h 240"/>
              <a:gd name="T56" fmla="*/ 225 w 278"/>
              <a:gd name="T57" fmla="*/ 64 h 240"/>
              <a:gd name="T58" fmla="*/ 197 w 278"/>
              <a:gd name="T59" fmla="*/ 0 h 240"/>
              <a:gd name="T60" fmla="*/ 187 w 278"/>
              <a:gd name="T61" fmla="*/ 9 h 240"/>
              <a:gd name="T62" fmla="*/ 212 w 278"/>
              <a:gd name="T63" fmla="*/ 64 h 240"/>
              <a:gd name="T64" fmla="*/ 175 w 278"/>
              <a:gd name="T65" fmla="*/ 64 h 240"/>
              <a:gd name="T66" fmla="*/ 164 w 278"/>
              <a:gd name="T67" fmla="*/ 90 h 240"/>
              <a:gd name="T68" fmla="*/ 174 w 278"/>
              <a:gd name="T69" fmla="*/ 99 h 240"/>
              <a:gd name="T70" fmla="*/ 189 w 278"/>
              <a:gd name="T71" fmla="*/ 64 h 240"/>
              <a:gd name="T72" fmla="*/ 169 w 278"/>
              <a:gd name="T73" fmla="*/ 24 h 240"/>
              <a:gd name="T74" fmla="*/ 159 w 278"/>
              <a:gd name="T75" fmla="*/ 33 h 240"/>
              <a:gd name="T76" fmla="*/ 175 w 278"/>
              <a:gd name="T77" fmla="*/ 64 h 240"/>
              <a:gd name="T78" fmla="*/ 107 w 278"/>
              <a:gd name="T79" fmla="*/ 102 h 240"/>
              <a:gd name="T80" fmla="*/ 117 w 278"/>
              <a:gd name="T81" fmla="*/ 93 h 240"/>
              <a:gd name="T82" fmla="*/ 103 w 278"/>
              <a:gd name="T83" fmla="*/ 64 h 240"/>
              <a:gd name="T84" fmla="*/ 119 w 278"/>
              <a:gd name="T85" fmla="*/ 33 h 240"/>
              <a:gd name="T86" fmla="*/ 109 w 278"/>
              <a:gd name="T87" fmla="*/ 24 h 240"/>
              <a:gd name="T88" fmla="*/ 89 w 278"/>
              <a:gd name="T89" fmla="*/ 64 h 240"/>
              <a:gd name="T90" fmla="*/ 107 w 278"/>
              <a:gd name="T91" fmla="*/ 102 h 240"/>
              <a:gd name="T92" fmla="*/ 89 w 278"/>
              <a:gd name="T93" fmla="*/ 117 h 240"/>
              <a:gd name="T94" fmla="*/ 66 w 278"/>
              <a:gd name="T95" fmla="*/ 64 h 240"/>
              <a:gd name="T96" fmla="*/ 91 w 278"/>
              <a:gd name="T97" fmla="*/ 8 h 240"/>
              <a:gd name="T98" fmla="*/ 81 w 278"/>
              <a:gd name="T99" fmla="*/ 0 h 240"/>
              <a:gd name="T100" fmla="*/ 53 w 278"/>
              <a:gd name="T101" fmla="*/ 64 h 240"/>
              <a:gd name="T102" fmla="*/ 79 w 278"/>
              <a:gd name="T103" fmla="*/ 126 h 240"/>
              <a:gd name="T104" fmla="*/ 89 w 278"/>
              <a:gd name="T105" fmla="*/ 117 h 240"/>
              <a:gd name="T106" fmla="*/ 149 w 278"/>
              <a:gd name="T107" fmla="*/ 147 h 240"/>
              <a:gd name="T108" fmla="*/ 149 w 278"/>
              <a:gd name="T109" fmla="*/ 60 h 240"/>
              <a:gd name="T110" fmla="*/ 139 w 278"/>
              <a:gd name="T111" fmla="*/ 50 h 240"/>
              <a:gd name="T112" fmla="*/ 129 w 278"/>
              <a:gd name="T113" fmla="*/ 60 h 240"/>
              <a:gd name="T114" fmla="*/ 129 w 278"/>
              <a:gd name="T115" fmla="*/ 147 h 240"/>
              <a:gd name="T116" fmla="*/ 149 w 278"/>
              <a:gd name="T117" fmla="*/ 147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" h="240">
                <a:moveTo>
                  <a:pt x="0" y="160"/>
                </a:moveTo>
                <a:cubicBezTo>
                  <a:pt x="0" y="240"/>
                  <a:pt x="0" y="240"/>
                  <a:pt x="0" y="240"/>
                </a:cubicBezTo>
                <a:cubicBezTo>
                  <a:pt x="278" y="240"/>
                  <a:pt x="278" y="240"/>
                  <a:pt x="278" y="240"/>
                </a:cubicBezTo>
                <a:cubicBezTo>
                  <a:pt x="278" y="160"/>
                  <a:pt x="278" y="160"/>
                  <a:pt x="278" y="160"/>
                </a:cubicBezTo>
                <a:lnTo>
                  <a:pt x="0" y="160"/>
                </a:lnTo>
                <a:close/>
                <a:moveTo>
                  <a:pt x="40" y="200"/>
                </a:moveTo>
                <a:cubicBezTo>
                  <a:pt x="16" y="200"/>
                  <a:pt x="16" y="200"/>
                  <a:pt x="16" y="200"/>
                </a:cubicBezTo>
                <a:cubicBezTo>
                  <a:pt x="16" y="177"/>
                  <a:pt x="16" y="177"/>
                  <a:pt x="16" y="177"/>
                </a:cubicBezTo>
                <a:cubicBezTo>
                  <a:pt x="40" y="177"/>
                  <a:pt x="40" y="177"/>
                  <a:pt x="40" y="177"/>
                </a:cubicBezTo>
                <a:lnTo>
                  <a:pt x="40" y="200"/>
                </a:lnTo>
                <a:close/>
                <a:moveTo>
                  <a:pt x="175" y="224"/>
                </a:moveTo>
                <a:cubicBezTo>
                  <a:pt x="152" y="224"/>
                  <a:pt x="152" y="224"/>
                  <a:pt x="152" y="224"/>
                </a:cubicBezTo>
                <a:cubicBezTo>
                  <a:pt x="152" y="177"/>
                  <a:pt x="152" y="177"/>
                  <a:pt x="152" y="177"/>
                </a:cubicBezTo>
                <a:cubicBezTo>
                  <a:pt x="175" y="177"/>
                  <a:pt x="175" y="177"/>
                  <a:pt x="175" y="177"/>
                </a:cubicBezTo>
                <a:lnTo>
                  <a:pt x="175" y="224"/>
                </a:lnTo>
                <a:close/>
                <a:moveTo>
                  <a:pt x="218" y="224"/>
                </a:moveTo>
                <a:cubicBezTo>
                  <a:pt x="195" y="224"/>
                  <a:pt x="195" y="224"/>
                  <a:pt x="195" y="224"/>
                </a:cubicBezTo>
                <a:cubicBezTo>
                  <a:pt x="195" y="177"/>
                  <a:pt x="195" y="177"/>
                  <a:pt x="195" y="177"/>
                </a:cubicBezTo>
                <a:cubicBezTo>
                  <a:pt x="218" y="177"/>
                  <a:pt x="218" y="177"/>
                  <a:pt x="218" y="177"/>
                </a:cubicBezTo>
                <a:lnTo>
                  <a:pt x="218" y="224"/>
                </a:lnTo>
                <a:close/>
                <a:moveTo>
                  <a:pt x="262" y="224"/>
                </a:moveTo>
                <a:cubicBezTo>
                  <a:pt x="238" y="224"/>
                  <a:pt x="238" y="224"/>
                  <a:pt x="238" y="224"/>
                </a:cubicBezTo>
                <a:cubicBezTo>
                  <a:pt x="238" y="177"/>
                  <a:pt x="238" y="177"/>
                  <a:pt x="238" y="177"/>
                </a:cubicBezTo>
                <a:cubicBezTo>
                  <a:pt x="262" y="177"/>
                  <a:pt x="262" y="177"/>
                  <a:pt x="262" y="177"/>
                </a:cubicBezTo>
                <a:lnTo>
                  <a:pt x="262" y="224"/>
                </a:lnTo>
                <a:close/>
                <a:moveTo>
                  <a:pt x="212" y="64"/>
                </a:moveTo>
                <a:cubicBezTo>
                  <a:pt x="212" y="83"/>
                  <a:pt x="204" y="101"/>
                  <a:pt x="192" y="114"/>
                </a:cubicBezTo>
                <a:cubicBezTo>
                  <a:pt x="202" y="123"/>
                  <a:pt x="202" y="123"/>
                  <a:pt x="202" y="123"/>
                </a:cubicBezTo>
                <a:cubicBezTo>
                  <a:pt x="216" y="107"/>
                  <a:pt x="225" y="87"/>
                  <a:pt x="225" y="64"/>
                </a:cubicBezTo>
                <a:cubicBezTo>
                  <a:pt x="225" y="38"/>
                  <a:pt x="214" y="16"/>
                  <a:pt x="197" y="0"/>
                </a:cubicBezTo>
                <a:cubicBezTo>
                  <a:pt x="187" y="9"/>
                  <a:pt x="187" y="9"/>
                  <a:pt x="187" y="9"/>
                </a:cubicBezTo>
                <a:cubicBezTo>
                  <a:pt x="202" y="22"/>
                  <a:pt x="212" y="42"/>
                  <a:pt x="212" y="64"/>
                </a:cubicBezTo>
                <a:close/>
                <a:moveTo>
                  <a:pt x="175" y="64"/>
                </a:moveTo>
                <a:cubicBezTo>
                  <a:pt x="175" y="74"/>
                  <a:pt x="171" y="83"/>
                  <a:pt x="164" y="90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83" y="90"/>
                  <a:pt x="189" y="77"/>
                  <a:pt x="189" y="64"/>
                </a:cubicBezTo>
                <a:cubicBezTo>
                  <a:pt x="189" y="48"/>
                  <a:pt x="181" y="33"/>
                  <a:pt x="169" y="24"/>
                </a:cubicBezTo>
                <a:cubicBezTo>
                  <a:pt x="159" y="33"/>
                  <a:pt x="159" y="33"/>
                  <a:pt x="159" y="33"/>
                </a:cubicBezTo>
                <a:cubicBezTo>
                  <a:pt x="169" y="40"/>
                  <a:pt x="175" y="51"/>
                  <a:pt x="175" y="64"/>
                </a:cubicBezTo>
                <a:close/>
                <a:moveTo>
                  <a:pt x="107" y="102"/>
                </a:moveTo>
                <a:cubicBezTo>
                  <a:pt x="117" y="93"/>
                  <a:pt x="117" y="93"/>
                  <a:pt x="117" y="93"/>
                </a:cubicBezTo>
                <a:cubicBezTo>
                  <a:pt x="108" y="86"/>
                  <a:pt x="103" y="76"/>
                  <a:pt x="103" y="64"/>
                </a:cubicBezTo>
                <a:cubicBezTo>
                  <a:pt x="103" y="51"/>
                  <a:pt x="109" y="40"/>
                  <a:pt x="119" y="33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97" y="33"/>
                  <a:pt x="89" y="48"/>
                  <a:pt x="89" y="64"/>
                </a:cubicBezTo>
                <a:cubicBezTo>
                  <a:pt x="89" y="79"/>
                  <a:pt x="96" y="93"/>
                  <a:pt x="107" y="102"/>
                </a:cubicBezTo>
                <a:close/>
                <a:moveTo>
                  <a:pt x="89" y="117"/>
                </a:moveTo>
                <a:cubicBezTo>
                  <a:pt x="75" y="104"/>
                  <a:pt x="66" y="85"/>
                  <a:pt x="66" y="64"/>
                </a:cubicBezTo>
                <a:cubicBezTo>
                  <a:pt x="66" y="42"/>
                  <a:pt x="76" y="22"/>
                  <a:pt x="91" y="8"/>
                </a:cubicBezTo>
                <a:cubicBezTo>
                  <a:pt x="81" y="0"/>
                  <a:pt x="81" y="0"/>
                  <a:pt x="81" y="0"/>
                </a:cubicBezTo>
                <a:cubicBezTo>
                  <a:pt x="64" y="16"/>
                  <a:pt x="53" y="38"/>
                  <a:pt x="53" y="64"/>
                </a:cubicBezTo>
                <a:cubicBezTo>
                  <a:pt x="53" y="88"/>
                  <a:pt x="63" y="110"/>
                  <a:pt x="79" y="126"/>
                </a:cubicBezTo>
                <a:lnTo>
                  <a:pt x="89" y="117"/>
                </a:lnTo>
                <a:close/>
                <a:moveTo>
                  <a:pt x="149" y="147"/>
                </a:moveTo>
                <a:cubicBezTo>
                  <a:pt x="149" y="60"/>
                  <a:pt x="149" y="60"/>
                  <a:pt x="149" y="60"/>
                </a:cubicBezTo>
                <a:cubicBezTo>
                  <a:pt x="149" y="55"/>
                  <a:pt x="145" y="50"/>
                  <a:pt x="139" y="50"/>
                </a:cubicBezTo>
                <a:cubicBezTo>
                  <a:pt x="134" y="50"/>
                  <a:pt x="129" y="55"/>
                  <a:pt x="129" y="60"/>
                </a:cubicBezTo>
                <a:cubicBezTo>
                  <a:pt x="129" y="147"/>
                  <a:pt x="129" y="147"/>
                  <a:pt x="129" y="147"/>
                </a:cubicBezTo>
                <a:lnTo>
                  <a:pt x="149" y="14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1000" b="1" kern="0"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0306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9913BB35-7B93-471A-9651-744F7E473B66}"/>
              </a:ext>
            </a:extLst>
          </p:cNvPr>
          <p:cNvGrpSpPr/>
          <p:nvPr/>
        </p:nvGrpSpPr>
        <p:grpSpPr>
          <a:xfrm>
            <a:off x="2678020" y="1967031"/>
            <a:ext cx="6163252" cy="2587886"/>
            <a:chOff x="1330909" y="3202992"/>
            <a:chExt cx="6163252" cy="2587886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F805D0C4-AB5A-4BD8-A0A9-A68B1DAA583F}"/>
                </a:ext>
              </a:extLst>
            </p:cNvPr>
            <p:cNvGrpSpPr/>
            <p:nvPr/>
          </p:nvGrpSpPr>
          <p:grpSpPr>
            <a:xfrm>
              <a:off x="2372625" y="3267842"/>
              <a:ext cx="4235985" cy="728702"/>
              <a:chOff x="1301394" y="8615610"/>
              <a:chExt cx="4235985" cy="728702"/>
            </a:xfrm>
          </p:grpSpPr>
          <p:sp>
            <p:nvSpPr>
              <p:cNvPr id="61" name="椭圆 60">
                <a:extLst>
                  <a:ext uri="{FF2B5EF4-FFF2-40B4-BE49-F238E27FC236}">
                    <a16:creationId xmlns:a16="http://schemas.microsoft.com/office/drawing/2014/main" id="{5D3CC8F8-BB4E-4087-9498-21A689C222D8}"/>
                  </a:ext>
                </a:extLst>
              </p:cNvPr>
              <p:cNvSpPr/>
              <p:nvPr/>
            </p:nvSpPr>
            <p:spPr>
              <a:xfrm>
                <a:off x="1301394" y="8615610"/>
                <a:ext cx="719307" cy="71930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62" name="Freeform 65">
                <a:extLst>
                  <a:ext uri="{FF2B5EF4-FFF2-40B4-BE49-F238E27FC236}">
                    <a16:creationId xmlns:a16="http://schemas.microsoft.com/office/drawing/2014/main" id="{23D096E9-245C-4F6C-B329-2755848181E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61019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BDF87C2C-2423-4CF1-8BB6-FB2D8B852568}"/>
                  </a:ext>
                </a:extLst>
              </p:cNvPr>
              <p:cNvSpPr/>
              <p:nvPr/>
            </p:nvSpPr>
            <p:spPr>
              <a:xfrm>
                <a:off x="1344102" y="9025192"/>
                <a:ext cx="628589" cy="26161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zh-CN" altLang="en-US" sz="105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气象站</a:t>
                </a:r>
                <a:endParaRPr lang="en-HK" altLang="zh-CN" sz="105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023F6DE3-340F-4360-9429-B4BDA5F19664}"/>
                  </a:ext>
                </a:extLst>
              </p:cNvPr>
              <p:cNvSpPr/>
              <p:nvPr/>
            </p:nvSpPr>
            <p:spPr>
              <a:xfrm>
                <a:off x="4687495" y="8974980"/>
                <a:ext cx="849884" cy="369332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zh-CN" altLang="en-US" sz="900" dirty="0"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气象站</a:t>
                </a:r>
                <a:endParaRPr lang="en-US" altLang="zh-CN" sz="900" dirty="0"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  <a:p>
                <a:pPr algn="ctr"/>
                <a:r>
                  <a:rPr lang="zh-CN" altLang="en-US" sz="900" dirty="0"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镜像</a:t>
                </a:r>
                <a:endParaRPr lang="en-HK" altLang="zh-CN" sz="900" dirty="0"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0D673F07-4AF0-4C9A-8C5B-3D15D518F9DA}"/>
                </a:ext>
              </a:extLst>
            </p:cNvPr>
            <p:cNvCxnSpPr>
              <a:cxnSpLocks/>
            </p:cNvCxnSpPr>
            <p:nvPr/>
          </p:nvCxnSpPr>
          <p:spPr>
            <a:xfrm>
              <a:off x="2771068" y="4047137"/>
              <a:ext cx="0" cy="899595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6CE84E32-8807-4189-8F5B-75B4C512F42F}"/>
                </a:ext>
              </a:extLst>
            </p:cNvPr>
            <p:cNvSpPr/>
            <p:nvPr/>
          </p:nvSpPr>
          <p:spPr>
            <a:xfrm>
              <a:off x="1330909" y="4946732"/>
              <a:ext cx="2702898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9" name="圆角矩形 38">
              <a:extLst>
                <a:ext uri="{FF2B5EF4-FFF2-40B4-BE49-F238E27FC236}">
                  <a16:creationId xmlns:a16="http://schemas.microsoft.com/office/drawing/2014/main" id="{DE8B5311-9A13-49E1-BC65-2F3AB420E270}"/>
                </a:ext>
              </a:extLst>
            </p:cNvPr>
            <p:cNvSpPr/>
            <p:nvPr/>
          </p:nvSpPr>
          <p:spPr>
            <a:xfrm>
              <a:off x="1337859" y="3205423"/>
              <a:ext cx="2695944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650E861D-B02B-4FA0-8D02-EBFE84B4F1D5}"/>
                </a:ext>
              </a:extLst>
            </p:cNvPr>
            <p:cNvGrpSpPr/>
            <p:nvPr/>
          </p:nvGrpSpPr>
          <p:grpSpPr>
            <a:xfrm>
              <a:off x="1469248" y="5007891"/>
              <a:ext cx="719307" cy="719307"/>
              <a:chOff x="1748275" y="5007891"/>
              <a:chExt cx="719307" cy="719307"/>
            </a:xfrm>
          </p:grpSpPr>
          <p:grpSp>
            <p:nvGrpSpPr>
              <p:cNvPr id="57" name="组合 56">
                <a:extLst>
                  <a:ext uri="{FF2B5EF4-FFF2-40B4-BE49-F238E27FC236}">
                    <a16:creationId xmlns:a16="http://schemas.microsoft.com/office/drawing/2014/main" id="{16E717E4-A2EE-47DA-A162-A74F35CEE507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EABF981B-CEB4-4144-B553-F4C4C28EC8D6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60" name="矩形 59">
                  <a:extLst>
                    <a:ext uri="{FF2B5EF4-FFF2-40B4-BE49-F238E27FC236}">
                      <a16:creationId xmlns:a16="http://schemas.microsoft.com/office/drawing/2014/main" id="{38121964-D19F-4FCE-9A6C-299236550829}"/>
                    </a:ext>
                  </a:extLst>
                </p:cNvPr>
                <p:cNvSpPr/>
                <p:nvPr/>
              </p:nvSpPr>
              <p:spPr>
                <a:xfrm>
                  <a:off x="2986984" y="9020297"/>
                  <a:ext cx="676599" cy="253916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ea typeface="等线" panose="02010600030101010101" pitchFamily="2" charset="-122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8" name="Freeform 48">
                <a:extLst>
                  <a:ext uri="{FF2B5EF4-FFF2-40B4-BE49-F238E27FC236}">
                    <a16:creationId xmlns:a16="http://schemas.microsoft.com/office/drawing/2014/main" id="{8AB97E2A-6455-4D3B-8CE7-1AB51DE9E3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2C98BD8A-5ADE-4E92-96BF-A9B1C8929045}"/>
                </a:ext>
              </a:extLst>
            </p:cNvPr>
            <p:cNvGrpSpPr/>
            <p:nvPr/>
          </p:nvGrpSpPr>
          <p:grpSpPr>
            <a:xfrm>
              <a:off x="3188128" y="5007891"/>
              <a:ext cx="719307" cy="719307"/>
              <a:chOff x="1748275" y="5007891"/>
              <a:chExt cx="719307" cy="719307"/>
            </a:xfrm>
          </p:grpSpPr>
          <p:grpSp>
            <p:nvGrpSpPr>
              <p:cNvPr id="53" name="组合 52">
                <a:extLst>
                  <a:ext uri="{FF2B5EF4-FFF2-40B4-BE49-F238E27FC236}">
                    <a16:creationId xmlns:a16="http://schemas.microsoft.com/office/drawing/2014/main" id="{7B9CF58A-24EA-43D9-988B-EC8A6F69CD99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55" name="椭圆 54">
                  <a:extLst>
                    <a:ext uri="{FF2B5EF4-FFF2-40B4-BE49-F238E27FC236}">
                      <a16:creationId xmlns:a16="http://schemas.microsoft.com/office/drawing/2014/main" id="{19E036DB-EF94-44BA-9FB1-918D7772CA4D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E48ECAC7-4B08-4F5E-B0A8-AED04E19DCB7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4" name="Freeform 48">
                <a:extLst>
                  <a:ext uri="{FF2B5EF4-FFF2-40B4-BE49-F238E27FC236}">
                    <a16:creationId xmlns:a16="http://schemas.microsoft.com/office/drawing/2014/main" id="{5D15A8DF-0C91-4294-92A9-99920CCA1C7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F8806D44-788D-4A7E-8628-EF61B516B82D}"/>
                </a:ext>
              </a:extLst>
            </p:cNvPr>
            <p:cNvGrpSpPr/>
            <p:nvPr/>
          </p:nvGrpSpPr>
          <p:grpSpPr>
            <a:xfrm>
              <a:off x="6625889" y="5007891"/>
              <a:ext cx="719307" cy="719307"/>
              <a:chOff x="1748275" y="5007891"/>
              <a:chExt cx="719307" cy="719307"/>
            </a:xfrm>
          </p:grpSpPr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2FCAD9F8-3754-4270-9E9C-CED7B26C46EA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51" name="椭圆 50">
                  <a:extLst>
                    <a:ext uri="{FF2B5EF4-FFF2-40B4-BE49-F238E27FC236}">
                      <a16:creationId xmlns:a16="http://schemas.microsoft.com/office/drawing/2014/main" id="{637733FB-4954-4A61-91B0-1C0C20689CBA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90732D30-C8EB-4F5F-AF92-2D925FE73520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0" name="Freeform 48">
                <a:extLst>
                  <a:ext uri="{FF2B5EF4-FFF2-40B4-BE49-F238E27FC236}">
                    <a16:creationId xmlns:a16="http://schemas.microsoft.com/office/drawing/2014/main" id="{658013DE-C089-42A4-A979-32A7DE8476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48D6AA5D-5922-46FB-821B-825647D2B822}"/>
                </a:ext>
              </a:extLst>
            </p:cNvPr>
            <p:cNvGrpSpPr/>
            <p:nvPr/>
          </p:nvGrpSpPr>
          <p:grpSpPr>
            <a:xfrm>
              <a:off x="4907008" y="5007891"/>
              <a:ext cx="719307" cy="719307"/>
              <a:chOff x="1748275" y="5007891"/>
              <a:chExt cx="719307" cy="719307"/>
            </a:xfrm>
          </p:grpSpPr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ABA90B5E-80BB-4350-A80B-FE910628C0D4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47" name="椭圆 46">
                  <a:extLst>
                    <a:ext uri="{FF2B5EF4-FFF2-40B4-BE49-F238E27FC236}">
                      <a16:creationId xmlns:a16="http://schemas.microsoft.com/office/drawing/2014/main" id="{8D19A604-23E2-4A8F-A5BC-9D2138A4915A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48" name="矩形 47">
                  <a:extLst>
                    <a:ext uri="{FF2B5EF4-FFF2-40B4-BE49-F238E27FC236}">
                      <a16:creationId xmlns:a16="http://schemas.microsoft.com/office/drawing/2014/main" id="{AA70BC73-0C94-4BFB-A237-751C2BA78B40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6" name="Freeform 48">
                <a:extLst>
                  <a:ext uri="{FF2B5EF4-FFF2-40B4-BE49-F238E27FC236}">
                    <a16:creationId xmlns:a16="http://schemas.microsoft.com/office/drawing/2014/main" id="{7E35CCB3-FEFD-4229-BA86-44278F2195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4" name="圆角矩形 37">
              <a:extLst>
                <a:ext uri="{FF2B5EF4-FFF2-40B4-BE49-F238E27FC236}">
                  <a16:creationId xmlns:a16="http://schemas.microsoft.com/office/drawing/2014/main" id="{43524B2A-31C0-4499-99F5-71C1A3DACD85}"/>
                </a:ext>
              </a:extLst>
            </p:cNvPr>
            <p:cNvSpPr/>
            <p:nvPr/>
          </p:nvSpPr>
          <p:spPr>
            <a:xfrm>
              <a:off x="4791263" y="4945471"/>
              <a:ext cx="2702898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98" name="圆角矩形 38">
              <a:extLst>
                <a:ext uri="{FF2B5EF4-FFF2-40B4-BE49-F238E27FC236}">
                  <a16:creationId xmlns:a16="http://schemas.microsoft.com/office/drawing/2014/main" id="{213463BD-DE4B-42DC-8BE1-772904BB293E}"/>
                </a:ext>
              </a:extLst>
            </p:cNvPr>
            <p:cNvSpPr/>
            <p:nvPr/>
          </p:nvSpPr>
          <p:spPr>
            <a:xfrm>
              <a:off x="4780683" y="3202992"/>
              <a:ext cx="2695944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100" name="直线箭头连接符 36">
              <a:extLst>
                <a:ext uri="{FF2B5EF4-FFF2-40B4-BE49-F238E27FC236}">
                  <a16:creationId xmlns:a16="http://schemas.microsoft.com/office/drawing/2014/main" id="{5D2E241D-67BD-4D14-958C-9ABF3F0E065B}"/>
                </a:ext>
              </a:extLst>
            </p:cNvPr>
            <p:cNvCxnSpPr>
              <a:cxnSpLocks/>
              <a:stCxn id="39" idx="3"/>
              <a:endCxn id="98" idx="1"/>
            </p:cNvCxnSpPr>
            <p:nvPr/>
          </p:nvCxnSpPr>
          <p:spPr>
            <a:xfrm flipV="1">
              <a:off x="4033803" y="3625065"/>
              <a:ext cx="746880" cy="243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文本框 64">
            <a:extLst>
              <a:ext uri="{FF2B5EF4-FFF2-40B4-BE49-F238E27FC236}">
                <a16:creationId xmlns:a16="http://schemas.microsoft.com/office/drawing/2014/main" id="{B61F2DAD-38F7-4FD3-8013-417F7E9A3A02}"/>
              </a:ext>
            </a:extLst>
          </p:cNvPr>
          <p:cNvSpPr txBox="1"/>
          <p:nvPr/>
        </p:nvSpPr>
        <p:spPr>
          <a:xfrm>
            <a:off x="3828626" y="940513"/>
            <a:ext cx="57910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rPr>
              <a:t>场站</a:t>
            </a:r>
            <a:r>
              <a:rPr kumimoji="1" lang="en-US" altLang="zh-CN" sz="105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rPr>
              <a:t>1</a:t>
            </a:r>
            <a:endParaRPr kumimoji="1" lang="zh-CN" altLang="en-US" sz="1050" dirty="0">
              <a:solidFill>
                <a:srgbClr val="5E628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A1BBBCB3-680E-496A-B77E-DE3BA3048C63}"/>
              </a:ext>
            </a:extLst>
          </p:cNvPr>
          <p:cNvSpPr txBox="1"/>
          <p:nvPr/>
        </p:nvSpPr>
        <p:spPr>
          <a:xfrm>
            <a:off x="7224879" y="4698236"/>
            <a:ext cx="10155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rPr>
              <a:t>场站</a:t>
            </a:r>
            <a:r>
              <a:rPr kumimoji="1" lang="en-US" altLang="zh-CN" sz="10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rPr>
              <a:t>2</a:t>
            </a:r>
            <a:endParaRPr kumimoji="1" lang="zh-CN" altLang="en-US" sz="1000" dirty="0">
              <a:solidFill>
                <a:srgbClr val="5E628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F07693DD-EB01-4307-BE8F-C773CC665AE5}"/>
              </a:ext>
            </a:extLst>
          </p:cNvPr>
          <p:cNvSpPr txBox="1"/>
          <p:nvPr/>
        </p:nvSpPr>
        <p:spPr>
          <a:xfrm>
            <a:off x="353291" y="124691"/>
            <a:ext cx="2282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mirroring_device.png</a:t>
            </a:r>
            <a:endParaRPr kumimoji="1" lang="zh-CN" altLang="en-US" dirty="0"/>
          </a:p>
        </p:txBody>
      </p:sp>
      <p:sp>
        <p:nvSpPr>
          <p:cNvPr id="99" name="Freeform 65">
            <a:extLst>
              <a:ext uri="{FF2B5EF4-FFF2-40B4-BE49-F238E27FC236}">
                <a16:creationId xmlns:a16="http://schemas.microsoft.com/office/drawing/2014/main" id="{BC592BD3-2F25-4916-B8B3-928114D17956}"/>
              </a:ext>
            </a:extLst>
          </p:cNvPr>
          <p:cNvSpPr>
            <a:spLocks noEditPoints="1"/>
          </p:cNvSpPr>
          <p:nvPr/>
        </p:nvSpPr>
        <p:spPr bwMode="auto">
          <a:xfrm>
            <a:off x="7337887" y="2131581"/>
            <a:ext cx="394756" cy="302188"/>
          </a:xfrm>
          <a:custGeom>
            <a:avLst/>
            <a:gdLst>
              <a:gd name="T0" fmla="*/ 179 w 661"/>
              <a:gd name="T1" fmla="*/ 397 h 506"/>
              <a:gd name="T2" fmla="*/ 144 w 661"/>
              <a:gd name="T3" fmla="*/ 397 h 506"/>
              <a:gd name="T4" fmla="*/ 144 w 661"/>
              <a:gd name="T5" fmla="*/ 433 h 506"/>
              <a:gd name="T6" fmla="*/ 179 w 661"/>
              <a:gd name="T7" fmla="*/ 433 h 506"/>
              <a:gd name="T8" fmla="*/ 179 w 661"/>
              <a:gd name="T9" fmla="*/ 397 h 506"/>
              <a:gd name="T10" fmla="*/ 108 w 661"/>
              <a:gd name="T11" fmla="*/ 324 h 506"/>
              <a:gd name="T12" fmla="*/ 70 w 661"/>
              <a:gd name="T13" fmla="*/ 324 h 506"/>
              <a:gd name="T14" fmla="*/ 70 w 661"/>
              <a:gd name="T15" fmla="*/ 362 h 506"/>
              <a:gd name="T16" fmla="*/ 108 w 661"/>
              <a:gd name="T17" fmla="*/ 362 h 506"/>
              <a:gd name="T18" fmla="*/ 108 w 661"/>
              <a:gd name="T19" fmla="*/ 324 h 506"/>
              <a:gd name="T20" fmla="*/ 108 w 661"/>
              <a:gd name="T21" fmla="*/ 397 h 506"/>
              <a:gd name="T22" fmla="*/ 70 w 661"/>
              <a:gd name="T23" fmla="*/ 397 h 506"/>
              <a:gd name="T24" fmla="*/ 70 w 661"/>
              <a:gd name="T25" fmla="*/ 433 h 506"/>
              <a:gd name="T26" fmla="*/ 108 w 661"/>
              <a:gd name="T27" fmla="*/ 433 h 506"/>
              <a:gd name="T28" fmla="*/ 108 w 661"/>
              <a:gd name="T29" fmla="*/ 397 h 506"/>
              <a:gd name="T30" fmla="*/ 250 w 661"/>
              <a:gd name="T31" fmla="*/ 397 h 506"/>
              <a:gd name="T32" fmla="*/ 215 w 661"/>
              <a:gd name="T33" fmla="*/ 397 h 506"/>
              <a:gd name="T34" fmla="*/ 215 w 661"/>
              <a:gd name="T35" fmla="*/ 433 h 506"/>
              <a:gd name="T36" fmla="*/ 250 w 661"/>
              <a:gd name="T37" fmla="*/ 433 h 506"/>
              <a:gd name="T38" fmla="*/ 250 w 661"/>
              <a:gd name="T39" fmla="*/ 397 h 506"/>
              <a:gd name="T40" fmla="*/ 179 w 661"/>
              <a:gd name="T41" fmla="*/ 324 h 506"/>
              <a:gd name="T42" fmla="*/ 144 w 661"/>
              <a:gd name="T43" fmla="*/ 324 h 506"/>
              <a:gd name="T44" fmla="*/ 144 w 661"/>
              <a:gd name="T45" fmla="*/ 362 h 506"/>
              <a:gd name="T46" fmla="*/ 179 w 661"/>
              <a:gd name="T47" fmla="*/ 362 h 506"/>
              <a:gd name="T48" fmla="*/ 179 w 661"/>
              <a:gd name="T49" fmla="*/ 324 h 506"/>
              <a:gd name="T50" fmla="*/ 576 w 661"/>
              <a:gd name="T51" fmla="*/ 352 h 506"/>
              <a:gd name="T52" fmla="*/ 432 w 661"/>
              <a:gd name="T53" fmla="*/ 352 h 506"/>
              <a:gd name="T54" fmla="*/ 432 w 661"/>
              <a:gd name="T55" fmla="*/ 407 h 506"/>
              <a:gd name="T56" fmla="*/ 576 w 661"/>
              <a:gd name="T57" fmla="*/ 407 h 506"/>
              <a:gd name="T58" fmla="*/ 576 w 661"/>
              <a:gd name="T59" fmla="*/ 352 h 506"/>
              <a:gd name="T60" fmla="*/ 661 w 661"/>
              <a:gd name="T61" fmla="*/ 253 h 506"/>
              <a:gd name="T62" fmla="*/ 661 w 661"/>
              <a:gd name="T63" fmla="*/ 253 h 506"/>
              <a:gd name="T64" fmla="*/ 543 w 661"/>
              <a:gd name="T65" fmla="*/ 0 h 506"/>
              <a:gd name="T66" fmla="*/ 115 w 661"/>
              <a:gd name="T67" fmla="*/ 0 h 506"/>
              <a:gd name="T68" fmla="*/ 0 w 661"/>
              <a:gd name="T69" fmla="*/ 253 h 506"/>
              <a:gd name="T70" fmla="*/ 0 w 661"/>
              <a:gd name="T71" fmla="*/ 253 h 506"/>
              <a:gd name="T72" fmla="*/ 0 w 661"/>
              <a:gd name="T73" fmla="*/ 506 h 506"/>
              <a:gd name="T74" fmla="*/ 661 w 661"/>
              <a:gd name="T75" fmla="*/ 506 h 506"/>
              <a:gd name="T76" fmla="*/ 661 w 661"/>
              <a:gd name="T77" fmla="*/ 506 h 506"/>
              <a:gd name="T78" fmla="*/ 661 w 661"/>
              <a:gd name="T79" fmla="*/ 506 h 506"/>
              <a:gd name="T80" fmla="*/ 661 w 661"/>
              <a:gd name="T81" fmla="*/ 253 h 506"/>
              <a:gd name="T82" fmla="*/ 661 w 661"/>
              <a:gd name="T83" fmla="*/ 253 h 506"/>
              <a:gd name="T84" fmla="*/ 626 w 661"/>
              <a:gd name="T85" fmla="*/ 468 h 506"/>
              <a:gd name="T86" fmla="*/ 35 w 661"/>
              <a:gd name="T87" fmla="*/ 468 h 506"/>
              <a:gd name="T88" fmla="*/ 35 w 661"/>
              <a:gd name="T89" fmla="*/ 288 h 506"/>
              <a:gd name="T90" fmla="*/ 626 w 661"/>
              <a:gd name="T91" fmla="*/ 288 h 506"/>
              <a:gd name="T92" fmla="*/ 626 w 661"/>
              <a:gd name="T93" fmla="*/ 468 h 506"/>
              <a:gd name="T94" fmla="*/ 323 w 661"/>
              <a:gd name="T95" fmla="*/ 324 h 506"/>
              <a:gd name="T96" fmla="*/ 288 w 661"/>
              <a:gd name="T97" fmla="*/ 324 h 506"/>
              <a:gd name="T98" fmla="*/ 288 w 661"/>
              <a:gd name="T99" fmla="*/ 362 h 506"/>
              <a:gd name="T100" fmla="*/ 323 w 661"/>
              <a:gd name="T101" fmla="*/ 362 h 506"/>
              <a:gd name="T102" fmla="*/ 323 w 661"/>
              <a:gd name="T103" fmla="*/ 324 h 506"/>
              <a:gd name="T104" fmla="*/ 323 w 661"/>
              <a:gd name="T105" fmla="*/ 397 h 506"/>
              <a:gd name="T106" fmla="*/ 288 w 661"/>
              <a:gd name="T107" fmla="*/ 397 h 506"/>
              <a:gd name="T108" fmla="*/ 288 w 661"/>
              <a:gd name="T109" fmla="*/ 433 h 506"/>
              <a:gd name="T110" fmla="*/ 323 w 661"/>
              <a:gd name="T111" fmla="*/ 433 h 506"/>
              <a:gd name="T112" fmla="*/ 323 w 661"/>
              <a:gd name="T113" fmla="*/ 397 h 506"/>
              <a:gd name="T114" fmla="*/ 250 w 661"/>
              <a:gd name="T115" fmla="*/ 324 h 506"/>
              <a:gd name="T116" fmla="*/ 215 w 661"/>
              <a:gd name="T117" fmla="*/ 324 h 506"/>
              <a:gd name="T118" fmla="*/ 215 w 661"/>
              <a:gd name="T119" fmla="*/ 362 h 506"/>
              <a:gd name="T120" fmla="*/ 250 w 661"/>
              <a:gd name="T121" fmla="*/ 362 h 506"/>
              <a:gd name="T122" fmla="*/ 250 w 661"/>
              <a:gd name="T123" fmla="*/ 324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61" h="506">
                <a:moveTo>
                  <a:pt x="179" y="397"/>
                </a:moveTo>
                <a:lnTo>
                  <a:pt x="144" y="397"/>
                </a:lnTo>
                <a:lnTo>
                  <a:pt x="144" y="433"/>
                </a:lnTo>
                <a:lnTo>
                  <a:pt x="179" y="433"/>
                </a:lnTo>
                <a:lnTo>
                  <a:pt x="179" y="397"/>
                </a:lnTo>
                <a:close/>
                <a:moveTo>
                  <a:pt x="108" y="324"/>
                </a:moveTo>
                <a:lnTo>
                  <a:pt x="70" y="324"/>
                </a:lnTo>
                <a:lnTo>
                  <a:pt x="70" y="362"/>
                </a:lnTo>
                <a:lnTo>
                  <a:pt x="108" y="362"/>
                </a:lnTo>
                <a:lnTo>
                  <a:pt x="108" y="324"/>
                </a:lnTo>
                <a:close/>
                <a:moveTo>
                  <a:pt x="108" y="397"/>
                </a:moveTo>
                <a:lnTo>
                  <a:pt x="70" y="397"/>
                </a:lnTo>
                <a:lnTo>
                  <a:pt x="70" y="433"/>
                </a:lnTo>
                <a:lnTo>
                  <a:pt x="108" y="433"/>
                </a:lnTo>
                <a:lnTo>
                  <a:pt x="108" y="397"/>
                </a:lnTo>
                <a:close/>
                <a:moveTo>
                  <a:pt x="250" y="397"/>
                </a:moveTo>
                <a:lnTo>
                  <a:pt x="215" y="397"/>
                </a:lnTo>
                <a:lnTo>
                  <a:pt x="215" y="433"/>
                </a:lnTo>
                <a:lnTo>
                  <a:pt x="250" y="433"/>
                </a:lnTo>
                <a:lnTo>
                  <a:pt x="250" y="397"/>
                </a:lnTo>
                <a:close/>
                <a:moveTo>
                  <a:pt x="179" y="324"/>
                </a:moveTo>
                <a:lnTo>
                  <a:pt x="144" y="324"/>
                </a:lnTo>
                <a:lnTo>
                  <a:pt x="144" y="362"/>
                </a:lnTo>
                <a:lnTo>
                  <a:pt x="179" y="362"/>
                </a:lnTo>
                <a:lnTo>
                  <a:pt x="179" y="324"/>
                </a:lnTo>
                <a:close/>
                <a:moveTo>
                  <a:pt x="576" y="352"/>
                </a:moveTo>
                <a:lnTo>
                  <a:pt x="432" y="352"/>
                </a:lnTo>
                <a:lnTo>
                  <a:pt x="432" y="407"/>
                </a:lnTo>
                <a:lnTo>
                  <a:pt x="576" y="407"/>
                </a:lnTo>
                <a:lnTo>
                  <a:pt x="576" y="352"/>
                </a:lnTo>
                <a:close/>
                <a:moveTo>
                  <a:pt x="661" y="253"/>
                </a:moveTo>
                <a:lnTo>
                  <a:pt x="661" y="253"/>
                </a:lnTo>
                <a:lnTo>
                  <a:pt x="543" y="0"/>
                </a:lnTo>
                <a:lnTo>
                  <a:pt x="115" y="0"/>
                </a:lnTo>
                <a:lnTo>
                  <a:pt x="0" y="253"/>
                </a:lnTo>
                <a:lnTo>
                  <a:pt x="0" y="253"/>
                </a:lnTo>
                <a:lnTo>
                  <a:pt x="0" y="506"/>
                </a:lnTo>
                <a:lnTo>
                  <a:pt x="661" y="506"/>
                </a:lnTo>
                <a:lnTo>
                  <a:pt x="661" y="506"/>
                </a:lnTo>
                <a:lnTo>
                  <a:pt x="661" y="506"/>
                </a:lnTo>
                <a:lnTo>
                  <a:pt x="661" y="253"/>
                </a:lnTo>
                <a:lnTo>
                  <a:pt x="661" y="253"/>
                </a:lnTo>
                <a:close/>
                <a:moveTo>
                  <a:pt x="626" y="468"/>
                </a:moveTo>
                <a:lnTo>
                  <a:pt x="35" y="468"/>
                </a:lnTo>
                <a:lnTo>
                  <a:pt x="35" y="288"/>
                </a:lnTo>
                <a:lnTo>
                  <a:pt x="626" y="288"/>
                </a:lnTo>
                <a:lnTo>
                  <a:pt x="626" y="468"/>
                </a:lnTo>
                <a:close/>
                <a:moveTo>
                  <a:pt x="323" y="324"/>
                </a:moveTo>
                <a:lnTo>
                  <a:pt x="288" y="324"/>
                </a:lnTo>
                <a:lnTo>
                  <a:pt x="288" y="362"/>
                </a:lnTo>
                <a:lnTo>
                  <a:pt x="323" y="362"/>
                </a:lnTo>
                <a:lnTo>
                  <a:pt x="323" y="324"/>
                </a:lnTo>
                <a:close/>
                <a:moveTo>
                  <a:pt x="323" y="397"/>
                </a:moveTo>
                <a:lnTo>
                  <a:pt x="288" y="397"/>
                </a:lnTo>
                <a:lnTo>
                  <a:pt x="288" y="433"/>
                </a:lnTo>
                <a:lnTo>
                  <a:pt x="323" y="433"/>
                </a:lnTo>
                <a:lnTo>
                  <a:pt x="323" y="397"/>
                </a:lnTo>
                <a:close/>
                <a:moveTo>
                  <a:pt x="250" y="324"/>
                </a:moveTo>
                <a:lnTo>
                  <a:pt x="215" y="324"/>
                </a:lnTo>
                <a:lnTo>
                  <a:pt x="215" y="362"/>
                </a:lnTo>
                <a:lnTo>
                  <a:pt x="250" y="362"/>
                </a:lnTo>
                <a:lnTo>
                  <a:pt x="250" y="32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1000" b="1" kern="0"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cxnSp>
        <p:nvCxnSpPr>
          <p:cNvPr id="64" name="直线箭头连接符 35">
            <a:extLst>
              <a:ext uri="{FF2B5EF4-FFF2-40B4-BE49-F238E27FC236}">
                <a16:creationId xmlns:a16="http://schemas.microsoft.com/office/drawing/2014/main" id="{13DD15FA-430F-49CC-B003-CA79C4773945}"/>
              </a:ext>
            </a:extLst>
          </p:cNvPr>
          <p:cNvCxnSpPr>
            <a:cxnSpLocks/>
          </p:cNvCxnSpPr>
          <p:nvPr/>
        </p:nvCxnSpPr>
        <p:spPr>
          <a:xfrm>
            <a:off x="7536160" y="2813608"/>
            <a:ext cx="0" cy="899595"/>
          </a:xfrm>
          <a:prstGeom prst="straightConnector1">
            <a:avLst/>
          </a:prstGeom>
          <a:ln w="19050">
            <a:solidFill>
              <a:srgbClr val="A2A5BC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6880235A-E1B2-41F3-9C51-E87A013B58B9}"/>
              </a:ext>
            </a:extLst>
          </p:cNvPr>
          <p:cNvSpPr/>
          <p:nvPr/>
        </p:nvSpPr>
        <p:spPr>
          <a:xfrm>
            <a:off x="2455629" y="1412776"/>
            <a:ext cx="3120814" cy="3744416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BD4D8FD0-DC83-4D0E-8836-975AEDE5A701}"/>
              </a:ext>
            </a:extLst>
          </p:cNvPr>
          <p:cNvSpPr/>
          <p:nvPr/>
        </p:nvSpPr>
        <p:spPr>
          <a:xfrm>
            <a:off x="5975753" y="1412776"/>
            <a:ext cx="3120814" cy="3744416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F16FC8C7-A2DB-4380-B64E-51AAB4E690AB}"/>
              </a:ext>
            </a:extLst>
          </p:cNvPr>
          <p:cNvSpPr txBox="1"/>
          <p:nvPr/>
        </p:nvSpPr>
        <p:spPr>
          <a:xfrm>
            <a:off x="7248146" y="940513"/>
            <a:ext cx="57910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rPr>
              <a:t>场站</a:t>
            </a:r>
            <a:r>
              <a:rPr kumimoji="1" lang="en-US" altLang="zh-CN" sz="105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rPr>
              <a:t>2</a:t>
            </a:r>
            <a:endParaRPr kumimoji="1" lang="zh-CN" altLang="en-US" sz="1050" dirty="0">
              <a:solidFill>
                <a:srgbClr val="5E628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8665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178">
            <a:extLst>
              <a:ext uri="{FF2B5EF4-FFF2-40B4-BE49-F238E27FC236}">
                <a16:creationId xmlns:a16="http://schemas.microsoft.com/office/drawing/2014/main" id="{FD375F75-4E3F-4090-832F-03D9B41BD828}"/>
              </a:ext>
            </a:extLst>
          </p:cNvPr>
          <p:cNvGrpSpPr/>
          <p:nvPr/>
        </p:nvGrpSpPr>
        <p:grpSpPr>
          <a:xfrm>
            <a:off x="2248123" y="2293520"/>
            <a:ext cx="4851523" cy="1342436"/>
            <a:chOff x="7387837" y="2816076"/>
            <a:chExt cx="4851523" cy="1342436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DD443684-D44B-4591-B0BD-F55D5E6D07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7837" y="3820538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defRPr/>
              </a:pPr>
              <a:r>
                <a:rPr lang="zh-CN" altLang="en-US" sz="1000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rPr>
                <a:t>物理设备</a:t>
              </a:r>
              <a:endParaRPr lang="zh-CN" altLang="zh-CN" sz="1000" kern="0" dirty="0">
                <a:solidFill>
                  <a:srgbClr val="000000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6" name="Freeform 66">
              <a:extLst>
                <a:ext uri="{FF2B5EF4-FFF2-40B4-BE49-F238E27FC236}">
                  <a16:creationId xmlns:a16="http://schemas.microsoft.com/office/drawing/2014/main" id="{17A8A223-487C-4257-830F-D5AD81B516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48133" y="3317687"/>
              <a:ext cx="392367" cy="3392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8" name="Rectangle 29">
              <a:extLst>
                <a:ext uri="{FF2B5EF4-FFF2-40B4-BE49-F238E27FC236}">
                  <a16:creationId xmlns:a16="http://schemas.microsoft.com/office/drawing/2014/main" id="{68757E74-5D9C-4B22-9CBB-67CEF48D0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9504" y="3819050"/>
              <a:ext cx="1410643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defRPr/>
              </a:pPr>
              <a:r>
                <a:rPr lang="zh-CN" altLang="en-US" sz="1000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rPr>
                <a:t>设备实例（数据源设备）</a:t>
              </a:r>
              <a:endParaRPr lang="zh-CN" altLang="zh-CN" sz="1000" kern="0" dirty="0">
                <a:solidFill>
                  <a:srgbClr val="000000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3" name="Rectangle 29">
              <a:extLst>
                <a:ext uri="{FF2B5EF4-FFF2-40B4-BE49-F238E27FC236}">
                  <a16:creationId xmlns:a16="http://schemas.microsoft.com/office/drawing/2014/main" id="{FDB4BE3F-8D05-488D-B76E-AF49BDCBBC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26398" y="2816076"/>
              <a:ext cx="51296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defRPr/>
              </a:pPr>
              <a:r>
                <a:rPr lang="zh-CN" altLang="en-US" sz="1000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rPr>
                <a:t>镜像设备</a:t>
              </a:r>
              <a:endParaRPr lang="zh-CN" altLang="zh-CN" sz="1000" kern="0" dirty="0">
                <a:solidFill>
                  <a:srgbClr val="000000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4" name="Rectangle 29">
              <a:extLst>
                <a:ext uri="{FF2B5EF4-FFF2-40B4-BE49-F238E27FC236}">
                  <a16:creationId xmlns:a16="http://schemas.microsoft.com/office/drawing/2014/main" id="{45877377-A8C6-4F3B-96D6-442406BE20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26398" y="3410350"/>
              <a:ext cx="51296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defRPr/>
              </a:pPr>
              <a:r>
                <a:rPr lang="zh-CN" altLang="en-US" sz="1000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rPr>
                <a:t>镜像设备</a:t>
              </a:r>
              <a:endParaRPr lang="zh-CN" altLang="zh-CN" sz="1000" kern="0" dirty="0">
                <a:solidFill>
                  <a:srgbClr val="000000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5" name="Rectangle 29">
              <a:extLst>
                <a:ext uri="{FF2B5EF4-FFF2-40B4-BE49-F238E27FC236}">
                  <a16:creationId xmlns:a16="http://schemas.microsoft.com/office/drawing/2014/main" id="{5A1748B5-ABD6-43DE-8E1C-8B60DCF363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26398" y="4004624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defRPr/>
              </a:pPr>
              <a:r>
                <a:rPr lang="zh-CN" altLang="en-US" sz="1000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rPr>
                <a:t>镜像设备</a:t>
              </a:r>
              <a:endParaRPr lang="zh-CN" altLang="zh-CN" sz="1000" kern="0" dirty="0">
                <a:solidFill>
                  <a:srgbClr val="000000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7" name="图形 6">
            <a:extLst>
              <a:ext uri="{FF2B5EF4-FFF2-40B4-BE49-F238E27FC236}">
                <a16:creationId xmlns:a16="http://schemas.microsoft.com/office/drawing/2014/main" id="{4C401169-0547-462F-8FC7-3C1CA9EFF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86392" y="2803146"/>
            <a:ext cx="397440" cy="331200"/>
          </a:xfrm>
          <a:prstGeom prst="rect">
            <a:avLst/>
          </a:prstGeom>
        </p:spPr>
      </p:pic>
      <p:pic>
        <p:nvPicPr>
          <p:cNvPr id="10" name="图形 9">
            <a:extLst>
              <a:ext uri="{FF2B5EF4-FFF2-40B4-BE49-F238E27FC236}">
                <a16:creationId xmlns:a16="http://schemas.microsoft.com/office/drawing/2014/main" id="{4033D17B-E14A-4A95-8895-91D7E2FD0A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97280" y="2204864"/>
            <a:ext cx="397440" cy="331200"/>
          </a:xfrm>
          <a:prstGeom prst="rect">
            <a:avLst/>
          </a:prstGeom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00AF7E0E-F71F-460B-AE54-94EC5B1A1E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97280" y="2799138"/>
            <a:ext cx="397440" cy="331200"/>
          </a:xfrm>
          <a:prstGeom prst="rect">
            <a:avLst/>
          </a:prstGeom>
        </p:spPr>
      </p:pic>
      <p:pic>
        <p:nvPicPr>
          <p:cNvPr id="12" name="图形 11">
            <a:extLst>
              <a:ext uri="{FF2B5EF4-FFF2-40B4-BE49-F238E27FC236}">
                <a16:creationId xmlns:a16="http://schemas.microsoft.com/office/drawing/2014/main" id="{AE6FA848-849F-453E-B20B-A4930D12E8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97280" y="3393412"/>
            <a:ext cx="397440" cy="331200"/>
          </a:xfrm>
          <a:prstGeom prst="rect">
            <a:avLst/>
          </a:prstGeom>
        </p:spPr>
      </p:pic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F93461AA-924F-40A9-8AC0-211F08437B81}"/>
              </a:ext>
            </a:extLst>
          </p:cNvPr>
          <p:cNvCxnSpPr/>
          <p:nvPr/>
        </p:nvCxnSpPr>
        <p:spPr>
          <a:xfrm>
            <a:off x="2700786" y="2962683"/>
            <a:ext cx="148560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9C13ADCB-4593-4629-B23F-CF381961C142}"/>
              </a:ext>
            </a:extLst>
          </p:cNvPr>
          <p:cNvCxnSpPr>
            <a:stCxn id="7" idx="3"/>
            <a:endCxn id="10" idx="1"/>
          </p:cNvCxnSpPr>
          <p:nvPr/>
        </p:nvCxnSpPr>
        <p:spPr>
          <a:xfrm flipV="1">
            <a:off x="4583832" y="2370464"/>
            <a:ext cx="1313448" cy="59828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60E8391C-1CA2-40E8-B299-1D79FE58AA1A}"/>
              </a:ext>
            </a:extLst>
          </p:cNvPr>
          <p:cNvCxnSpPr>
            <a:stCxn id="7" idx="3"/>
            <a:endCxn id="11" idx="1"/>
          </p:cNvCxnSpPr>
          <p:nvPr/>
        </p:nvCxnSpPr>
        <p:spPr>
          <a:xfrm flipV="1">
            <a:off x="4583832" y="2964738"/>
            <a:ext cx="1313448" cy="400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F8AB2D08-F79F-4D8A-B6F6-EFE41846A3BC}"/>
              </a:ext>
            </a:extLst>
          </p:cNvPr>
          <p:cNvCxnSpPr>
            <a:stCxn id="7" idx="3"/>
            <a:endCxn id="12" idx="1"/>
          </p:cNvCxnSpPr>
          <p:nvPr/>
        </p:nvCxnSpPr>
        <p:spPr>
          <a:xfrm>
            <a:off x="4583832" y="2968746"/>
            <a:ext cx="1313448" cy="59026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2448635F-62A2-4CD0-A2BD-E114ACFF8D82}"/>
              </a:ext>
            </a:extLst>
          </p:cNvPr>
          <p:cNvSpPr txBox="1"/>
          <p:nvPr/>
        </p:nvSpPr>
        <p:spPr>
          <a:xfrm>
            <a:off x="3177140" y="2703128"/>
            <a:ext cx="7172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数据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9E1EF0F-5636-4A4B-ABD5-DBCB106B05CA}"/>
              </a:ext>
            </a:extLst>
          </p:cNvPr>
          <p:cNvSpPr txBox="1"/>
          <p:nvPr/>
        </p:nvSpPr>
        <p:spPr>
          <a:xfrm>
            <a:off x="5090433" y="2357986"/>
            <a:ext cx="7172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数据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9F59716-788C-446A-ADB4-384EB772F49B}"/>
              </a:ext>
            </a:extLst>
          </p:cNvPr>
          <p:cNvSpPr txBox="1"/>
          <p:nvPr/>
        </p:nvSpPr>
        <p:spPr>
          <a:xfrm>
            <a:off x="5090433" y="2725247"/>
            <a:ext cx="7172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数据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57AC9B6-1C9B-46B5-9AA8-D85779059B6C}"/>
              </a:ext>
            </a:extLst>
          </p:cNvPr>
          <p:cNvSpPr txBox="1"/>
          <p:nvPr/>
        </p:nvSpPr>
        <p:spPr>
          <a:xfrm>
            <a:off x="5086615" y="3034884"/>
            <a:ext cx="7172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数据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ABA5807-C054-4B7D-8359-029E9C1DEBDF}"/>
              </a:ext>
            </a:extLst>
          </p:cNvPr>
          <p:cNvSpPr txBox="1"/>
          <p:nvPr/>
        </p:nvSpPr>
        <p:spPr>
          <a:xfrm>
            <a:off x="1199456" y="620688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mirroring_device_overview.png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50845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1DC4036-BB48-4298-98C9-30BD18C0AB60}"/>
              </a:ext>
            </a:extLst>
          </p:cNvPr>
          <p:cNvGrpSpPr/>
          <p:nvPr/>
        </p:nvGrpSpPr>
        <p:grpSpPr>
          <a:xfrm>
            <a:off x="1361501" y="1593693"/>
            <a:ext cx="7614819" cy="2121347"/>
            <a:chOff x="1710617" y="246673"/>
            <a:chExt cx="7614819" cy="2121347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954F97E3-1F14-4DFD-AC96-D06349A46958}"/>
                </a:ext>
              </a:extLst>
            </p:cNvPr>
            <p:cNvSpPr/>
            <p:nvPr/>
          </p:nvSpPr>
          <p:spPr>
            <a:xfrm>
              <a:off x="7585121" y="302141"/>
              <a:ext cx="1740315" cy="2065879"/>
            </a:xfrm>
            <a:prstGeom prst="rect">
              <a:avLst/>
            </a:prstGeom>
            <a:noFill/>
            <a:ln w="254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dirty="0">
                  <a:solidFill>
                    <a:schemeClr val="tx1"/>
                  </a:solidFill>
                  <a:latin typeface="Helvetica" pitchFamily="2" charset="0"/>
                  <a:cs typeface="Arial" panose="020B0604020202020204" pitchFamily="34" charset="0"/>
                </a:rPr>
                <a:t>发出告警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CE2A023A-0309-4580-BD49-1860387AB527}"/>
                </a:ext>
              </a:extLst>
            </p:cNvPr>
            <p:cNvSpPr/>
            <p:nvPr/>
          </p:nvSpPr>
          <p:spPr>
            <a:xfrm>
              <a:off x="1710617" y="288936"/>
              <a:ext cx="1234403" cy="593249"/>
            </a:xfrm>
            <a:prstGeom prst="rect">
              <a:avLst/>
            </a:prstGeom>
            <a:noFill/>
            <a:ln w="254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dirty="0">
                  <a:solidFill>
                    <a:schemeClr val="tx1"/>
                  </a:solidFill>
                  <a:latin typeface="Helvetica" pitchFamily="2" charset="0"/>
                  <a:cs typeface="Arial" panose="020B0604020202020204" pitchFamily="34" charset="0"/>
                </a:rPr>
                <a:t>冰箱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E1408B3-70CB-4B8A-8D9D-BBB4505981E7}"/>
                </a:ext>
              </a:extLst>
            </p:cNvPr>
            <p:cNvSpPr txBox="1"/>
            <p:nvPr/>
          </p:nvSpPr>
          <p:spPr>
            <a:xfrm>
              <a:off x="3627817" y="452889"/>
              <a:ext cx="8356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电流表</a:t>
              </a:r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1</a:t>
              </a:r>
              <a:endParaRPr kumimoji="1" lang="zh-CN" altLang="en-US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5AD4498-7696-4562-9232-B8AD76249ED9}"/>
                </a:ext>
              </a:extLst>
            </p:cNvPr>
            <p:cNvSpPr txBox="1"/>
            <p:nvPr/>
          </p:nvSpPr>
          <p:spPr>
            <a:xfrm>
              <a:off x="5370550" y="1882081"/>
              <a:ext cx="1389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&gt; 70mA</a:t>
              </a:r>
              <a:endParaRPr kumimoji="1" lang="zh-CN" altLang="en-US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2" name="菱形 21">
              <a:extLst>
                <a:ext uri="{FF2B5EF4-FFF2-40B4-BE49-F238E27FC236}">
                  <a16:creationId xmlns:a16="http://schemas.microsoft.com/office/drawing/2014/main" id="{D24969E1-7E2C-4F65-851E-0CAF87984531}"/>
                </a:ext>
              </a:extLst>
            </p:cNvPr>
            <p:cNvSpPr/>
            <p:nvPr/>
          </p:nvSpPr>
          <p:spPr>
            <a:xfrm>
              <a:off x="5015880" y="1703920"/>
              <a:ext cx="1960244" cy="664100"/>
            </a:xfrm>
            <a:prstGeom prst="diamond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25" name="直线箭头连接符 67">
              <a:extLst>
                <a:ext uri="{FF2B5EF4-FFF2-40B4-BE49-F238E27FC236}">
                  <a16:creationId xmlns:a16="http://schemas.microsoft.com/office/drawing/2014/main" id="{484A5F3C-BC33-4BC9-AF02-226CD5D8EEBA}"/>
                </a:ext>
              </a:extLst>
            </p:cNvPr>
            <p:cNvCxnSpPr>
              <a:cxnSpLocks/>
              <a:stCxn id="77" idx="3"/>
              <a:endCxn id="22" idx="1"/>
            </p:cNvCxnSpPr>
            <p:nvPr/>
          </p:nvCxnSpPr>
          <p:spPr>
            <a:xfrm flipV="1">
              <a:off x="4721823" y="2035970"/>
              <a:ext cx="294057" cy="4779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箭头连接符 72">
              <a:extLst>
                <a:ext uri="{FF2B5EF4-FFF2-40B4-BE49-F238E27FC236}">
                  <a16:creationId xmlns:a16="http://schemas.microsoft.com/office/drawing/2014/main" id="{747FB2D4-02F4-47E6-A974-DE1B3CF72404}"/>
                </a:ext>
              </a:extLst>
            </p:cNvPr>
            <p:cNvCxnSpPr>
              <a:cxnSpLocks/>
            </p:cNvCxnSpPr>
            <p:nvPr/>
          </p:nvCxnSpPr>
          <p:spPr>
            <a:xfrm>
              <a:off x="6985970" y="2042969"/>
              <a:ext cx="601242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1321188A-B4C1-4D1A-BF70-B2BB82FFC144}"/>
                </a:ext>
              </a:extLst>
            </p:cNvPr>
            <p:cNvSpPr txBox="1"/>
            <p:nvPr/>
          </p:nvSpPr>
          <p:spPr>
            <a:xfrm>
              <a:off x="3621805" y="1889081"/>
              <a:ext cx="8356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电流表</a:t>
              </a:r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2</a:t>
              </a:r>
              <a:endParaRPr kumimoji="1" lang="zh-CN" altLang="en-US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ED2DEA9-87E1-4076-B926-E77C2F852AFD}"/>
                </a:ext>
              </a:extLst>
            </p:cNvPr>
            <p:cNvSpPr/>
            <p:nvPr/>
          </p:nvSpPr>
          <p:spPr>
            <a:xfrm>
              <a:off x="1713854" y="1739345"/>
              <a:ext cx="1234403" cy="593249"/>
            </a:xfrm>
            <a:prstGeom prst="rect">
              <a:avLst/>
            </a:prstGeom>
            <a:noFill/>
            <a:ln w="254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dirty="0">
                  <a:solidFill>
                    <a:schemeClr val="tx1"/>
                  </a:solidFill>
                  <a:latin typeface="Helvetica" pitchFamily="2" charset="0"/>
                  <a:cs typeface="Arial" panose="020B0604020202020204" pitchFamily="34" charset="0"/>
                </a:rPr>
                <a:t>节能灯</a:t>
              </a:r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D787923E-2515-445F-998A-55D2A9754E4E}"/>
                </a:ext>
              </a:extLst>
            </p:cNvPr>
            <p:cNvSpPr/>
            <p:nvPr/>
          </p:nvSpPr>
          <p:spPr>
            <a:xfrm>
              <a:off x="3487420" y="288935"/>
              <a:ext cx="1234403" cy="593249"/>
            </a:xfrm>
            <a:prstGeom prst="rect">
              <a:avLst/>
            </a:prstGeom>
            <a:noFill/>
            <a:ln w="254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EB6D528C-1631-407C-8D22-9E33FEE6D1EE}"/>
                </a:ext>
              </a:extLst>
            </p:cNvPr>
            <p:cNvSpPr/>
            <p:nvPr/>
          </p:nvSpPr>
          <p:spPr>
            <a:xfrm>
              <a:off x="3487420" y="1744124"/>
              <a:ext cx="1234403" cy="593249"/>
            </a:xfrm>
            <a:prstGeom prst="rect">
              <a:avLst/>
            </a:prstGeom>
            <a:noFill/>
            <a:ln w="254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F693269D-1700-404C-95CF-6C7D711BEC9E}"/>
                </a:ext>
              </a:extLst>
            </p:cNvPr>
            <p:cNvSpPr txBox="1"/>
            <p:nvPr/>
          </p:nvSpPr>
          <p:spPr>
            <a:xfrm>
              <a:off x="5367895" y="424834"/>
              <a:ext cx="1389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&gt; 1000mA</a:t>
              </a:r>
              <a:endParaRPr kumimoji="1" lang="zh-CN" altLang="en-US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85" name="菱形 84">
              <a:extLst>
                <a:ext uri="{FF2B5EF4-FFF2-40B4-BE49-F238E27FC236}">
                  <a16:creationId xmlns:a16="http://schemas.microsoft.com/office/drawing/2014/main" id="{D822EEB5-5480-4F06-8D33-CC619DDC3980}"/>
                </a:ext>
              </a:extLst>
            </p:cNvPr>
            <p:cNvSpPr/>
            <p:nvPr/>
          </p:nvSpPr>
          <p:spPr>
            <a:xfrm>
              <a:off x="5013225" y="246673"/>
              <a:ext cx="1960244" cy="664100"/>
            </a:xfrm>
            <a:prstGeom prst="diamond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86" name="直线箭头连接符 67">
              <a:extLst>
                <a:ext uri="{FF2B5EF4-FFF2-40B4-BE49-F238E27FC236}">
                  <a16:creationId xmlns:a16="http://schemas.microsoft.com/office/drawing/2014/main" id="{AD3E83A8-7429-4677-9FC9-858B78D31F01}"/>
                </a:ext>
              </a:extLst>
            </p:cNvPr>
            <p:cNvCxnSpPr>
              <a:cxnSpLocks/>
              <a:endCxn id="85" idx="1"/>
            </p:cNvCxnSpPr>
            <p:nvPr/>
          </p:nvCxnSpPr>
          <p:spPr>
            <a:xfrm flipV="1">
              <a:off x="4719168" y="578723"/>
              <a:ext cx="294057" cy="4779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线箭头连接符 72">
              <a:extLst>
                <a:ext uri="{FF2B5EF4-FFF2-40B4-BE49-F238E27FC236}">
                  <a16:creationId xmlns:a16="http://schemas.microsoft.com/office/drawing/2014/main" id="{AC4C7623-2930-4D8F-9970-6BD08BF5B950}"/>
                </a:ext>
              </a:extLst>
            </p:cNvPr>
            <p:cNvCxnSpPr>
              <a:cxnSpLocks/>
            </p:cNvCxnSpPr>
            <p:nvPr/>
          </p:nvCxnSpPr>
          <p:spPr>
            <a:xfrm>
              <a:off x="6983315" y="585722"/>
              <a:ext cx="601242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5F41066C-B036-4533-ACCD-D4A856236AB5}"/>
              </a:ext>
            </a:extLst>
          </p:cNvPr>
          <p:cNvCxnSpPr>
            <a:cxnSpLocks/>
            <a:stCxn id="16" idx="3"/>
            <a:endCxn id="73" idx="1"/>
          </p:cNvCxnSpPr>
          <p:nvPr/>
        </p:nvCxnSpPr>
        <p:spPr>
          <a:xfrm flipV="1">
            <a:off x="2595904" y="1932580"/>
            <a:ext cx="542400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D61DE237-C48A-41CC-B025-10D1925524CF}"/>
              </a:ext>
            </a:extLst>
          </p:cNvPr>
          <p:cNvCxnSpPr>
            <a:cxnSpLocks/>
            <a:stCxn id="61" idx="3"/>
            <a:endCxn id="77" idx="1"/>
          </p:cNvCxnSpPr>
          <p:nvPr/>
        </p:nvCxnSpPr>
        <p:spPr>
          <a:xfrm>
            <a:off x="2599141" y="3382990"/>
            <a:ext cx="539163" cy="477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连接符: 肘形 99">
            <a:extLst>
              <a:ext uri="{FF2B5EF4-FFF2-40B4-BE49-F238E27FC236}">
                <a16:creationId xmlns:a16="http://schemas.microsoft.com/office/drawing/2014/main" id="{0ABDF191-E1F9-4746-AC08-99E4DD346656}"/>
              </a:ext>
            </a:extLst>
          </p:cNvPr>
          <p:cNvCxnSpPr>
            <a:stCxn id="85" idx="0"/>
          </p:cNvCxnSpPr>
          <p:nvPr/>
        </p:nvCxnSpPr>
        <p:spPr>
          <a:xfrm rot="16200000" flipV="1">
            <a:off x="3913182" y="-137357"/>
            <a:ext cx="684973" cy="2777127"/>
          </a:xfrm>
          <a:prstGeom prst="bentConnector2">
            <a:avLst/>
          </a:prstGeom>
          <a:ln w="254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5753D22A-249B-474E-A81E-F2763297B5F6}"/>
              </a:ext>
            </a:extLst>
          </p:cNvPr>
          <p:cNvCxnSpPr/>
          <p:nvPr/>
        </p:nvCxnSpPr>
        <p:spPr>
          <a:xfrm>
            <a:off x="2867104" y="908719"/>
            <a:ext cx="0" cy="104825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文本框 102">
            <a:extLst>
              <a:ext uri="{FF2B5EF4-FFF2-40B4-BE49-F238E27FC236}">
                <a16:creationId xmlns:a16="http://schemas.microsoft.com/office/drawing/2014/main" id="{441CA375-6A86-4DA0-BA0F-87D5A95727DE}"/>
              </a:ext>
            </a:extLst>
          </p:cNvPr>
          <p:cNvSpPr txBox="1"/>
          <p:nvPr/>
        </p:nvSpPr>
        <p:spPr>
          <a:xfrm>
            <a:off x="3967308" y="548680"/>
            <a:ext cx="508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否</a:t>
            </a:r>
          </a:p>
        </p:txBody>
      </p:sp>
      <p:cxnSp>
        <p:nvCxnSpPr>
          <p:cNvPr id="105" name="连接符: 肘形 104">
            <a:extLst>
              <a:ext uri="{FF2B5EF4-FFF2-40B4-BE49-F238E27FC236}">
                <a16:creationId xmlns:a16="http://schemas.microsoft.com/office/drawing/2014/main" id="{A46ED012-6DCB-4E54-B50E-C0C672D20C2F}"/>
              </a:ext>
            </a:extLst>
          </p:cNvPr>
          <p:cNvCxnSpPr>
            <a:cxnSpLocks/>
          </p:cNvCxnSpPr>
          <p:nvPr/>
        </p:nvCxnSpPr>
        <p:spPr>
          <a:xfrm rot="5400000">
            <a:off x="3677176" y="2915852"/>
            <a:ext cx="1159638" cy="2779782"/>
          </a:xfrm>
          <a:prstGeom prst="bentConnector2">
            <a:avLst/>
          </a:prstGeom>
          <a:ln w="254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箭头连接符 106">
            <a:extLst>
              <a:ext uri="{FF2B5EF4-FFF2-40B4-BE49-F238E27FC236}">
                <a16:creationId xmlns:a16="http://schemas.microsoft.com/office/drawing/2014/main" id="{2505CA05-9B25-4044-A157-5C857440A243}"/>
              </a:ext>
            </a:extLst>
          </p:cNvPr>
          <p:cNvCxnSpPr>
            <a:cxnSpLocks/>
          </p:cNvCxnSpPr>
          <p:nvPr/>
        </p:nvCxnSpPr>
        <p:spPr>
          <a:xfrm flipV="1">
            <a:off x="2880023" y="3380931"/>
            <a:ext cx="0" cy="149374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>
            <a:extLst>
              <a:ext uri="{FF2B5EF4-FFF2-40B4-BE49-F238E27FC236}">
                <a16:creationId xmlns:a16="http://schemas.microsoft.com/office/drawing/2014/main" id="{3F1AAF88-0C9A-43B3-B015-1C53A2A75405}"/>
              </a:ext>
            </a:extLst>
          </p:cNvPr>
          <p:cNvSpPr txBox="1"/>
          <p:nvPr/>
        </p:nvSpPr>
        <p:spPr>
          <a:xfrm>
            <a:off x="3967307" y="5065427"/>
            <a:ext cx="508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否</a:t>
            </a: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FD91B21E-05C9-496F-A8A6-5EBB7C2E7FA5}"/>
              </a:ext>
            </a:extLst>
          </p:cNvPr>
          <p:cNvSpPr/>
          <p:nvPr/>
        </p:nvSpPr>
        <p:spPr>
          <a:xfrm>
            <a:off x="4476263" y="1124744"/>
            <a:ext cx="5364151" cy="3096344"/>
          </a:xfrm>
          <a:prstGeom prst="rect">
            <a:avLst/>
          </a:prstGeom>
          <a:noFill/>
          <a:ln w="254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9FEB997E-77F3-4B15-8712-6F108CC2F6B2}"/>
              </a:ext>
            </a:extLst>
          </p:cNvPr>
          <p:cNvSpPr txBox="1"/>
          <p:nvPr/>
        </p:nvSpPr>
        <p:spPr>
          <a:xfrm>
            <a:off x="6624353" y="1196752"/>
            <a:ext cx="76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EnOS</a:t>
            </a:r>
            <a:endParaRPr lang="zh-CN" altLang="en-US" dirty="0"/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D7B76710-2D5B-4DDF-98DE-837DF3454A37}"/>
              </a:ext>
            </a:extLst>
          </p:cNvPr>
          <p:cNvSpPr txBox="1"/>
          <p:nvPr/>
        </p:nvSpPr>
        <p:spPr>
          <a:xfrm>
            <a:off x="479376" y="332656"/>
            <a:ext cx="3487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device_based_alert_scenario.png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86266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矩形 127">
            <a:extLst>
              <a:ext uri="{FF2B5EF4-FFF2-40B4-BE49-F238E27FC236}">
                <a16:creationId xmlns:a16="http://schemas.microsoft.com/office/drawing/2014/main" id="{B6B2D80C-E92B-4D35-A68F-5FB675C7B017}"/>
              </a:ext>
            </a:extLst>
          </p:cNvPr>
          <p:cNvSpPr/>
          <p:nvPr/>
        </p:nvSpPr>
        <p:spPr>
          <a:xfrm>
            <a:off x="5382290" y="1588387"/>
            <a:ext cx="2443408" cy="3543730"/>
          </a:xfrm>
          <a:prstGeom prst="rect">
            <a:avLst/>
          </a:pr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C597B77B-78F5-4684-BE39-2C37B27CEEB6}"/>
              </a:ext>
            </a:extLst>
          </p:cNvPr>
          <p:cNvSpPr txBox="1"/>
          <p:nvPr/>
        </p:nvSpPr>
        <p:spPr>
          <a:xfrm>
            <a:off x="479376" y="332656"/>
            <a:ext cx="3487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alert_triggering_delay_timer.png</a:t>
            </a:r>
            <a:endParaRPr lang="zh-CN" altLang="en-US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28659CBF-0DF3-4E3B-ABD4-56ACBEBB80C7}"/>
              </a:ext>
            </a:extLst>
          </p:cNvPr>
          <p:cNvCxnSpPr>
            <a:cxnSpLocks/>
          </p:cNvCxnSpPr>
          <p:nvPr/>
        </p:nvCxnSpPr>
        <p:spPr>
          <a:xfrm>
            <a:off x="2013874" y="2373498"/>
            <a:ext cx="7534571" cy="0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B06329E5-CF2B-4786-89B2-8E2373B2ED8A}"/>
              </a:ext>
            </a:extLst>
          </p:cNvPr>
          <p:cNvSpPr txBox="1"/>
          <p:nvPr/>
        </p:nvSpPr>
        <p:spPr>
          <a:xfrm>
            <a:off x="1042507" y="2124923"/>
            <a:ext cx="2414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告警阈值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E51F1CC-FFDE-4FC9-AF05-CF05CD43E5AC}"/>
              </a:ext>
            </a:extLst>
          </p:cNvPr>
          <p:cNvSpPr/>
          <p:nvPr/>
        </p:nvSpPr>
        <p:spPr>
          <a:xfrm>
            <a:off x="2036168" y="4016643"/>
            <a:ext cx="193189" cy="1931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6C101C44-4637-4D6D-BA88-928061C5CEF9}"/>
              </a:ext>
            </a:extLst>
          </p:cNvPr>
          <p:cNvSpPr/>
          <p:nvPr/>
        </p:nvSpPr>
        <p:spPr>
          <a:xfrm>
            <a:off x="2842688" y="2291665"/>
            <a:ext cx="193189" cy="1931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694884D-EAF7-4A12-A98F-0269EB5F4C1F}"/>
              </a:ext>
            </a:extLst>
          </p:cNvPr>
          <p:cNvCxnSpPr>
            <a:cxnSpLocks/>
            <a:stCxn id="11" idx="3"/>
            <a:endCxn id="8" idx="7"/>
          </p:cNvCxnSpPr>
          <p:nvPr/>
        </p:nvCxnSpPr>
        <p:spPr>
          <a:xfrm flipH="1">
            <a:off x="2201065" y="2456562"/>
            <a:ext cx="669915" cy="15883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>
            <a:extLst>
              <a:ext uri="{FF2B5EF4-FFF2-40B4-BE49-F238E27FC236}">
                <a16:creationId xmlns:a16="http://schemas.microsoft.com/office/drawing/2014/main" id="{B0BB3148-FD78-4AF5-9430-706E46FA8A90}"/>
              </a:ext>
            </a:extLst>
          </p:cNvPr>
          <p:cNvSpPr/>
          <p:nvPr/>
        </p:nvSpPr>
        <p:spPr>
          <a:xfrm>
            <a:off x="3657133" y="2049564"/>
            <a:ext cx="193189" cy="1931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B111740D-9977-4EBE-94B0-DF9B76CF6CAC}"/>
              </a:ext>
            </a:extLst>
          </p:cNvPr>
          <p:cNvCxnSpPr>
            <a:cxnSpLocks/>
          </p:cNvCxnSpPr>
          <p:nvPr/>
        </p:nvCxnSpPr>
        <p:spPr>
          <a:xfrm flipH="1">
            <a:off x="2108176" y="5154521"/>
            <a:ext cx="8228854" cy="0"/>
          </a:xfrm>
          <a:prstGeom prst="line">
            <a:avLst/>
          </a:prstGeom>
          <a:ln w="25400"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6C8E46CC-E3A5-4E8D-B799-3CEB69B30769}"/>
              </a:ext>
            </a:extLst>
          </p:cNvPr>
          <p:cNvSpPr txBox="1"/>
          <p:nvPr/>
        </p:nvSpPr>
        <p:spPr>
          <a:xfrm>
            <a:off x="2374261" y="3736334"/>
            <a:ext cx="3187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延时计时器</a:t>
            </a: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DF75760B-4B03-4B8A-A6A3-6C861DEE99E2}"/>
              </a:ext>
            </a:extLst>
          </p:cNvPr>
          <p:cNvCxnSpPr>
            <a:cxnSpLocks/>
          </p:cNvCxnSpPr>
          <p:nvPr/>
        </p:nvCxnSpPr>
        <p:spPr>
          <a:xfrm flipH="1">
            <a:off x="2947393" y="2484854"/>
            <a:ext cx="0" cy="2678005"/>
          </a:xfrm>
          <a:prstGeom prst="line">
            <a:avLst/>
          </a:prstGeom>
          <a:ln w="15875" cmpd="thickThin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2C9FB62-D2D6-4C3D-82DF-C73EC5F61D42}"/>
              </a:ext>
            </a:extLst>
          </p:cNvPr>
          <p:cNvSpPr txBox="1"/>
          <p:nvPr/>
        </p:nvSpPr>
        <p:spPr>
          <a:xfrm>
            <a:off x="2947393" y="4141824"/>
            <a:ext cx="359771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0</a:t>
            </a:r>
            <a:endParaRPr lang="zh-CN" altLang="en-US" sz="1100" dirty="0"/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38898E43-F0DA-47AA-818D-65A11B658F29}"/>
              </a:ext>
            </a:extLst>
          </p:cNvPr>
          <p:cNvCxnSpPr>
            <a:cxnSpLocks/>
          </p:cNvCxnSpPr>
          <p:nvPr/>
        </p:nvCxnSpPr>
        <p:spPr>
          <a:xfrm>
            <a:off x="3739666" y="2242753"/>
            <a:ext cx="16274" cy="2928745"/>
          </a:xfrm>
          <a:prstGeom prst="line">
            <a:avLst/>
          </a:prstGeom>
          <a:ln w="15875" cmpd="thickThin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F05F3681-C79D-4561-BA14-6E6188AAF803}"/>
              </a:ext>
            </a:extLst>
          </p:cNvPr>
          <p:cNvSpPr txBox="1"/>
          <p:nvPr/>
        </p:nvSpPr>
        <p:spPr>
          <a:xfrm>
            <a:off x="3712979" y="4141824"/>
            <a:ext cx="359771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1</a:t>
            </a:r>
            <a:endParaRPr lang="zh-CN" altLang="en-US" sz="1100" dirty="0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9C0590BF-214F-4AF9-A239-7E7D243D0878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 flipV="1">
            <a:off x="3035877" y="2146159"/>
            <a:ext cx="621256" cy="2421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>
            <a:extLst>
              <a:ext uri="{FF2B5EF4-FFF2-40B4-BE49-F238E27FC236}">
                <a16:creationId xmlns:a16="http://schemas.microsoft.com/office/drawing/2014/main" id="{7BBF655D-D254-4557-8660-225D6673236F}"/>
              </a:ext>
            </a:extLst>
          </p:cNvPr>
          <p:cNvSpPr/>
          <p:nvPr/>
        </p:nvSpPr>
        <p:spPr>
          <a:xfrm>
            <a:off x="4474716" y="3241169"/>
            <a:ext cx="193189" cy="1931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8F417247-21D6-41E8-8E96-7FBD48E9DEB4}"/>
              </a:ext>
            </a:extLst>
          </p:cNvPr>
          <p:cNvCxnSpPr>
            <a:cxnSpLocks/>
            <a:stCxn id="19" idx="5"/>
            <a:endCxn id="32" idx="1"/>
          </p:cNvCxnSpPr>
          <p:nvPr/>
        </p:nvCxnSpPr>
        <p:spPr>
          <a:xfrm>
            <a:off x="3822030" y="2214461"/>
            <a:ext cx="680978" cy="105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4184E6F7-B4A0-40BF-A284-13920EAD2427}"/>
              </a:ext>
            </a:extLst>
          </p:cNvPr>
          <p:cNvCxnSpPr>
            <a:cxnSpLocks/>
          </p:cNvCxnSpPr>
          <p:nvPr/>
        </p:nvCxnSpPr>
        <p:spPr>
          <a:xfrm>
            <a:off x="4569539" y="3416987"/>
            <a:ext cx="0" cy="1722568"/>
          </a:xfrm>
          <a:prstGeom prst="line">
            <a:avLst/>
          </a:prstGeom>
          <a:ln w="15875" cmpd="thickThin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ECEA4E2C-31DD-4BF1-8342-3E1C34BC01A1}"/>
              </a:ext>
            </a:extLst>
          </p:cNvPr>
          <p:cNvSpPr txBox="1"/>
          <p:nvPr/>
        </p:nvSpPr>
        <p:spPr>
          <a:xfrm>
            <a:off x="4255557" y="2784413"/>
            <a:ext cx="10111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计时中断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CAE486D5-BDCA-4E07-9119-0B4192F7E561}"/>
              </a:ext>
            </a:extLst>
          </p:cNvPr>
          <p:cNvSpPr/>
          <p:nvPr/>
        </p:nvSpPr>
        <p:spPr>
          <a:xfrm>
            <a:off x="5281186" y="2178239"/>
            <a:ext cx="193189" cy="1931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52618EDD-E112-4648-A139-D91B09F1D660}"/>
              </a:ext>
            </a:extLst>
          </p:cNvPr>
          <p:cNvSpPr/>
          <p:nvPr/>
        </p:nvSpPr>
        <p:spPr>
          <a:xfrm>
            <a:off x="6095090" y="2010918"/>
            <a:ext cx="193189" cy="1931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DE863CA7-956A-43F9-8421-00FF8760246B}"/>
              </a:ext>
            </a:extLst>
          </p:cNvPr>
          <p:cNvSpPr/>
          <p:nvPr/>
        </p:nvSpPr>
        <p:spPr>
          <a:xfrm>
            <a:off x="6903348" y="2082689"/>
            <a:ext cx="193189" cy="1931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486E5C22-1F8A-4848-BDC7-3E7FB2378FA4}"/>
              </a:ext>
            </a:extLst>
          </p:cNvPr>
          <p:cNvCxnSpPr>
            <a:cxnSpLocks/>
            <a:stCxn id="42" idx="3"/>
            <a:endCxn id="32" idx="7"/>
          </p:cNvCxnSpPr>
          <p:nvPr/>
        </p:nvCxnSpPr>
        <p:spPr>
          <a:xfrm flipH="1">
            <a:off x="4639613" y="2343136"/>
            <a:ext cx="669865" cy="9263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82E3EE3D-168E-4D0F-9818-599DF7463E34}"/>
              </a:ext>
            </a:extLst>
          </p:cNvPr>
          <p:cNvCxnSpPr>
            <a:cxnSpLocks/>
            <a:stCxn id="42" idx="6"/>
            <a:endCxn id="43" idx="2"/>
          </p:cNvCxnSpPr>
          <p:nvPr/>
        </p:nvCxnSpPr>
        <p:spPr>
          <a:xfrm flipV="1">
            <a:off x="5474375" y="2107513"/>
            <a:ext cx="620715" cy="1673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430FE007-89B3-4433-8759-CC570C4F85CD}"/>
              </a:ext>
            </a:extLst>
          </p:cNvPr>
          <p:cNvCxnSpPr>
            <a:cxnSpLocks/>
            <a:stCxn id="43" idx="6"/>
            <a:endCxn id="44" idx="2"/>
          </p:cNvCxnSpPr>
          <p:nvPr/>
        </p:nvCxnSpPr>
        <p:spPr>
          <a:xfrm>
            <a:off x="6288279" y="2107513"/>
            <a:ext cx="615069" cy="717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82D4E3DD-F28F-41FA-9DF0-7855DA648710}"/>
              </a:ext>
            </a:extLst>
          </p:cNvPr>
          <p:cNvCxnSpPr>
            <a:cxnSpLocks/>
          </p:cNvCxnSpPr>
          <p:nvPr/>
        </p:nvCxnSpPr>
        <p:spPr>
          <a:xfrm>
            <a:off x="5382291" y="2480729"/>
            <a:ext cx="0" cy="2704723"/>
          </a:xfrm>
          <a:prstGeom prst="line">
            <a:avLst/>
          </a:prstGeom>
          <a:ln w="15875" cmpd="thickThin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EACC71AC-761C-4088-B5F1-283028CE64FE}"/>
              </a:ext>
            </a:extLst>
          </p:cNvPr>
          <p:cNvSpPr txBox="1"/>
          <p:nvPr/>
        </p:nvSpPr>
        <p:spPr>
          <a:xfrm>
            <a:off x="5346315" y="4141824"/>
            <a:ext cx="359771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0</a:t>
            </a:r>
            <a:endParaRPr lang="zh-CN" altLang="en-US" sz="1100" dirty="0"/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0A27F1FB-1AE5-4197-8584-85011CD9A442}"/>
              </a:ext>
            </a:extLst>
          </p:cNvPr>
          <p:cNvCxnSpPr>
            <a:cxnSpLocks/>
            <a:endCxn id="80" idx="0"/>
          </p:cNvCxnSpPr>
          <p:nvPr/>
        </p:nvCxnSpPr>
        <p:spPr>
          <a:xfrm flipH="1">
            <a:off x="6191685" y="2187409"/>
            <a:ext cx="0" cy="2926043"/>
          </a:xfrm>
          <a:prstGeom prst="line">
            <a:avLst/>
          </a:prstGeom>
          <a:ln w="15875" cmpd="thickThin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38C44FB7-3A13-4965-8F50-80BECB1010DB}"/>
              </a:ext>
            </a:extLst>
          </p:cNvPr>
          <p:cNvSpPr txBox="1"/>
          <p:nvPr/>
        </p:nvSpPr>
        <p:spPr>
          <a:xfrm>
            <a:off x="6174852" y="4158761"/>
            <a:ext cx="359771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1</a:t>
            </a:r>
            <a:endParaRPr lang="zh-CN" altLang="en-US" sz="1100" dirty="0"/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758E671D-B616-4F97-8E9E-37C99C956EBB}"/>
              </a:ext>
            </a:extLst>
          </p:cNvPr>
          <p:cNvCxnSpPr>
            <a:cxnSpLocks/>
            <a:stCxn id="44" idx="4"/>
          </p:cNvCxnSpPr>
          <p:nvPr/>
        </p:nvCxnSpPr>
        <p:spPr>
          <a:xfrm>
            <a:off x="6999943" y="2275878"/>
            <a:ext cx="0" cy="2896783"/>
          </a:xfrm>
          <a:prstGeom prst="line">
            <a:avLst/>
          </a:prstGeom>
          <a:ln w="15875" cmpd="thickThin">
            <a:solidFill>
              <a:srgbClr val="086FF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6447D4C-9238-4D06-9B3A-3A88ECD247F6}"/>
              </a:ext>
            </a:extLst>
          </p:cNvPr>
          <p:cNvSpPr txBox="1"/>
          <p:nvPr/>
        </p:nvSpPr>
        <p:spPr>
          <a:xfrm>
            <a:off x="6995977" y="4157713"/>
            <a:ext cx="413226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2</a:t>
            </a:r>
            <a:endParaRPr lang="zh-CN" altLang="en-US" sz="1100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93290306-A2F5-4DE3-A528-24A00092346F}"/>
              </a:ext>
            </a:extLst>
          </p:cNvPr>
          <p:cNvSpPr txBox="1"/>
          <p:nvPr/>
        </p:nvSpPr>
        <p:spPr>
          <a:xfrm>
            <a:off x="7904122" y="1558023"/>
            <a:ext cx="1764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满足延时时间设置</a:t>
            </a:r>
            <a:endParaRPr lang="en-US" altLang="zh-CN" sz="1200" dirty="0">
              <a:solidFill>
                <a:srgbClr val="FF0000"/>
              </a:solidFill>
            </a:endParaRPr>
          </a:p>
          <a:p>
            <a:r>
              <a:rPr lang="zh-CN" altLang="en-US" sz="1200" dirty="0">
                <a:solidFill>
                  <a:srgbClr val="FF0000"/>
                </a:solidFill>
              </a:rPr>
              <a:t>告警触发</a:t>
            </a:r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35F0774C-8833-4C38-8B5F-A4B728A13824}"/>
              </a:ext>
            </a:extLst>
          </p:cNvPr>
          <p:cNvSpPr/>
          <p:nvPr/>
        </p:nvSpPr>
        <p:spPr>
          <a:xfrm>
            <a:off x="8492615" y="3558126"/>
            <a:ext cx="193189" cy="1931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AC8B23B4-E1B3-4EA7-9010-F23CD3D016A4}"/>
              </a:ext>
            </a:extLst>
          </p:cNvPr>
          <p:cNvCxnSpPr>
            <a:cxnSpLocks/>
            <a:stCxn id="82" idx="4"/>
            <a:endCxn id="69" idx="1"/>
          </p:cNvCxnSpPr>
          <p:nvPr/>
        </p:nvCxnSpPr>
        <p:spPr>
          <a:xfrm>
            <a:off x="7825698" y="1781576"/>
            <a:ext cx="695209" cy="1804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54010F67-390B-404E-B2B1-795196A8331C}"/>
              </a:ext>
            </a:extLst>
          </p:cNvPr>
          <p:cNvCxnSpPr>
            <a:cxnSpLocks/>
          </p:cNvCxnSpPr>
          <p:nvPr/>
        </p:nvCxnSpPr>
        <p:spPr>
          <a:xfrm>
            <a:off x="8624904" y="3751315"/>
            <a:ext cx="0" cy="1401155"/>
          </a:xfrm>
          <a:prstGeom prst="line">
            <a:avLst/>
          </a:prstGeom>
          <a:ln w="15875" cmpd="thickThin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>
            <a:extLst>
              <a:ext uri="{FF2B5EF4-FFF2-40B4-BE49-F238E27FC236}">
                <a16:creationId xmlns:a16="http://schemas.microsoft.com/office/drawing/2014/main" id="{2C0F6B6F-800F-4AF7-86C2-1137B4141F9F}"/>
              </a:ext>
            </a:extLst>
          </p:cNvPr>
          <p:cNvSpPr txBox="1"/>
          <p:nvPr/>
        </p:nvSpPr>
        <p:spPr>
          <a:xfrm>
            <a:off x="7798872" y="4147213"/>
            <a:ext cx="359771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3</a:t>
            </a:r>
            <a:endParaRPr lang="zh-CN" altLang="en-US" sz="1100" dirty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A9B729C3-CA1E-4CA7-9858-639EB4281CA8}"/>
              </a:ext>
            </a:extLst>
          </p:cNvPr>
          <p:cNvSpPr txBox="1"/>
          <p:nvPr/>
        </p:nvSpPr>
        <p:spPr>
          <a:xfrm>
            <a:off x="8647014" y="3561318"/>
            <a:ext cx="1092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计时停止</a:t>
            </a:r>
            <a:endParaRPr lang="en-US" altLang="zh-CN" sz="1200" dirty="0">
              <a:solidFill>
                <a:srgbClr val="FF0000"/>
              </a:solidFill>
            </a:endParaRPr>
          </a:p>
          <a:p>
            <a:r>
              <a:rPr lang="zh-CN" altLang="en-US" sz="1200" dirty="0">
                <a:solidFill>
                  <a:srgbClr val="FF0000"/>
                </a:solidFill>
              </a:rPr>
              <a:t>告警解除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B67E903F-1CA1-416C-9460-DAF24C54237E}"/>
              </a:ext>
            </a:extLst>
          </p:cNvPr>
          <p:cNvCxnSpPr>
            <a:cxnSpLocks/>
            <a:stCxn id="44" idx="6"/>
            <a:endCxn id="82" idx="3"/>
          </p:cNvCxnSpPr>
          <p:nvPr/>
        </p:nvCxnSpPr>
        <p:spPr>
          <a:xfrm flipV="1">
            <a:off x="7096537" y="1753284"/>
            <a:ext cx="660858" cy="426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椭圆 52">
            <a:extLst>
              <a:ext uri="{FF2B5EF4-FFF2-40B4-BE49-F238E27FC236}">
                <a16:creationId xmlns:a16="http://schemas.microsoft.com/office/drawing/2014/main" id="{69E48818-F7CA-432A-8E6D-D0E0E3525AE4}"/>
              </a:ext>
            </a:extLst>
          </p:cNvPr>
          <p:cNvSpPr/>
          <p:nvPr/>
        </p:nvSpPr>
        <p:spPr>
          <a:xfrm>
            <a:off x="7789698" y="5116787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612867D4-7A24-416A-A5C0-E6DF2224B6E5}"/>
              </a:ext>
            </a:extLst>
          </p:cNvPr>
          <p:cNvCxnSpPr>
            <a:cxnSpLocks/>
          </p:cNvCxnSpPr>
          <p:nvPr/>
        </p:nvCxnSpPr>
        <p:spPr>
          <a:xfrm>
            <a:off x="7825698" y="1767956"/>
            <a:ext cx="0" cy="3357979"/>
          </a:xfrm>
          <a:prstGeom prst="line">
            <a:avLst/>
          </a:prstGeom>
          <a:ln w="15875" cmpd="thickThin">
            <a:solidFill>
              <a:srgbClr val="086FF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9B437A68-9BDA-4EAB-9F31-07D362112B7A}"/>
              </a:ext>
            </a:extLst>
          </p:cNvPr>
          <p:cNvCxnSpPr>
            <a:cxnSpLocks/>
          </p:cNvCxnSpPr>
          <p:nvPr/>
        </p:nvCxnSpPr>
        <p:spPr>
          <a:xfrm>
            <a:off x="2112762" y="4113237"/>
            <a:ext cx="7556254" cy="0"/>
          </a:xfrm>
          <a:prstGeom prst="line">
            <a:avLst/>
          </a:prstGeom>
          <a:ln w="2540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931ECF33-BB3B-4DD0-B0BA-008BEFEE6110}"/>
              </a:ext>
            </a:extLst>
          </p:cNvPr>
          <p:cNvCxnSpPr>
            <a:cxnSpLocks/>
          </p:cNvCxnSpPr>
          <p:nvPr/>
        </p:nvCxnSpPr>
        <p:spPr>
          <a:xfrm>
            <a:off x="2136320" y="1561653"/>
            <a:ext cx="0" cy="3615273"/>
          </a:xfrm>
          <a:prstGeom prst="line">
            <a:avLst/>
          </a:prstGeom>
          <a:ln w="25400"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58A1A01D-39F4-4CA8-B638-FC62975140DD}"/>
              </a:ext>
            </a:extLst>
          </p:cNvPr>
          <p:cNvSpPr txBox="1"/>
          <p:nvPr/>
        </p:nvSpPr>
        <p:spPr>
          <a:xfrm>
            <a:off x="9414382" y="5267427"/>
            <a:ext cx="14646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数据产生时间</a:t>
            </a:r>
          </a:p>
        </p:txBody>
      </p:sp>
      <p:sp>
        <p:nvSpPr>
          <p:cNvPr id="71" name="椭圆 70">
            <a:extLst>
              <a:ext uri="{FF2B5EF4-FFF2-40B4-BE49-F238E27FC236}">
                <a16:creationId xmlns:a16="http://schemas.microsoft.com/office/drawing/2014/main" id="{8C8C3239-838C-43F6-9654-006DD8B64A46}"/>
              </a:ext>
            </a:extLst>
          </p:cNvPr>
          <p:cNvSpPr/>
          <p:nvPr/>
        </p:nvSpPr>
        <p:spPr>
          <a:xfrm>
            <a:off x="2911393" y="51134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5F363CFE-14F3-47FA-94B8-A650B4A0B9D1}"/>
              </a:ext>
            </a:extLst>
          </p:cNvPr>
          <p:cNvSpPr/>
          <p:nvPr/>
        </p:nvSpPr>
        <p:spPr>
          <a:xfrm>
            <a:off x="3722466" y="51134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A79FFADE-1AD2-4480-914A-C153FCBED2B5}"/>
              </a:ext>
            </a:extLst>
          </p:cNvPr>
          <p:cNvSpPr/>
          <p:nvPr/>
        </p:nvSpPr>
        <p:spPr>
          <a:xfrm>
            <a:off x="4533539" y="51134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9" name="椭圆 78">
            <a:extLst>
              <a:ext uri="{FF2B5EF4-FFF2-40B4-BE49-F238E27FC236}">
                <a16:creationId xmlns:a16="http://schemas.microsoft.com/office/drawing/2014/main" id="{B63F270D-EEFA-4B31-9E5B-915668BA3F28}"/>
              </a:ext>
            </a:extLst>
          </p:cNvPr>
          <p:cNvSpPr/>
          <p:nvPr/>
        </p:nvSpPr>
        <p:spPr>
          <a:xfrm>
            <a:off x="5344612" y="51134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0" name="椭圆 79">
            <a:extLst>
              <a:ext uri="{FF2B5EF4-FFF2-40B4-BE49-F238E27FC236}">
                <a16:creationId xmlns:a16="http://schemas.microsoft.com/office/drawing/2014/main" id="{AB07A4AA-2FE1-44AE-80E2-D31EEEA464F4}"/>
              </a:ext>
            </a:extLst>
          </p:cNvPr>
          <p:cNvSpPr/>
          <p:nvPr/>
        </p:nvSpPr>
        <p:spPr>
          <a:xfrm>
            <a:off x="6155685" y="51134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1" name="椭圆 80">
            <a:extLst>
              <a:ext uri="{FF2B5EF4-FFF2-40B4-BE49-F238E27FC236}">
                <a16:creationId xmlns:a16="http://schemas.microsoft.com/office/drawing/2014/main" id="{AA07C6AF-A28C-4894-890D-886FC455EA8D}"/>
              </a:ext>
            </a:extLst>
          </p:cNvPr>
          <p:cNvSpPr/>
          <p:nvPr/>
        </p:nvSpPr>
        <p:spPr>
          <a:xfrm>
            <a:off x="6966758" y="51134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2" name="椭圆 81">
            <a:extLst>
              <a:ext uri="{FF2B5EF4-FFF2-40B4-BE49-F238E27FC236}">
                <a16:creationId xmlns:a16="http://schemas.microsoft.com/office/drawing/2014/main" id="{AF9DE4FC-B099-45D7-9ECD-B02F80103B35}"/>
              </a:ext>
            </a:extLst>
          </p:cNvPr>
          <p:cNvSpPr/>
          <p:nvPr/>
        </p:nvSpPr>
        <p:spPr>
          <a:xfrm>
            <a:off x="7729103" y="1588387"/>
            <a:ext cx="193189" cy="1931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3" name="椭圆 82">
            <a:extLst>
              <a:ext uri="{FF2B5EF4-FFF2-40B4-BE49-F238E27FC236}">
                <a16:creationId xmlns:a16="http://schemas.microsoft.com/office/drawing/2014/main" id="{7BA4D22D-EE45-4388-B395-C0F0AE44591B}"/>
              </a:ext>
            </a:extLst>
          </p:cNvPr>
          <p:cNvSpPr/>
          <p:nvPr/>
        </p:nvSpPr>
        <p:spPr>
          <a:xfrm>
            <a:off x="8588904" y="51134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4" name="椭圆 83">
            <a:extLst>
              <a:ext uri="{FF2B5EF4-FFF2-40B4-BE49-F238E27FC236}">
                <a16:creationId xmlns:a16="http://schemas.microsoft.com/office/drawing/2014/main" id="{A2B365B9-0404-461F-AFB7-BACB1A4614F7}"/>
              </a:ext>
            </a:extLst>
          </p:cNvPr>
          <p:cNvSpPr/>
          <p:nvPr/>
        </p:nvSpPr>
        <p:spPr>
          <a:xfrm>
            <a:off x="2100320" y="511345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2BB07BD5-6035-4AD5-87D5-839180DC93F4}"/>
              </a:ext>
            </a:extLst>
          </p:cNvPr>
          <p:cNvSpPr txBox="1"/>
          <p:nvPr/>
        </p:nvSpPr>
        <p:spPr>
          <a:xfrm>
            <a:off x="2842687" y="5267427"/>
            <a:ext cx="540000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1min</a:t>
            </a:r>
            <a:endParaRPr lang="zh-CN" altLang="en-US" sz="1100" dirty="0"/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1EAE727D-F5D1-48BE-A342-4E917D3D4372}"/>
              </a:ext>
            </a:extLst>
          </p:cNvPr>
          <p:cNvSpPr txBox="1"/>
          <p:nvPr/>
        </p:nvSpPr>
        <p:spPr>
          <a:xfrm>
            <a:off x="3608273" y="5267427"/>
            <a:ext cx="540000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2min</a:t>
            </a:r>
            <a:endParaRPr lang="zh-CN" altLang="en-US" sz="1100" dirty="0"/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A68AF52B-A07E-4839-90DF-AF4E241F6FA3}"/>
              </a:ext>
            </a:extLst>
          </p:cNvPr>
          <p:cNvSpPr txBox="1"/>
          <p:nvPr/>
        </p:nvSpPr>
        <p:spPr>
          <a:xfrm>
            <a:off x="5241609" y="5267427"/>
            <a:ext cx="540000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4min</a:t>
            </a:r>
            <a:endParaRPr lang="zh-CN" altLang="en-US" sz="1100" dirty="0"/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EDE98AFB-2022-4B30-B248-5DF2580BFC45}"/>
              </a:ext>
            </a:extLst>
          </p:cNvPr>
          <p:cNvSpPr txBox="1"/>
          <p:nvPr/>
        </p:nvSpPr>
        <p:spPr>
          <a:xfrm>
            <a:off x="6070146" y="5284364"/>
            <a:ext cx="540000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5min</a:t>
            </a:r>
            <a:endParaRPr lang="zh-CN" altLang="en-US" sz="1100" dirty="0"/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C18DE7B1-4473-4CD6-B399-C345942C88EE}"/>
              </a:ext>
            </a:extLst>
          </p:cNvPr>
          <p:cNvSpPr txBox="1"/>
          <p:nvPr/>
        </p:nvSpPr>
        <p:spPr>
          <a:xfrm>
            <a:off x="6891272" y="5283316"/>
            <a:ext cx="540000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6min</a:t>
            </a:r>
            <a:endParaRPr lang="zh-CN" altLang="en-US" sz="1100" dirty="0"/>
          </a:p>
        </p:txBody>
      </p:sp>
      <p:sp>
        <p:nvSpPr>
          <p:cNvPr id="124" name="文本框 123">
            <a:extLst>
              <a:ext uri="{FF2B5EF4-FFF2-40B4-BE49-F238E27FC236}">
                <a16:creationId xmlns:a16="http://schemas.microsoft.com/office/drawing/2014/main" id="{6441F996-1DFD-4B2A-B851-1D6E6AF18EFD}"/>
              </a:ext>
            </a:extLst>
          </p:cNvPr>
          <p:cNvSpPr txBox="1"/>
          <p:nvPr/>
        </p:nvSpPr>
        <p:spPr>
          <a:xfrm>
            <a:off x="7694166" y="5272816"/>
            <a:ext cx="540000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7min</a:t>
            </a:r>
            <a:endParaRPr lang="zh-CN" altLang="en-US" sz="1100" dirty="0"/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403ADD68-9E2A-448C-95A0-0130D24D15FE}"/>
              </a:ext>
            </a:extLst>
          </p:cNvPr>
          <p:cNvSpPr txBox="1"/>
          <p:nvPr/>
        </p:nvSpPr>
        <p:spPr>
          <a:xfrm>
            <a:off x="4335539" y="5274485"/>
            <a:ext cx="540000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3min</a:t>
            </a:r>
            <a:endParaRPr lang="zh-CN" altLang="en-US" sz="1100" dirty="0"/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9046E027-F0C6-44DF-AA00-203247586C66}"/>
              </a:ext>
            </a:extLst>
          </p:cNvPr>
          <p:cNvSpPr txBox="1"/>
          <p:nvPr/>
        </p:nvSpPr>
        <p:spPr>
          <a:xfrm>
            <a:off x="8411899" y="5272816"/>
            <a:ext cx="540000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8min</a:t>
            </a:r>
            <a:endParaRPr lang="zh-CN" altLang="en-US" sz="1100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C03C0CB9-6224-4B9A-888E-BDD4334248D2}"/>
              </a:ext>
            </a:extLst>
          </p:cNvPr>
          <p:cNvSpPr txBox="1"/>
          <p:nvPr/>
        </p:nvSpPr>
        <p:spPr>
          <a:xfrm>
            <a:off x="1958610" y="5247075"/>
            <a:ext cx="540000" cy="2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0</a:t>
            </a:r>
            <a:endParaRPr lang="zh-CN" altLang="en-US" sz="1100" dirty="0"/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689AD86C-529B-41C4-A4FF-2E330E0E403D}"/>
              </a:ext>
            </a:extLst>
          </p:cNvPr>
          <p:cNvSpPr txBox="1"/>
          <p:nvPr/>
        </p:nvSpPr>
        <p:spPr>
          <a:xfrm>
            <a:off x="2521713" y="1993152"/>
            <a:ext cx="10111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计时开始</a:t>
            </a:r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4D7C8356-D084-454C-B586-97929891CDC2}"/>
              </a:ext>
            </a:extLst>
          </p:cNvPr>
          <p:cNvSpPr txBox="1"/>
          <p:nvPr/>
        </p:nvSpPr>
        <p:spPr>
          <a:xfrm>
            <a:off x="4386294" y="1953959"/>
            <a:ext cx="11891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计时重新开始</a:t>
            </a:r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99647256-A2A8-444C-AF66-EC005D953FC1}"/>
              </a:ext>
            </a:extLst>
          </p:cNvPr>
          <p:cNvSpPr txBox="1"/>
          <p:nvPr/>
        </p:nvSpPr>
        <p:spPr>
          <a:xfrm>
            <a:off x="1042507" y="1383656"/>
            <a:ext cx="2414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测点数据</a:t>
            </a:r>
          </a:p>
        </p:txBody>
      </p:sp>
      <p:sp>
        <p:nvSpPr>
          <p:cNvPr id="132" name="椭圆 131">
            <a:extLst>
              <a:ext uri="{FF2B5EF4-FFF2-40B4-BE49-F238E27FC236}">
                <a16:creationId xmlns:a16="http://schemas.microsoft.com/office/drawing/2014/main" id="{5CB99FF3-C5F8-45DD-8FBD-25A8C08A9253}"/>
              </a:ext>
            </a:extLst>
          </p:cNvPr>
          <p:cNvSpPr/>
          <p:nvPr/>
        </p:nvSpPr>
        <p:spPr>
          <a:xfrm>
            <a:off x="2768887" y="1710750"/>
            <a:ext cx="304416" cy="30441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3" name="椭圆 132">
            <a:extLst>
              <a:ext uri="{FF2B5EF4-FFF2-40B4-BE49-F238E27FC236}">
                <a16:creationId xmlns:a16="http://schemas.microsoft.com/office/drawing/2014/main" id="{215A9BEE-5F38-476C-9CB6-53487BE75994}"/>
              </a:ext>
            </a:extLst>
          </p:cNvPr>
          <p:cNvSpPr/>
          <p:nvPr/>
        </p:nvSpPr>
        <p:spPr>
          <a:xfrm>
            <a:off x="4453254" y="2459080"/>
            <a:ext cx="304416" cy="30441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4" name="椭圆 133">
            <a:extLst>
              <a:ext uri="{FF2B5EF4-FFF2-40B4-BE49-F238E27FC236}">
                <a16:creationId xmlns:a16="http://schemas.microsoft.com/office/drawing/2014/main" id="{36F9AC44-A561-4FCA-93B1-B4FC499721F3}"/>
              </a:ext>
            </a:extLst>
          </p:cNvPr>
          <p:cNvSpPr/>
          <p:nvPr/>
        </p:nvSpPr>
        <p:spPr>
          <a:xfrm>
            <a:off x="5039757" y="1706502"/>
            <a:ext cx="304416" cy="30441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5" name="椭圆 134">
            <a:extLst>
              <a:ext uri="{FF2B5EF4-FFF2-40B4-BE49-F238E27FC236}">
                <a16:creationId xmlns:a16="http://schemas.microsoft.com/office/drawing/2014/main" id="{90796139-86B3-45E5-96B6-5A4397E03816}"/>
              </a:ext>
            </a:extLst>
          </p:cNvPr>
          <p:cNvSpPr/>
          <p:nvPr/>
        </p:nvSpPr>
        <p:spPr>
          <a:xfrm>
            <a:off x="7709490" y="1174089"/>
            <a:ext cx="304416" cy="30441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4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6" name="椭圆 135">
            <a:extLst>
              <a:ext uri="{FF2B5EF4-FFF2-40B4-BE49-F238E27FC236}">
                <a16:creationId xmlns:a16="http://schemas.microsoft.com/office/drawing/2014/main" id="{48A2BDA8-BEA4-46A6-B982-805AE5EA7B60}"/>
              </a:ext>
            </a:extLst>
          </p:cNvPr>
          <p:cNvSpPr/>
          <p:nvPr/>
        </p:nvSpPr>
        <p:spPr>
          <a:xfrm>
            <a:off x="8543008" y="3165980"/>
            <a:ext cx="304416" cy="30441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5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4021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F66498F5-7CFF-4A16-8D54-8D2AA00635B3}"/>
              </a:ext>
            </a:extLst>
          </p:cNvPr>
          <p:cNvGrpSpPr/>
          <p:nvPr/>
        </p:nvGrpSpPr>
        <p:grpSpPr>
          <a:xfrm>
            <a:off x="2763520" y="1844824"/>
            <a:ext cx="7292920" cy="2065879"/>
            <a:chOff x="3040627" y="1049040"/>
            <a:chExt cx="7436931" cy="206587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AA6D91A6-EA68-4C0E-8181-B1E0E786D6DD}"/>
                </a:ext>
              </a:extLst>
            </p:cNvPr>
            <p:cNvSpPr/>
            <p:nvPr/>
          </p:nvSpPr>
          <p:spPr>
            <a:xfrm>
              <a:off x="7585121" y="1049040"/>
              <a:ext cx="2892437" cy="2065879"/>
            </a:xfrm>
            <a:prstGeom prst="rect">
              <a:avLst/>
            </a:prstGeom>
            <a:noFill/>
            <a:ln w="254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Current is above threshold</a:t>
              </a:r>
              <a:r>
                <a:rPr lang="zh-CN" altLang="en-US" dirty="0"/>
                <a:t>告警</a:t>
              </a:r>
              <a:endParaRPr lang="en-US" altLang="zh-CN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8412FA8-17E8-438A-8EB6-9334774EB3F0}"/>
                </a:ext>
              </a:extLst>
            </p:cNvPr>
            <p:cNvSpPr txBox="1"/>
            <p:nvPr/>
          </p:nvSpPr>
          <p:spPr>
            <a:xfrm>
              <a:off x="5370550" y="1882081"/>
              <a:ext cx="1389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&gt; 60mA</a:t>
              </a:r>
              <a:endParaRPr kumimoji="1" lang="zh-CN" altLang="en-US" sz="12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9" name="菱形 8">
              <a:extLst>
                <a:ext uri="{FF2B5EF4-FFF2-40B4-BE49-F238E27FC236}">
                  <a16:creationId xmlns:a16="http://schemas.microsoft.com/office/drawing/2014/main" id="{356AAB86-05F6-49B3-AA14-F6B1B0BC4649}"/>
                </a:ext>
              </a:extLst>
            </p:cNvPr>
            <p:cNvSpPr/>
            <p:nvPr/>
          </p:nvSpPr>
          <p:spPr>
            <a:xfrm>
              <a:off x="5015880" y="1703920"/>
              <a:ext cx="1960244" cy="664100"/>
            </a:xfrm>
            <a:prstGeom prst="diamond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1" name="直线箭头连接符 72">
              <a:extLst>
                <a:ext uri="{FF2B5EF4-FFF2-40B4-BE49-F238E27FC236}">
                  <a16:creationId xmlns:a16="http://schemas.microsoft.com/office/drawing/2014/main" id="{16ADFAFA-EE80-40BA-8032-D84DE20277DD}"/>
                </a:ext>
              </a:extLst>
            </p:cNvPr>
            <p:cNvCxnSpPr>
              <a:cxnSpLocks/>
            </p:cNvCxnSpPr>
            <p:nvPr/>
          </p:nvCxnSpPr>
          <p:spPr>
            <a:xfrm>
              <a:off x="6985970" y="2042969"/>
              <a:ext cx="601242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D83C27E-05D6-4399-8630-E8D3721083F4}"/>
                </a:ext>
              </a:extLst>
            </p:cNvPr>
            <p:cNvSpPr/>
            <p:nvPr/>
          </p:nvSpPr>
          <p:spPr>
            <a:xfrm>
              <a:off x="3040627" y="1737286"/>
              <a:ext cx="1234403" cy="593249"/>
            </a:xfrm>
            <a:prstGeom prst="rect">
              <a:avLst/>
            </a:prstGeom>
            <a:noFill/>
            <a:ln w="254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dirty="0">
                  <a:solidFill>
                    <a:schemeClr val="tx1"/>
                  </a:solidFill>
                  <a:latin typeface="Helvetica" pitchFamily="2" charset="0"/>
                  <a:cs typeface="Arial" panose="020B0604020202020204" pitchFamily="34" charset="0"/>
                </a:rPr>
                <a:t>上报实时电流</a:t>
              </a:r>
            </a:p>
          </p:txBody>
        </p:sp>
      </p:grp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8D2F32B0-0456-4394-B697-80D47C1AB4FB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4007768" y="2829695"/>
            <a:ext cx="692756" cy="205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连接符: 肘形 23">
            <a:extLst>
              <a:ext uri="{FF2B5EF4-FFF2-40B4-BE49-F238E27FC236}">
                <a16:creationId xmlns:a16="http://schemas.microsoft.com/office/drawing/2014/main" id="{E154867E-C820-4978-A5AA-20D3012D6170}"/>
              </a:ext>
            </a:extLst>
          </p:cNvPr>
          <p:cNvCxnSpPr>
            <a:cxnSpLocks/>
            <a:stCxn id="9" idx="2"/>
          </p:cNvCxnSpPr>
          <p:nvPr/>
        </p:nvCxnSpPr>
        <p:spPr>
          <a:xfrm rot="5400000">
            <a:off x="3897619" y="2625884"/>
            <a:ext cx="1226129" cy="2301968"/>
          </a:xfrm>
          <a:prstGeom prst="bentConnector2">
            <a:avLst/>
          </a:prstGeom>
          <a:ln w="254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D13E0879-9E58-4A17-B260-B4B4F160AFB2}"/>
              </a:ext>
            </a:extLst>
          </p:cNvPr>
          <p:cNvCxnSpPr>
            <a:cxnSpLocks/>
          </p:cNvCxnSpPr>
          <p:nvPr/>
        </p:nvCxnSpPr>
        <p:spPr>
          <a:xfrm flipV="1">
            <a:off x="3359696" y="3126320"/>
            <a:ext cx="0" cy="12636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BF1C99B1-3FD7-4707-95EB-A8D775481346}"/>
              </a:ext>
            </a:extLst>
          </p:cNvPr>
          <p:cNvSpPr txBox="1"/>
          <p:nvPr/>
        </p:nvSpPr>
        <p:spPr>
          <a:xfrm>
            <a:off x="5633283" y="3541371"/>
            <a:ext cx="508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否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81E8A9A-69D3-4928-A7AD-1B8C760612C6}"/>
              </a:ext>
            </a:extLst>
          </p:cNvPr>
          <p:cNvSpPr txBox="1"/>
          <p:nvPr/>
        </p:nvSpPr>
        <p:spPr>
          <a:xfrm>
            <a:off x="6701403" y="2474522"/>
            <a:ext cx="508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是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FEE482C-F118-4381-8A4C-B73CA1A9B4D5}"/>
              </a:ext>
            </a:extLst>
          </p:cNvPr>
          <p:cNvSpPr txBox="1"/>
          <p:nvPr/>
        </p:nvSpPr>
        <p:spPr>
          <a:xfrm>
            <a:off x="479376" y="332656"/>
            <a:ext cx="3487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simulated_ammeter.png</a:t>
            </a:r>
            <a:endParaRPr lang="zh-CN" altLang="en-US" dirty="0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87FE9382-4F23-47F6-864B-D50B3A43BECC}"/>
              </a:ext>
            </a:extLst>
          </p:cNvPr>
          <p:cNvSpPr/>
          <p:nvPr/>
        </p:nvSpPr>
        <p:spPr>
          <a:xfrm>
            <a:off x="876316" y="2533071"/>
            <a:ext cx="1322630" cy="593249"/>
          </a:xfrm>
          <a:prstGeom prst="roundRect">
            <a:avLst>
              <a:gd name="adj" fmla="val 500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电流表</a:t>
            </a:r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9B56604D-C020-4F54-8536-80B6D2F8E713}"/>
              </a:ext>
            </a:extLst>
          </p:cNvPr>
          <p:cNvCxnSpPr>
            <a:cxnSpLocks/>
            <a:stCxn id="46" idx="3"/>
            <a:endCxn id="13" idx="1"/>
          </p:cNvCxnSpPr>
          <p:nvPr/>
        </p:nvCxnSpPr>
        <p:spPr>
          <a:xfrm flipV="1">
            <a:off x="2198946" y="2829695"/>
            <a:ext cx="564574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连接符: 肘形 51">
            <a:extLst>
              <a:ext uri="{FF2B5EF4-FFF2-40B4-BE49-F238E27FC236}">
                <a16:creationId xmlns:a16="http://schemas.microsoft.com/office/drawing/2014/main" id="{E1D57070-6D82-41DB-A8E7-EFA390858BC3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5659377" y="-436094"/>
            <a:ext cx="688246" cy="5269457"/>
          </a:xfrm>
          <a:prstGeom prst="bentConnector3">
            <a:avLst>
              <a:gd name="adj1" fmla="val -79962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777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21359E8-3343-864B-9A0C-22C571521CA0}"/>
              </a:ext>
            </a:extLst>
          </p:cNvPr>
          <p:cNvSpPr txBox="1"/>
          <p:nvPr/>
        </p:nvSpPr>
        <p:spPr>
          <a:xfrm>
            <a:off x="353291" y="124691"/>
            <a:ext cx="2303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inverter_gateway.png</a:t>
            </a:r>
            <a:endParaRPr kumimoji="1" lang="zh-CN" altLang="en-US" dirty="0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046FBEB-F00D-AE41-973C-CA9F49C8DB94}"/>
              </a:ext>
            </a:extLst>
          </p:cNvPr>
          <p:cNvGrpSpPr/>
          <p:nvPr/>
        </p:nvGrpSpPr>
        <p:grpSpPr>
          <a:xfrm>
            <a:off x="1631504" y="1124744"/>
            <a:ext cx="6132057" cy="4188481"/>
            <a:chOff x="1330908" y="1602397"/>
            <a:chExt cx="6132057" cy="4188481"/>
          </a:xfrm>
        </p:grpSpPr>
        <p:sp>
          <p:nvSpPr>
            <p:cNvPr id="30" name="圆角矩形 29">
              <a:extLst>
                <a:ext uri="{FF2B5EF4-FFF2-40B4-BE49-F238E27FC236}">
                  <a16:creationId xmlns:a16="http://schemas.microsoft.com/office/drawing/2014/main" id="{8DC50806-72F4-EE4B-9104-D551769FD0CD}"/>
                </a:ext>
              </a:extLst>
            </p:cNvPr>
            <p:cNvSpPr/>
            <p:nvPr/>
          </p:nvSpPr>
          <p:spPr>
            <a:xfrm>
              <a:off x="1347791" y="1602397"/>
              <a:ext cx="6115174" cy="762538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30000">
                  <a:srgbClr val="0095EE"/>
                </a:gs>
                <a:gs pos="99000">
                  <a:srgbClr val="005FE9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EnOS</a:t>
              </a:r>
              <a:r>
                <a:rPr kumimoji="1" lang="zh-CN" alt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1"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IoT</a:t>
              </a:r>
              <a:r>
                <a:rPr kumimoji="1" lang="zh-CN" alt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1"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Hub</a:t>
              </a:r>
              <a:endParaRPr kumimoji="1" lang="zh-CN" alt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62F46CC7-171F-3B48-ACB1-269C0DBBA57F}"/>
                </a:ext>
              </a:extLst>
            </p:cNvPr>
            <p:cNvGrpSpPr/>
            <p:nvPr/>
          </p:nvGrpSpPr>
          <p:grpSpPr>
            <a:xfrm>
              <a:off x="4033807" y="3267842"/>
              <a:ext cx="719307" cy="719307"/>
              <a:chOff x="2962576" y="8615610"/>
              <a:chExt cx="719307" cy="719307"/>
            </a:xfrm>
          </p:grpSpPr>
          <p:sp>
            <p:nvSpPr>
              <p:cNvPr id="63" name="椭圆 62">
                <a:extLst>
                  <a:ext uri="{FF2B5EF4-FFF2-40B4-BE49-F238E27FC236}">
                    <a16:creationId xmlns:a16="http://schemas.microsoft.com/office/drawing/2014/main" id="{4B9CBF7C-A010-AC48-A896-D046290E95D6}"/>
                  </a:ext>
                </a:extLst>
              </p:cNvPr>
              <p:cNvSpPr/>
              <p:nvPr/>
            </p:nvSpPr>
            <p:spPr>
              <a:xfrm>
                <a:off x="2962576" y="8615610"/>
                <a:ext cx="719307" cy="71930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64" name="Freeform 65">
                <a:extLst>
                  <a:ext uri="{FF2B5EF4-FFF2-40B4-BE49-F238E27FC236}">
                    <a16:creationId xmlns:a16="http://schemas.microsoft.com/office/drawing/2014/main" id="{AEA96E0E-8C4E-A340-909C-BD73DD3CAB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22201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5" name="矩形 64">
                <a:extLst>
                  <a:ext uri="{FF2B5EF4-FFF2-40B4-BE49-F238E27FC236}">
                    <a16:creationId xmlns:a16="http://schemas.microsoft.com/office/drawing/2014/main" id="{89CC2461-356A-4B44-9FCC-0D1AA6F02AB5}"/>
                  </a:ext>
                </a:extLst>
              </p:cNvPr>
              <p:cNvSpPr/>
              <p:nvPr/>
            </p:nvSpPr>
            <p:spPr>
              <a:xfrm>
                <a:off x="3005284" y="9025192"/>
                <a:ext cx="628589" cy="26161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5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Edge</a:t>
                </a:r>
                <a:endParaRPr lang="en-HK" altLang="zh-CN" sz="105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36" name="直线箭头连接符 35">
              <a:extLst>
                <a:ext uri="{FF2B5EF4-FFF2-40B4-BE49-F238E27FC236}">
                  <a16:creationId xmlns:a16="http://schemas.microsoft.com/office/drawing/2014/main" id="{95B5441D-B24F-194F-A4B6-F478F7A5B15C}"/>
                </a:ext>
              </a:extLst>
            </p:cNvPr>
            <p:cNvCxnSpPr>
              <a:cxnSpLocks/>
            </p:cNvCxnSpPr>
            <p:nvPr/>
          </p:nvCxnSpPr>
          <p:spPr>
            <a:xfrm>
              <a:off x="5379795" y="4049569"/>
              <a:ext cx="0" cy="899595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C55AC002-2A01-0242-8D28-077D98BD4EBA}"/>
                </a:ext>
              </a:extLst>
            </p:cNvPr>
            <p:cNvCxnSpPr>
              <a:cxnSpLocks/>
            </p:cNvCxnSpPr>
            <p:nvPr/>
          </p:nvCxnSpPr>
          <p:spPr>
            <a:xfrm>
              <a:off x="3325866" y="4047137"/>
              <a:ext cx="0" cy="899595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A6A46575-1C9B-2040-8033-7BF364E8E8E0}"/>
                </a:ext>
              </a:extLst>
            </p:cNvPr>
            <p:cNvSpPr/>
            <p:nvPr/>
          </p:nvSpPr>
          <p:spPr>
            <a:xfrm>
              <a:off x="1330908" y="4946732"/>
              <a:ext cx="6125106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9" name="圆角矩形 38">
              <a:extLst>
                <a:ext uri="{FF2B5EF4-FFF2-40B4-BE49-F238E27FC236}">
                  <a16:creationId xmlns:a16="http://schemas.microsoft.com/office/drawing/2014/main" id="{A2A5D933-610A-FB47-AC5A-5B2907B91FB7}"/>
                </a:ext>
              </a:extLst>
            </p:cNvPr>
            <p:cNvSpPr/>
            <p:nvPr/>
          </p:nvSpPr>
          <p:spPr>
            <a:xfrm>
              <a:off x="1337859" y="3205423"/>
              <a:ext cx="6125106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8898C0C0-8037-7847-9A36-2B8293215149}"/>
                </a:ext>
              </a:extLst>
            </p:cNvPr>
            <p:cNvCxnSpPr>
              <a:cxnSpLocks/>
            </p:cNvCxnSpPr>
            <p:nvPr/>
          </p:nvCxnSpPr>
          <p:spPr>
            <a:xfrm>
              <a:off x="2591195" y="2364935"/>
              <a:ext cx="0" cy="840488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线箭头连接符 40">
              <a:extLst>
                <a:ext uri="{FF2B5EF4-FFF2-40B4-BE49-F238E27FC236}">
                  <a16:creationId xmlns:a16="http://schemas.microsoft.com/office/drawing/2014/main" id="{75614B89-5E3B-3F47-861D-86ECF14E2B2F}"/>
                </a:ext>
              </a:extLst>
            </p:cNvPr>
            <p:cNvCxnSpPr>
              <a:cxnSpLocks/>
            </p:cNvCxnSpPr>
            <p:nvPr/>
          </p:nvCxnSpPr>
          <p:spPr>
            <a:xfrm>
              <a:off x="4376331" y="2364935"/>
              <a:ext cx="0" cy="840488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43ECCF8C-AF11-074C-9CD9-15E2C5A9FC8D}"/>
                </a:ext>
              </a:extLst>
            </p:cNvPr>
            <p:cNvCxnSpPr>
              <a:cxnSpLocks/>
            </p:cNvCxnSpPr>
            <p:nvPr/>
          </p:nvCxnSpPr>
          <p:spPr>
            <a:xfrm>
              <a:off x="6210540" y="2364937"/>
              <a:ext cx="0" cy="840486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B571A59C-A587-CC47-8F95-21B12B2493D5}"/>
                </a:ext>
              </a:extLst>
            </p:cNvPr>
            <p:cNvGrpSpPr/>
            <p:nvPr/>
          </p:nvGrpSpPr>
          <p:grpSpPr>
            <a:xfrm>
              <a:off x="1469248" y="5007891"/>
              <a:ext cx="719307" cy="719307"/>
              <a:chOff x="1748275" y="5007891"/>
              <a:chExt cx="719307" cy="719307"/>
            </a:xfrm>
          </p:grpSpPr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E0FC823A-76F9-5B4E-8BB0-0512E8FB3D9D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61" name="椭圆 60">
                  <a:extLst>
                    <a:ext uri="{FF2B5EF4-FFF2-40B4-BE49-F238E27FC236}">
                      <a16:creationId xmlns:a16="http://schemas.microsoft.com/office/drawing/2014/main" id="{F36F94DD-26E7-0D40-BB9C-7197876A13CA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62" name="矩形 61">
                  <a:extLst>
                    <a:ext uri="{FF2B5EF4-FFF2-40B4-BE49-F238E27FC236}">
                      <a16:creationId xmlns:a16="http://schemas.microsoft.com/office/drawing/2014/main" id="{FBD91261-275F-634F-A89F-D4677EAD707B}"/>
                    </a:ext>
                  </a:extLst>
                </p:cNvPr>
                <p:cNvSpPr/>
                <p:nvPr/>
              </p:nvSpPr>
              <p:spPr>
                <a:xfrm>
                  <a:off x="2986984" y="9020297"/>
                  <a:ext cx="676599" cy="253916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ea typeface="等线" panose="02010600030101010101" pitchFamily="2" charset="-122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60" name="Freeform 48">
                <a:extLst>
                  <a:ext uri="{FF2B5EF4-FFF2-40B4-BE49-F238E27FC236}">
                    <a16:creationId xmlns:a16="http://schemas.microsoft.com/office/drawing/2014/main" id="{3653B870-23A9-0A4B-8E62-1E417955E5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BE44F988-9F7D-7741-A840-26C5EB2BCC24}"/>
                </a:ext>
              </a:extLst>
            </p:cNvPr>
            <p:cNvGrpSpPr/>
            <p:nvPr/>
          </p:nvGrpSpPr>
          <p:grpSpPr>
            <a:xfrm>
              <a:off x="3188128" y="5007891"/>
              <a:ext cx="719307" cy="719307"/>
              <a:chOff x="1748275" y="5007891"/>
              <a:chExt cx="719307" cy="719307"/>
            </a:xfrm>
          </p:grpSpPr>
          <p:grpSp>
            <p:nvGrpSpPr>
              <p:cNvPr id="55" name="组合 54">
                <a:extLst>
                  <a:ext uri="{FF2B5EF4-FFF2-40B4-BE49-F238E27FC236}">
                    <a16:creationId xmlns:a16="http://schemas.microsoft.com/office/drawing/2014/main" id="{87464658-44CA-2E4F-AF3E-6D1112534EAD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57" name="椭圆 56">
                  <a:extLst>
                    <a:ext uri="{FF2B5EF4-FFF2-40B4-BE49-F238E27FC236}">
                      <a16:creationId xmlns:a16="http://schemas.microsoft.com/office/drawing/2014/main" id="{A8B53922-62DE-6847-9C91-FFDDADEED3E0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58" name="矩形 57">
                  <a:extLst>
                    <a:ext uri="{FF2B5EF4-FFF2-40B4-BE49-F238E27FC236}">
                      <a16:creationId xmlns:a16="http://schemas.microsoft.com/office/drawing/2014/main" id="{D6A89667-4274-B440-AAA4-41CDE07F0DDC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6" name="Freeform 48">
                <a:extLst>
                  <a:ext uri="{FF2B5EF4-FFF2-40B4-BE49-F238E27FC236}">
                    <a16:creationId xmlns:a16="http://schemas.microsoft.com/office/drawing/2014/main" id="{FEA3867D-06C9-634B-B361-8B93E000DB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73C6DDA2-021D-2742-AE1E-2232229A08A2}"/>
                </a:ext>
              </a:extLst>
            </p:cNvPr>
            <p:cNvGrpSpPr/>
            <p:nvPr/>
          </p:nvGrpSpPr>
          <p:grpSpPr>
            <a:xfrm>
              <a:off x="6625889" y="5007891"/>
              <a:ext cx="719307" cy="719307"/>
              <a:chOff x="1748275" y="5007891"/>
              <a:chExt cx="719307" cy="719307"/>
            </a:xfrm>
          </p:grpSpPr>
          <p:grpSp>
            <p:nvGrpSpPr>
              <p:cNvPr id="51" name="组合 50">
                <a:extLst>
                  <a:ext uri="{FF2B5EF4-FFF2-40B4-BE49-F238E27FC236}">
                    <a16:creationId xmlns:a16="http://schemas.microsoft.com/office/drawing/2014/main" id="{0F13F4EA-B315-0B49-8450-8C511C34C464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53" name="椭圆 52">
                  <a:extLst>
                    <a:ext uri="{FF2B5EF4-FFF2-40B4-BE49-F238E27FC236}">
                      <a16:creationId xmlns:a16="http://schemas.microsoft.com/office/drawing/2014/main" id="{CA11F95A-1391-744B-AA29-4BC87AA130F2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54" name="矩形 53">
                  <a:extLst>
                    <a:ext uri="{FF2B5EF4-FFF2-40B4-BE49-F238E27FC236}">
                      <a16:creationId xmlns:a16="http://schemas.microsoft.com/office/drawing/2014/main" id="{8FA33798-ED6D-CF42-AD22-93B5C244135E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9B5442D2-ACFF-CD45-A404-7A7653033F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DF52A9B5-AF90-6940-92F3-1B0866BB3094}"/>
                </a:ext>
              </a:extLst>
            </p:cNvPr>
            <p:cNvGrpSpPr/>
            <p:nvPr/>
          </p:nvGrpSpPr>
          <p:grpSpPr>
            <a:xfrm>
              <a:off x="4907008" y="5007891"/>
              <a:ext cx="719307" cy="719307"/>
              <a:chOff x="1748275" y="5007891"/>
              <a:chExt cx="719307" cy="719307"/>
            </a:xfrm>
          </p:grpSpPr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ABE2150E-6868-FD4D-8D3D-2ADB610F8989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9C5054B1-C5D2-8B49-A752-704D53948BF7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CB8A4A3E-B646-A348-90DD-4FA05E5C59E7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8" name="Freeform 48">
                <a:extLst>
                  <a:ext uri="{FF2B5EF4-FFF2-40B4-BE49-F238E27FC236}">
                    <a16:creationId xmlns:a16="http://schemas.microsoft.com/office/drawing/2014/main" id="{6F4F2512-235C-E24D-A318-836D92238F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467585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97126962-3E11-49FA-895A-2EA71212F5D7}"/>
              </a:ext>
            </a:extLst>
          </p:cNvPr>
          <p:cNvSpPr/>
          <p:nvPr/>
        </p:nvSpPr>
        <p:spPr>
          <a:xfrm>
            <a:off x="447736" y="2848582"/>
            <a:ext cx="1322630" cy="593249"/>
          </a:xfrm>
          <a:prstGeom prst="roundRect">
            <a:avLst>
              <a:gd name="adj" fmla="val 500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开始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5187C983-CF43-4C32-98CC-8FC583D1B6A0}"/>
              </a:ext>
            </a:extLst>
          </p:cNvPr>
          <p:cNvCxnSpPr>
            <a:cxnSpLocks/>
          </p:cNvCxnSpPr>
          <p:nvPr/>
        </p:nvCxnSpPr>
        <p:spPr>
          <a:xfrm flipV="1">
            <a:off x="1770366" y="3145206"/>
            <a:ext cx="564574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5D5B1FC2-FB97-4CE9-9D9B-1D881AE793C4}"/>
              </a:ext>
            </a:extLst>
          </p:cNvPr>
          <p:cNvSpPr/>
          <p:nvPr/>
        </p:nvSpPr>
        <p:spPr>
          <a:xfrm>
            <a:off x="2334940" y="2848581"/>
            <a:ext cx="1322630" cy="593249"/>
          </a:xfrm>
          <a:prstGeom prst="rect">
            <a:avLst/>
          </a:prstGeom>
          <a:noFill/>
          <a:ln w="25400">
            <a:solidFill>
              <a:srgbClr val="0A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创建模型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43D0707E-2F06-40BB-ACD3-F7F77B0F5779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>
            <a:off x="3657570" y="3145206"/>
            <a:ext cx="56457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7E209B10-3BE2-4E98-B63C-98546B1B0972}"/>
              </a:ext>
            </a:extLst>
          </p:cNvPr>
          <p:cNvSpPr/>
          <p:nvPr/>
        </p:nvSpPr>
        <p:spPr>
          <a:xfrm>
            <a:off x="4222144" y="2848581"/>
            <a:ext cx="1322630" cy="593249"/>
          </a:xfrm>
          <a:prstGeom prst="rect">
            <a:avLst/>
          </a:prstGeom>
          <a:noFill/>
          <a:ln w="25400">
            <a:solidFill>
              <a:srgbClr val="0A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创建产品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E4FA626E-9C82-4AAB-AAD9-1AC5CD5BBC71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>
            <a:off x="5544774" y="3145206"/>
            <a:ext cx="564574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ECA0290E-9C7A-4D44-B48F-84A1C4DDF97A}"/>
              </a:ext>
            </a:extLst>
          </p:cNvPr>
          <p:cNvSpPr/>
          <p:nvPr/>
        </p:nvSpPr>
        <p:spPr>
          <a:xfrm>
            <a:off x="6109348" y="2848582"/>
            <a:ext cx="1322630" cy="593249"/>
          </a:xfrm>
          <a:prstGeom prst="rect">
            <a:avLst/>
          </a:prstGeom>
          <a:noFill/>
          <a:ln w="25400">
            <a:solidFill>
              <a:srgbClr val="0A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注册设备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A0008B08-17F7-45EE-B2EF-A3185E8B62F1}"/>
              </a:ext>
            </a:extLst>
          </p:cNvPr>
          <p:cNvCxnSpPr>
            <a:cxnSpLocks/>
          </p:cNvCxnSpPr>
          <p:nvPr/>
        </p:nvCxnSpPr>
        <p:spPr>
          <a:xfrm flipV="1">
            <a:off x="7431978" y="3145206"/>
            <a:ext cx="323674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B1973FE0-D813-43E4-A6B3-79F56406C6FA}"/>
              </a:ext>
            </a:extLst>
          </p:cNvPr>
          <p:cNvSpPr/>
          <p:nvPr/>
        </p:nvSpPr>
        <p:spPr>
          <a:xfrm>
            <a:off x="7755652" y="2848583"/>
            <a:ext cx="2665981" cy="593249"/>
          </a:xfrm>
          <a:prstGeom prst="rect">
            <a:avLst/>
          </a:prstGeom>
          <a:noFill/>
          <a:ln w="25400">
            <a:solidFill>
              <a:srgbClr val="0A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rgbClr val="35DB8C"/>
                </a:solidFill>
                <a:latin typeface="Helvetica" pitchFamily="2" charset="0"/>
                <a:cs typeface="Arial" panose="020B0604020202020204" pitchFamily="34" charset="0"/>
              </a:rPr>
              <a:t>步骤</a:t>
            </a:r>
            <a:r>
              <a:rPr kumimoji="1" lang="en-US" altLang="zh-CN" sz="1600" dirty="0">
                <a:solidFill>
                  <a:srgbClr val="35DB8C"/>
                </a:solidFill>
                <a:latin typeface="Helvetica" pitchFamily="2" charset="0"/>
                <a:cs typeface="Arial" panose="020B0604020202020204" pitchFamily="34" charset="0"/>
              </a:rPr>
              <a:t>4</a:t>
            </a:r>
            <a:r>
              <a:rPr kumimoji="1" lang="zh-CN" altLang="en-US" sz="1600" dirty="0">
                <a:solidFill>
                  <a:srgbClr val="35DB8C"/>
                </a:solidFill>
                <a:latin typeface="Helvetica" pitchFamily="2" charset="0"/>
                <a:cs typeface="Arial" panose="020B0604020202020204" pitchFamily="34" charset="0"/>
              </a:rPr>
              <a:t>：</a:t>
            </a:r>
            <a:r>
              <a:rPr kumimoji="1" lang="zh-CN" altLang="en-US" sz="16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创建并运行模拟器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D8D717B-2607-4A4E-B37F-4C13289C6B1E}"/>
              </a:ext>
            </a:extLst>
          </p:cNvPr>
          <p:cNvSpPr/>
          <p:nvPr/>
        </p:nvSpPr>
        <p:spPr>
          <a:xfrm>
            <a:off x="8005946" y="4059887"/>
            <a:ext cx="2194510" cy="593249"/>
          </a:xfrm>
          <a:prstGeom prst="rect">
            <a:avLst/>
          </a:prstGeom>
          <a:noFill/>
          <a:ln w="25400">
            <a:solidFill>
              <a:srgbClr val="0A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rgbClr val="35DB8C"/>
                </a:solidFill>
                <a:latin typeface="Helvetica" pitchFamily="2" charset="0"/>
                <a:cs typeface="Arial" panose="020B0604020202020204" pitchFamily="34" charset="0"/>
              </a:rPr>
              <a:t>步骤</a:t>
            </a:r>
            <a:r>
              <a:rPr kumimoji="1" lang="en-US" altLang="zh-CN" sz="1600" dirty="0">
                <a:solidFill>
                  <a:srgbClr val="35DB8C"/>
                </a:solidFill>
                <a:latin typeface="Helvetica" pitchFamily="2" charset="0"/>
                <a:cs typeface="Arial" panose="020B0604020202020204" pitchFamily="34" charset="0"/>
              </a:rPr>
              <a:t>2</a:t>
            </a:r>
            <a:r>
              <a:rPr kumimoji="1" lang="zh-CN" altLang="en-US" sz="1600" dirty="0">
                <a:solidFill>
                  <a:srgbClr val="35DB8C"/>
                </a:solidFill>
                <a:latin typeface="Helvetica" pitchFamily="2" charset="0"/>
                <a:cs typeface="Arial" panose="020B0604020202020204" pitchFamily="34" charset="0"/>
              </a:rPr>
              <a:t>：</a:t>
            </a:r>
            <a:r>
              <a:rPr kumimoji="1" lang="zh-CN" altLang="en-US" sz="16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配置存储策略</a:t>
            </a:r>
          </a:p>
        </p:txBody>
      </p:sp>
      <p:cxnSp>
        <p:nvCxnSpPr>
          <p:cNvPr id="29" name="连接符: 肘形 28">
            <a:extLst>
              <a:ext uri="{FF2B5EF4-FFF2-40B4-BE49-F238E27FC236}">
                <a16:creationId xmlns:a16="http://schemas.microsoft.com/office/drawing/2014/main" id="{18D83555-AC2E-41BA-85F9-83E937585494}"/>
              </a:ext>
            </a:extLst>
          </p:cNvPr>
          <p:cNvCxnSpPr>
            <a:cxnSpLocks/>
            <a:stCxn id="6" idx="2"/>
            <a:endCxn id="20" idx="1"/>
          </p:cNvCxnSpPr>
          <p:nvPr/>
        </p:nvCxnSpPr>
        <p:spPr>
          <a:xfrm rot="16200000" flipH="1">
            <a:off x="5043759" y="1394325"/>
            <a:ext cx="914682" cy="5009691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连接符: 肘形 30">
            <a:extLst>
              <a:ext uri="{FF2B5EF4-FFF2-40B4-BE49-F238E27FC236}">
                <a16:creationId xmlns:a16="http://schemas.microsoft.com/office/drawing/2014/main" id="{EC00212F-B46D-4AAA-945C-36D0F033083F}"/>
              </a:ext>
            </a:extLst>
          </p:cNvPr>
          <p:cNvCxnSpPr>
            <a:cxnSpLocks/>
            <a:stCxn id="6" idx="0"/>
            <a:endCxn id="35" idx="1"/>
          </p:cNvCxnSpPr>
          <p:nvPr/>
        </p:nvCxnSpPr>
        <p:spPr>
          <a:xfrm rot="5400000" flipH="1" flipV="1">
            <a:off x="5128016" y="-197860"/>
            <a:ext cx="914680" cy="5178203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69F2E6B8-3720-4C8A-AC64-838512E546E7}"/>
              </a:ext>
            </a:extLst>
          </p:cNvPr>
          <p:cNvSpPr/>
          <p:nvPr/>
        </p:nvSpPr>
        <p:spPr>
          <a:xfrm>
            <a:off x="8174458" y="1637276"/>
            <a:ext cx="1809974" cy="593249"/>
          </a:xfrm>
          <a:prstGeom prst="rect">
            <a:avLst/>
          </a:prstGeom>
          <a:noFill/>
          <a:ln w="25400">
            <a:solidFill>
              <a:srgbClr val="0A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rgbClr val="35DB8C"/>
                </a:solidFill>
                <a:latin typeface="Helvetica" pitchFamily="2" charset="0"/>
                <a:cs typeface="Arial" panose="020B0604020202020204" pitchFamily="34" charset="0"/>
              </a:rPr>
              <a:t>步骤</a:t>
            </a:r>
            <a:r>
              <a:rPr kumimoji="1" lang="en-US" altLang="zh-CN" sz="1600" dirty="0">
                <a:solidFill>
                  <a:srgbClr val="35DB8C"/>
                </a:solidFill>
                <a:latin typeface="Helvetica" pitchFamily="2" charset="0"/>
                <a:cs typeface="Arial" panose="020B0604020202020204" pitchFamily="34" charset="0"/>
              </a:rPr>
              <a:t>3</a:t>
            </a:r>
            <a:r>
              <a:rPr kumimoji="1" lang="zh-CN" altLang="en-US" sz="16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：配置告警</a:t>
            </a: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40D26A8F-D896-4318-9301-FF2712191F90}"/>
              </a:ext>
            </a:extLst>
          </p:cNvPr>
          <p:cNvCxnSpPr>
            <a:cxnSpLocks/>
            <a:stCxn id="17" idx="0"/>
            <a:endCxn id="35" idx="2"/>
          </p:cNvCxnSpPr>
          <p:nvPr/>
        </p:nvCxnSpPr>
        <p:spPr>
          <a:xfrm flipH="1" flipV="1">
            <a:off x="9079445" y="2230525"/>
            <a:ext cx="9198" cy="618058"/>
          </a:xfrm>
          <a:prstGeom prst="straightConnector1">
            <a:avLst/>
          </a:prstGeom>
          <a:ln w="254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A7395728-B8B2-43C4-8EFC-3172C1C22B02}"/>
              </a:ext>
            </a:extLst>
          </p:cNvPr>
          <p:cNvSpPr txBox="1"/>
          <p:nvPr/>
        </p:nvSpPr>
        <p:spPr>
          <a:xfrm>
            <a:off x="8988109" y="2354886"/>
            <a:ext cx="2508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（用异常数据触发告警）</a:t>
            </a:r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B317B488-70B3-4EFD-BB3B-D5F8338B0F49}"/>
              </a:ext>
            </a:extLst>
          </p:cNvPr>
          <p:cNvCxnSpPr>
            <a:cxnSpLocks/>
            <a:stCxn id="17" idx="2"/>
            <a:endCxn id="20" idx="0"/>
          </p:cNvCxnSpPr>
          <p:nvPr/>
        </p:nvCxnSpPr>
        <p:spPr>
          <a:xfrm>
            <a:off x="9088643" y="3441832"/>
            <a:ext cx="14558" cy="618055"/>
          </a:xfrm>
          <a:prstGeom prst="straightConnector1">
            <a:avLst/>
          </a:prstGeom>
          <a:ln w="254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0C60C0A7-57E9-4D9A-935A-AE4443D48416}"/>
              </a:ext>
            </a:extLst>
          </p:cNvPr>
          <p:cNvSpPr txBox="1"/>
          <p:nvPr/>
        </p:nvSpPr>
        <p:spPr>
          <a:xfrm>
            <a:off x="8979788" y="3566193"/>
            <a:ext cx="3092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（样本数据需要储存于</a:t>
            </a:r>
            <a:r>
              <a:rPr lang="en-US" altLang="zh-CN" dirty="0"/>
              <a:t>TSDB </a:t>
            </a:r>
            <a:r>
              <a:rPr lang="zh-CN" altLang="en-US" dirty="0"/>
              <a:t>）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635014EA-65BB-4707-8420-50D3F6223BD6}"/>
              </a:ext>
            </a:extLst>
          </p:cNvPr>
          <p:cNvSpPr txBox="1"/>
          <p:nvPr/>
        </p:nvSpPr>
        <p:spPr>
          <a:xfrm>
            <a:off x="479376" y="332656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simulated_ammeter_flowchart.png</a:t>
            </a:r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21D4BF4-0252-45D4-A7E4-8082C215EB64}"/>
              </a:ext>
            </a:extLst>
          </p:cNvPr>
          <p:cNvSpPr/>
          <p:nvPr/>
        </p:nvSpPr>
        <p:spPr>
          <a:xfrm>
            <a:off x="2094040" y="2354885"/>
            <a:ext cx="5514127" cy="1580639"/>
          </a:xfrm>
          <a:prstGeom prst="rect">
            <a:avLst/>
          </a:prstGeom>
          <a:noFill/>
          <a:ln w="25400">
            <a:solidFill>
              <a:srgbClr val="35DB8C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3AB09CA-90AC-4792-874C-BDC623F7FB2C}"/>
              </a:ext>
            </a:extLst>
          </p:cNvPr>
          <p:cNvSpPr txBox="1"/>
          <p:nvPr/>
        </p:nvSpPr>
        <p:spPr>
          <a:xfrm>
            <a:off x="6647228" y="2420888"/>
            <a:ext cx="88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5DB8C"/>
                </a:solidFill>
              </a:rPr>
              <a:t>步骤</a:t>
            </a:r>
            <a:r>
              <a:rPr lang="en-US" altLang="zh-CN" dirty="0">
                <a:solidFill>
                  <a:srgbClr val="35DB8C"/>
                </a:solidFill>
              </a:rPr>
              <a:t>1</a:t>
            </a:r>
            <a:endParaRPr lang="zh-CN" altLang="en-US" dirty="0">
              <a:solidFill>
                <a:srgbClr val="35DB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377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D6971A9-6530-6942-8A4E-5A45080188D8}"/>
              </a:ext>
            </a:extLst>
          </p:cNvPr>
          <p:cNvSpPr txBox="1"/>
          <p:nvPr/>
        </p:nvSpPr>
        <p:spPr>
          <a:xfrm>
            <a:off x="394855" y="270164"/>
            <a:ext cx="2917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turbine_scada_gateway.png</a:t>
            </a:r>
            <a:endParaRPr kumimoji="1" lang="zh-CN" altLang="en-US" dirty="0"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DB0B2A8-4A2F-0A44-BE1E-6E27A1491381}"/>
              </a:ext>
            </a:extLst>
          </p:cNvPr>
          <p:cNvGrpSpPr/>
          <p:nvPr/>
        </p:nvGrpSpPr>
        <p:grpSpPr>
          <a:xfrm>
            <a:off x="1631504" y="1196752"/>
            <a:ext cx="6132057" cy="4188481"/>
            <a:chOff x="5984856" y="1292760"/>
            <a:chExt cx="6132057" cy="4188481"/>
          </a:xfrm>
        </p:grpSpPr>
        <p:sp>
          <p:nvSpPr>
            <p:cNvPr id="32" name="圆角矩形 31">
              <a:extLst>
                <a:ext uri="{FF2B5EF4-FFF2-40B4-BE49-F238E27FC236}">
                  <a16:creationId xmlns:a16="http://schemas.microsoft.com/office/drawing/2014/main" id="{8E37C934-8909-ED47-B284-15FB8B6BC6A0}"/>
                </a:ext>
              </a:extLst>
            </p:cNvPr>
            <p:cNvSpPr/>
            <p:nvPr/>
          </p:nvSpPr>
          <p:spPr>
            <a:xfrm>
              <a:off x="6001739" y="1292760"/>
              <a:ext cx="6115174" cy="762538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30000">
                  <a:srgbClr val="0095EE"/>
                </a:gs>
                <a:gs pos="99000">
                  <a:srgbClr val="005FE9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EnOS</a:t>
              </a:r>
              <a:r>
                <a:rPr kumimoji="1" lang="zh-CN" alt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1"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IoT</a:t>
              </a:r>
              <a:r>
                <a:rPr kumimoji="1" lang="zh-CN" alt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1"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Hub</a:t>
              </a:r>
              <a:endParaRPr kumimoji="1" lang="zh-CN" alt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42232C56-7CBE-E343-8EEE-2877104C74DD}"/>
                </a:ext>
              </a:extLst>
            </p:cNvPr>
            <p:cNvGrpSpPr/>
            <p:nvPr/>
          </p:nvGrpSpPr>
          <p:grpSpPr>
            <a:xfrm>
              <a:off x="8687755" y="2629587"/>
              <a:ext cx="719307" cy="719307"/>
              <a:chOff x="2962576" y="8615610"/>
              <a:chExt cx="719307" cy="719307"/>
            </a:xfrm>
          </p:grpSpPr>
          <p:sp>
            <p:nvSpPr>
              <p:cNvPr id="79" name="椭圆 78">
                <a:extLst>
                  <a:ext uri="{FF2B5EF4-FFF2-40B4-BE49-F238E27FC236}">
                    <a16:creationId xmlns:a16="http://schemas.microsoft.com/office/drawing/2014/main" id="{FAB098E4-4B9C-5344-BC85-CF0C8BEED1F0}"/>
                  </a:ext>
                </a:extLst>
              </p:cNvPr>
              <p:cNvSpPr/>
              <p:nvPr/>
            </p:nvSpPr>
            <p:spPr>
              <a:xfrm>
                <a:off x="2962576" y="8615610"/>
                <a:ext cx="719307" cy="71930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81" name="Freeform 65">
                <a:extLst>
                  <a:ext uri="{FF2B5EF4-FFF2-40B4-BE49-F238E27FC236}">
                    <a16:creationId xmlns:a16="http://schemas.microsoft.com/office/drawing/2014/main" id="{492F9AA3-646F-5443-9E64-6A1A371BA1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22201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83" name="矩形 82">
                <a:extLst>
                  <a:ext uri="{FF2B5EF4-FFF2-40B4-BE49-F238E27FC236}">
                    <a16:creationId xmlns:a16="http://schemas.microsoft.com/office/drawing/2014/main" id="{4795A5CB-A971-1348-8160-20C80EDE9D81}"/>
                  </a:ext>
                </a:extLst>
              </p:cNvPr>
              <p:cNvSpPr/>
              <p:nvPr/>
            </p:nvSpPr>
            <p:spPr>
              <a:xfrm>
                <a:off x="3005284" y="9025192"/>
                <a:ext cx="628589" cy="26161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5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Edge</a:t>
                </a:r>
                <a:endParaRPr lang="en-HK" altLang="zh-CN" sz="105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079A7EA1-6DFB-014E-B170-55C5D1073B50}"/>
                </a:ext>
              </a:extLst>
            </p:cNvPr>
            <p:cNvCxnSpPr>
              <a:cxnSpLocks/>
              <a:stCxn id="40" idx="2"/>
            </p:cNvCxnSpPr>
            <p:nvPr/>
          </p:nvCxnSpPr>
          <p:spPr>
            <a:xfrm>
              <a:off x="7493747" y="4224903"/>
              <a:ext cx="0" cy="412192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圆角矩形 34">
              <a:extLst>
                <a:ext uri="{FF2B5EF4-FFF2-40B4-BE49-F238E27FC236}">
                  <a16:creationId xmlns:a16="http://schemas.microsoft.com/office/drawing/2014/main" id="{29E86F10-84B2-C54A-98F6-6486788F4F78}"/>
                </a:ext>
              </a:extLst>
            </p:cNvPr>
            <p:cNvSpPr/>
            <p:nvPr/>
          </p:nvSpPr>
          <p:spPr>
            <a:xfrm>
              <a:off x="5984856" y="4637095"/>
              <a:ext cx="6125106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6" name="圆角矩形 35">
              <a:extLst>
                <a:ext uri="{FF2B5EF4-FFF2-40B4-BE49-F238E27FC236}">
                  <a16:creationId xmlns:a16="http://schemas.microsoft.com/office/drawing/2014/main" id="{C128AF35-A0B6-8142-91F8-A4B6DE3AAA46}"/>
                </a:ext>
              </a:extLst>
            </p:cNvPr>
            <p:cNvSpPr/>
            <p:nvPr/>
          </p:nvSpPr>
          <p:spPr>
            <a:xfrm>
              <a:off x="5991807" y="2567168"/>
              <a:ext cx="6125106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F7BA81B2-6307-6E49-80E0-00E33A2082D9}"/>
                </a:ext>
              </a:extLst>
            </p:cNvPr>
            <p:cNvCxnSpPr>
              <a:cxnSpLocks/>
            </p:cNvCxnSpPr>
            <p:nvPr/>
          </p:nvCxnSpPr>
          <p:spPr>
            <a:xfrm>
              <a:off x="7245143" y="2055298"/>
              <a:ext cx="0" cy="51187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线箭头连接符 37">
              <a:extLst>
                <a:ext uri="{FF2B5EF4-FFF2-40B4-BE49-F238E27FC236}">
                  <a16:creationId xmlns:a16="http://schemas.microsoft.com/office/drawing/2014/main" id="{18655B52-8DD8-6046-ADCB-638B9DB8DE4B}"/>
                </a:ext>
              </a:extLst>
            </p:cNvPr>
            <p:cNvCxnSpPr>
              <a:cxnSpLocks/>
            </p:cNvCxnSpPr>
            <p:nvPr/>
          </p:nvCxnSpPr>
          <p:spPr>
            <a:xfrm>
              <a:off x="9030279" y="2055298"/>
              <a:ext cx="0" cy="51187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1E352642-DE45-1444-BEDA-1A33E4F03164}"/>
                </a:ext>
              </a:extLst>
            </p:cNvPr>
            <p:cNvCxnSpPr>
              <a:cxnSpLocks/>
            </p:cNvCxnSpPr>
            <p:nvPr/>
          </p:nvCxnSpPr>
          <p:spPr>
            <a:xfrm>
              <a:off x="10864488" y="2055300"/>
              <a:ext cx="0" cy="511868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圆角矩形 39">
              <a:extLst>
                <a:ext uri="{FF2B5EF4-FFF2-40B4-BE49-F238E27FC236}">
                  <a16:creationId xmlns:a16="http://schemas.microsoft.com/office/drawing/2014/main" id="{7459416D-EB96-EC4F-A6C6-9B752070EDC8}"/>
                </a:ext>
              </a:extLst>
            </p:cNvPr>
            <p:cNvSpPr/>
            <p:nvPr/>
          </p:nvSpPr>
          <p:spPr>
            <a:xfrm>
              <a:off x="6652158" y="3705900"/>
              <a:ext cx="1683178" cy="519003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51000">
                  <a:srgbClr val="5CE3D0"/>
                </a:gs>
                <a:gs pos="99000">
                  <a:srgbClr val="83E79B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SCADA</a:t>
              </a:r>
              <a:endPara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1" name="直线箭头连接符 40">
              <a:extLst>
                <a:ext uri="{FF2B5EF4-FFF2-40B4-BE49-F238E27FC236}">
                  <a16:creationId xmlns:a16="http://schemas.microsoft.com/office/drawing/2014/main" id="{64F7A223-1310-1141-BD95-F85F766E3C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90397" y="3411314"/>
              <a:ext cx="3350" cy="294586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AF74BC04-5514-D548-B808-8EE59144643A}"/>
                </a:ext>
              </a:extLst>
            </p:cNvPr>
            <p:cNvCxnSpPr>
              <a:cxnSpLocks/>
              <a:stCxn id="43" idx="2"/>
            </p:cNvCxnSpPr>
            <p:nvPr/>
          </p:nvCxnSpPr>
          <p:spPr>
            <a:xfrm>
              <a:off x="10720363" y="4221021"/>
              <a:ext cx="0" cy="412192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圆角矩形 42">
              <a:extLst>
                <a:ext uri="{FF2B5EF4-FFF2-40B4-BE49-F238E27FC236}">
                  <a16:creationId xmlns:a16="http://schemas.microsoft.com/office/drawing/2014/main" id="{1D26218C-7EB1-584F-B871-24EADBA792D7}"/>
                </a:ext>
              </a:extLst>
            </p:cNvPr>
            <p:cNvSpPr/>
            <p:nvPr/>
          </p:nvSpPr>
          <p:spPr>
            <a:xfrm>
              <a:off x="9878774" y="3702018"/>
              <a:ext cx="1683178" cy="519003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51000">
                  <a:srgbClr val="5CE3D0"/>
                </a:gs>
                <a:gs pos="99000">
                  <a:srgbClr val="83E79B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SCADA</a:t>
              </a:r>
              <a:endPara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4" name="直线箭头连接符 43">
              <a:extLst>
                <a:ext uri="{FF2B5EF4-FFF2-40B4-BE49-F238E27FC236}">
                  <a16:creationId xmlns:a16="http://schemas.microsoft.com/office/drawing/2014/main" id="{1CACE158-AE9F-1141-ADD0-3AA9C7DD08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17013" y="3407432"/>
              <a:ext cx="3350" cy="294586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21841BB2-CAAB-2C48-B5FB-B1C3D898EF57}"/>
                </a:ext>
              </a:extLst>
            </p:cNvPr>
            <p:cNvGrpSpPr/>
            <p:nvPr/>
          </p:nvGrpSpPr>
          <p:grpSpPr>
            <a:xfrm>
              <a:off x="6123196" y="4698254"/>
              <a:ext cx="719307" cy="719307"/>
              <a:chOff x="6123196" y="4698254"/>
              <a:chExt cx="719307" cy="719307"/>
            </a:xfrm>
          </p:grpSpPr>
          <p:grpSp>
            <p:nvGrpSpPr>
              <p:cNvPr id="75" name="组合 74">
                <a:extLst>
                  <a:ext uri="{FF2B5EF4-FFF2-40B4-BE49-F238E27FC236}">
                    <a16:creationId xmlns:a16="http://schemas.microsoft.com/office/drawing/2014/main" id="{24756B0A-AB44-2844-AD2F-3A385E08A330}"/>
                  </a:ext>
                </a:extLst>
              </p:cNvPr>
              <p:cNvGrpSpPr/>
              <p:nvPr/>
            </p:nvGrpSpPr>
            <p:grpSpPr>
              <a:xfrm>
                <a:off x="6123196" y="4698254"/>
                <a:ext cx="719307" cy="719307"/>
                <a:chOff x="2962576" y="8615610"/>
                <a:chExt cx="719307" cy="719307"/>
              </a:xfrm>
            </p:grpSpPr>
            <p:sp>
              <p:nvSpPr>
                <p:cNvPr id="77" name="椭圆 76">
                  <a:extLst>
                    <a:ext uri="{FF2B5EF4-FFF2-40B4-BE49-F238E27FC236}">
                      <a16:creationId xmlns:a16="http://schemas.microsoft.com/office/drawing/2014/main" id="{D4BE566B-B2CA-7F4B-A377-49F4BD445371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78" name="矩形 77">
                  <a:extLst>
                    <a:ext uri="{FF2B5EF4-FFF2-40B4-BE49-F238E27FC236}">
                      <a16:creationId xmlns:a16="http://schemas.microsoft.com/office/drawing/2014/main" id="{2C72801F-B8D9-224B-8458-85CCBF4D4419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ea typeface="等线" panose="02010600030101010101" pitchFamily="2" charset="-122"/>
                      <a:cs typeface="Arial" panose="020B0604020202020204" pitchFamily="34" charset="0"/>
                    </a:rPr>
                    <a:t>风机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6" name="Freeform 42">
                <a:extLst>
                  <a:ext uri="{FF2B5EF4-FFF2-40B4-BE49-F238E27FC236}">
                    <a16:creationId xmlns:a16="http://schemas.microsoft.com/office/drawing/2014/main" id="{093DC69B-51B6-5044-8B80-0207DC7015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35935" y="4734096"/>
                <a:ext cx="293828" cy="399534"/>
              </a:xfrm>
              <a:custGeom>
                <a:avLst/>
                <a:gdLst>
                  <a:gd name="T0" fmla="*/ 123 w 208"/>
                  <a:gd name="T1" fmla="*/ 118 h 283"/>
                  <a:gd name="T2" fmla="*/ 106 w 208"/>
                  <a:gd name="T3" fmla="*/ 94 h 283"/>
                  <a:gd name="T4" fmla="*/ 105 w 208"/>
                  <a:gd name="T5" fmla="*/ 93 h 283"/>
                  <a:gd name="T6" fmla="*/ 111 w 208"/>
                  <a:gd name="T7" fmla="*/ 84 h 283"/>
                  <a:gd name="T8" fmla="*/ 111 w 208"/>
                  <a:gd name="T9" fmla="*/ 78 h 283"/>
                  <a:gd name="T10" fmla="*/ 86 w 208"/>
                  <a:gd name="T11" fmla="*/ 8 h 283"/>
                  <a:gd name="T12" fmla="*/ 77 w 208"/>
                  <a:gd name="T13" fmla="*/ 10 h 283"/>
                  <a:gd name="T14" fmla="*/ 83 w 208"/>
                  <a:gd name="T15" fmla="*/ 96 h 283"/>
                  <a:gd name="T16" fmla="*/ 72 w 208"/>
                  <a:gd name="T17" fmla="*/ 108 h 283"/>
                  <a:gd name="T18" fmla="*/ 70 w 208"/>
                  <a:gd name="T19" fmla="*/ 124 h 283"/>
                  <a:gd name="T20" fmla="*/ 60 w 208"/>
                  <a:gd name="T21" fmla="*/ 123 h 283"/>
                  <a:gd name="T22" fmla="*/ 54 w 208"/>
                  <a:gd name="T23" fmla="*/ 126 h 283"/>
                  <a:gd name="T24" fmla="*/ 6 w 208"/>
                  <a:gd name="T25" fmla="*/ 182 h 283"/>
                  <a:gd name="T26" fmla="*/ 12 w 208"/>
                  <a:gd name="T27" fmla="*/ 190 h 283"/>
                  <a:gd name="T28" fmla="*/ 83 w 208"/>
                  <a:gd name="T29" fmla="*/ 142 h 283"/>
                  <a:gd name="T30" fmla="*/ 86 w 208"/>
                  <a:gd name="T31" fmla="*/ 143 h 283"/>
                  <a:gd name="T32" fmla="*/ 114 w 208"/>
                  <a:gd name="T33" fmla="*/ 138 h 283"/>
                  <a:gd name="T34" fmla="*/ 119 w 208"/>
                  <a:gd name="T35" fmla="*/ 148 h 283"/>
                  <a:gd name="T36" fmla="*/ 124 w 208"/>
                  <a:gd name="T37" fmla="*/ 151 h 283"/>
                  <a:gd name="T38" fmla="*/ 197 w 208"/>
                  <a:gd name="T39" fmla="*/ 165 h 283"/>
                  <a:gd name="T40" fmla="*/ 200 w 208"/>
                  <a:gd name="T41" fmla="*/ 156 h 283"/>
                  <a:gd name="T42" fmla="*/ 123 w 208"/>
                  <a:gd name="T43" fmla="*/ 118 h 283"/>
                  <a:gd name="T44" fmla="*/ 108 w 208"/>
                  <a:gd name="T45" fmla="*/ 123 h 283"/>
                  <a:gd name="T46" fmla="*/ 92 w 208"/>
                  <a:gd name="T47" fmla="*/ 130 h 283"/>
                  <a:gd name="T48" fmla="*/ 85 w 208"/>
                  <a:gd name="T49" fmla="*/ 114 h 283"/>
                  <a:gd name="T50" fmla="*/ 101 w 208"/>
                  <a:gd name="T51" fmla="*/ 107 h 283"/>
                  <a:gd name="T52" fmla="*/ 108 w 208"/>
                  <a:gd name="T53" fmla="*/ 123 h 283"/>
                  <a:gd name="T54" fmla="*/ 88 w 208"/>
                  <a:gd name="T55" fmla="*/ 149 h 283"/>
                  <a:gd name="T56" fmla="*/ 105 w 208"/>
                  <a:gd name="T57" fmla="*/ 149 h 283"/>
                  <a:gd name="T58" fmla="*/ 117 w 208"/>
                  <a:gd name="T59" fmla="*/ 283 h 283"/>
                  <a:gd name="T60" fmla="*/ 76 w 208"/>
                  <a:gd name="T61" fmla="*/ 283 h 283"/>
                  <a:gd name="T62" fmla="*/ 88 w 208"/>
                  <a:gd name="T63" fmla="*/ 149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" h="283">
                    <a:moveTo>
                      <a:pt x="123" y="118"/>
                    </a:moveTo>
                    <a:cubicBezTo>
                      <a:pt x="123" y="108"/>
                      <a:pt x="117" y="98"/>
                      <a:pt x="106" y="94"/>
                    </a:cubicBezTo>
                    <a:cubicBezTo>
                      <a:pt x="106" y="94"/>
                      <a:pt x="105" y="94"/>
                      <a:pt x="105" y="93"/>
                    </a:cubicBezTo>
                    <a:cubicBezTo>
                      <a:pt x="107" y="90"/>
                      <a:pt x="109" y="87"/>
                      <a:pt x="111" y="84"/>
                    </a:cubicBezTo>
                    <a:cubicBezTo>
                      <a:pt x="112" y="82"/>
                      <a:pt x="112" y="81"/>
                      <a:pt x="111" y="7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4" y="1"/>
                      <a:pt x="77" y="0"/>
                      <a:pt x="77" y="10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78" y="98"/>
                      <a:pt x="74" y="103"/>
                      <a:pt x="72" y="108"/>
                    </a:cubicBezTo>
                    <a:cubicBezTo>
                      <a:pt x="70" y="113"/>
                      <a:pt x="69" y="119"/>
                      <a:pt x="70" y="124"/>
                    </a:cubicBezTo>
                    <a:cubicBezTo>
                      <a:pt x="67" y="123"/>
                      <a:pt x="63" y="123"/>
                      <a:pt x="60" y="123"/>
                    </a:cubicBezTo>
                    <a:cubicBezTo>
                      <a:pt x="57" y="123"/>
                      <a:pt x="56" y="124"/>
                      <a:pt x="54" y="126"/>
                    </a:cubicBezTo>
                    <a:cubicBezTo>
                      <a:pt x="6" y="182"/>
                      <a:pt x="6" y="182"/>
                      <a:pt x="6" y="182"/>
                    </a:cubicBezTo>
                    <a:cubicBezTo>
                      <a:pt x="0" y="188"/>
                      <a:pt x="4" y="194"/>
                      <a:pt x="12" y="190"/>
                    </a:cubicBezTo>
                    <a:cubicBezTo>
                      <a:pt x="83" y="142"/>
                      <a:pt x="83" y="142"/>
                      <a:pt x="83" y="142"/>
                    </a:cubicBezTo>
                    <a:cubicBezTo>
                      <a:pt x="84" y="142"/>
                      <a:pt x="85" y="143"/>
                      <a:pt x="86" y="143"/>
                    </a:cubicBezTo>
                    <a:cubicBezTo>
                      <a:pt x="96" y="147"/>
                      <a:pt x="106" y="145"/>
                      <a:pt x="114" y="138"/>
                    </a:cubicBezTo>
                    <a:cubicBezTo>
                      <a:pt x="115" y="142"/>
                      <a:pt x="117" y="145"/>
                      <a:pt x="119" y="148"/>
                    </a:cubicBezTo>
                    <a:cubicBezTo>
                      <a:pt x="120" y="150"/>
                      <a:pt x="121" y="151"/>
                      <a:pt x="124" y="151"/>
                    </a:cubicBezTo>
                    <a:cubicBezTo>
                      <a:pt x="197" y="165"/>
                      <a:pt x="197" y="165"/>
                      <a:pt x="197" y="165"/>
                    </a:cubicBezTo>
                    <a:cubicBezTo>
                      <a:pt x="204" y="167"/>
                      <a:pt x="208" y="161"/>
                      <a:pt x="200" y="156"/>
                    </a:cubicBezTo>
                    <a:cubicBezTo>
                      <a:pt x="123" y="118"/>
                      <a:pt x="123" y="118"/>
                      <a:pt x="123" y="118"/>
                    </a:cubicBezTo>
                    <a:close/>
                    <a:moveTo>
                      <a:pt x="108" y="123"/>
                    </a:moveTo>
                    <a:cubicBezTo>
                      <a:pt x="105" y="129"/>
                      <a:pt x="98" y="132"/>
                      <a:pt x="92" y="130"/>
                    </a:cubicBezTo>
                    <a:cubicBezTo>
                      <a:pt x="85" y="127"/>
                      <a:pt x="82" y="120"/>
                      <a:pt x="85" y="114"/>
                    </a:cubicBezTo>
                    <a:cubicBezTo>
                      <a:pt x="88" y="108"/>
                      <a:pt x="95" y="105"/>
                      <a:pt x="101" y="107"/>
                    </a:cubicBezTo>
                    <a:cubicBezTo>
                      <a:pt x="107" y="110"/>
                      <a:pt x="110" y="117"/>
                      <a:pt x="108" y="123"/>
                    </a:cubicBezTo>
                    <a:close/>
                    <a:moveTo>
                      <a:pt x="88" y="149"/>
                    </a:moveTo>
                    <a:cubicBezTo>
                      <a:pt x="94" y="150"/>
                      <a:pt x="99" y="150"/>
                      <a:pt x="105" y="149"/>
                    </a:cubicBezTo>
                    <a:cubicBezTo>
                      <a:pt x="117" y="283"/>
                      <a:pt x="117" y="283"/>
                      <a:pt x="117" y="283"/>
                    </a:cubicBezTo>
                    <a:cubicBezTo>
                      <a:pt x="76" y="283"/>
                      <a:pt x="76" y="283"/>
                      <a:pt x="76" y="283"/>
                    </a:cubicBezTo>
                    <a:lnTo>
                      <a:pt x="88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DD01FEB6-F1C4-644A-86B4-AEA6917F4554}"/>
                </a:ext>
              </a:extLst>
            </p:cNvPr>
            <p:cNvGrpSpPr/>
            <p:nvPr/>
          </p:nvGrpSpPr>
          <p:grpSpPr>
            <a:xfrm>
              <a:off x="11279836" y="4698253"/>
              <a:ext cx="719307" cy="719307"/>
              <a:chOff x="6123196" y="4698254"/>
              <a:chExt cx="719307" cy="719307"/>
            </a:xfrm>
          </p:grpSpPr>
          <p:grpSp>
            <p:nvGrpSpPr>
              <p:cNvPr id="71" name="组合 70">
                <a:extLst>
                  <a:ext uri="{FF2B5EF4-FFF2-40B4-BE49-F238E27FC236}">
                    <a16:creationId xmlns:a16="http://schemas.microsoft.com/office/drawing/2014/main" id="{F7466D50-EFAA-964C-B377-995CEAC14A09}"/>
                  </a:ext>
                </a:extLst>
              </p:cNvPr>
              <p:cNvGrpSpPr/>
              <p:nvPr/>
            </p:nvGrpSpPr>
            <p:grpSpPr>
              <a:xfrm>
                <a:off x="6123196" y="4698254"/>
                <a:ext cx="719307" cy="719307"/>
                <a:chOff x="2962576" y="8615610"/>
                <a:chExt cx="719307" cy="719307"/>
              </a:xfrm>
            </p:grpSpPr>
            <p:sp>
              <p:nvSpPr>
                <p:cNvPr id="73" name="椭圆 72">
                  <a:extLst>
                    <a:ext uri="{FF2B5EF4-FFF2-40B4-BE49-F238E27FC236}">
                      <a16:creationId xmlns:a16="http://schemas.microsoft.com/office/drawing/2014/main" id="{63030D15-B66F-794C-851E-20F0D6F30075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74" name="矩形 73">
                  <a:extLst>
                    <a:ext uri="{FF2B5EF4-FFF2-40B4-BE49-F238E27FC236}">
                      <a16:creationId xmlns:a16="http://schemas.microsoft.com/office/drawing/2014/main" id="{A88E45B8-25C0-2F4A-B9B5-6F5E84F3DB6A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风机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2" name="Freeform 42">
                <a:extLst>
                  <a:ext uri="{FF2B5EF4-FFF2-40B4-BE49-F238E27FC236}">
                    <a16:creationId xmlns:a16="http://schemas.microsoft.com/office/drawing/2014/main" id="{B158F598-CD63-4D4A-9032-41F729763B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35935" y="4734096"/>
                <a:ext cx="293828" cy="399534"/>
              </a:xfrm>
              <a:custGeom>
                <a:avLst/>
                <a:gdLst>
                  <a:gd name="T0" fmla="*/ 123 w 208"/>
                  <a:gd name="T1" fmla="*/ 118 h 283"/>
                  <a:gd name="T2" fmla="*/ 106 w 208"/>
                  <a:gd name="T3" fmla="*/ 94 h 283"/>
                  <a:gd name="T4" fmla="*/ 105 w 208"/>
                  <a:gd name="T5" fmla="*/ 93 h 283"/>
                  <a:gd name="T6" fmla="*/ 111 w 208"/>
                  <a:gd name="T7" fmla="*/ 84 h 283"/>
                  <a:gd name="T8" fmla="*/ 111 w 208"/>
                  <a:gd name="T9" fmla="*/ 78 h 283"/>
                  <a:gd name="T10" fmla="*/ 86 w 208"/>
                  <a:gd name="T11" fmla="*/ 8 h 283"/>
                  <a:gd name="T12" fmla="*/ 77 w 208"/>
                  <a:gd name="T13" fmla="*/ 10 h 283"/>
                  <a:gd name="T14" fmla="*/ 83 w 208"/>
                  <a:gd name="T15" fmla="*/ 96 h 283"/>
                  <a:gd name="T16" fmla="*/ 72 w 208"/>
                  <a:gd name="T17" fmla="*/ 108 h 283"/>
                  <a:gd name="T18" fmla="*/ 70 w 208"/>
                  <a:gd name="T19" fmla="*/ 124 h 283"/>
                  <a:gd name="T20" fmla="*/ 60 w 208"/>
                  <a:gd name="T21" fmla="*/ 123 h 283"/>
                  <a:gd name="T22" fmla="*/ 54 w 208"/>
                  <a:gd name="T23" fmla="*/ 126 h 283"/>
                  <a:gd name="T24" fmla="*/ 6 w 208"/>
                  <a:gd name="T25" fmla="*/ 182 h 283"/>
                  <a:gd name="T26" fmla="*/ 12 w 208"/>
                  <a:gd name="T27" fmla="*/ 190 h 283"/>
                  <a:gd name="T28" fmla="*/ 83 w 208"/>
                  <a:gd name="T29" fmla="*/ 142 h 283"/>
                  <a:gd name="T30" fmla="*/ 86 w 208"/>
                  <a:gd name="T31" fmla="*/ 143 h 283"/>
                  <a:gd name="T32" fmla="*/ 114 w 208"/>
                  <a:gd name="T33" fmla="*/ 138 h 283"/>
                  <a:gd name="T34" fmla="*/ 119 w 208"/>
                  <a:gd name="T35" fmla="*/ 148 h 283"/>
                  <a:gd name="T36" fmla="*/ 124 w 208"/>
                  <a:gd name="T37" fmla="*/ 151 h 283"/>
                  <a:gd name="T38" fmla="*/ 197 w 208"/>
                  <a:gd name="T39" fmla="*/ 165 h 283"/>
                  <a:gd name="T40" fmla="*/ 200 w 208"/>
                  <a:gd name="T41" fmla="*/ 156 h 283"/>
                  <a:gd name="T42" fmla="*/ 123 w 208"/>
                  <a:gd name="T43" fmla="*/ 118 h 283"/>
                  <a:gd name="T44" fmla="*/ 108 w 208"/>
                  <a:gd name="T45" fmla="*/ 123 h 283"/>
                  <a:gd name="T46" fmla="*/ 92 w 208"/>
                  <a:gd name="T47" fmla="*/ 130 h 283"/>
                  <a:gd name="T48" fmla="*/ 85 w 208"/>
                  <a:gd name="T49" fmla="*/ 114 h 283"/>
                  <a:gd name="T50" fmla="*/ 101 w 208"/>
                  <a:gd name="T51" fmla="*/ 107 h 283"/>
                  <a:gd name="T52" fmla="*/ 108 w 208"/>
                  <a:gd name="T53" fmla="*/ 123 h 283"/>
                  <a:gd name="T54" fmla="*/ 88 w 208"/>
                  <a:gd name="T55" fmla="*/ 149 h 283"/>
                  <a:gd name="T56" fmla="*/ 105 w 208"/>
                  <a:gd name="T57" fmla="*/ 149 h 283"/>
                  <a:gd name="T58" fmla="*/ 117 w 208"/>
                  <a:gd name="T59" fmla="*/ 283 h 283"/>
                  <a:gd name="T60" fmla="*/ 76 w 208"/>
                  <a:gd name="T61" fmla="*/ 283 h 283"/>
                  <a:gd name="T62" fmla="*/ 88 w 208"/>
                  <a:gd name="T63" fmla="*/ 149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" h="283">
                    <a:moveTo>
                      <a:pt x="123" y="118"/>
                    </a:moveTo>
                    <a:cubicBezTo>
                      <a:pt x="123" y="108"/>
                      <a:pt x="117" y="98"/>
                      <a:pt x="106" y="94"/>
                    </a:cubicBezTo>
                    <a:cubicBezTo>
                      <a:pt x="106" y="94"/>
                      <a:pt x="105" y="94"/>
                      <a:pt x="105" y="93"/>
                    </a:cubicBezTo>
                    <a:cubicBezTo>
                      <a:pt x="107" y="90"/>
                      <a:pt x="109" y="87"/>
                      <a:pt x="111" y="84"/>
                    </a:cubicBezTo>
                    <a:cubicBezTo>
                      <a:pt x="112" y="82"/>
                      <a:pt x="112" y="81"/>
                      <a:pt x="111" y="7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4" y="1"/>
                      <a:pt x="77" y="0"/>
                      <a:pt x="77" y="10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78" y="98"/>
                      <a:pt x="74" y="103"/>
                      <a:pt x="72" y="108"/>
                    </a:cubicBezTo>
                    <a:cubicBezTo>
                      <a:pt x="70" y="113"/>
                      <a:pt x="69" y="119"/>
                      <a:pt x="70" y="124"/>
                    </a:cubicBezTo>
                    <a:cubicBezTo>
                      <a:pt x="67" y="123"/>
                      <a:pt x="63" y="123"/>
                      <a:pt x="60" y="123"/>
                    </a:cubicBezTo>
                    <a:cubicBezTo>
                      <a:pt x="57" y="123"/>
                      <a:pt x="56" y="124"/>
                      <a:pt x="54" y="126"/>
                    </a:cubicBezTo>
                    <a:cubicBezTo>
                      <a:pt x="6" y="182"/>
                      <a:pt x="6" y="182"/>
                      <a:pt x="6" y="182"/>
                    </a:cubicBezTo>
                    <a:cubicBezTo>
                      <a:pt x="0" y="188"/>
                      <a:pt x="4" y="194"/>
                      <a:pt x="12" y="190"/>
                    </a:cubicBezTo>
                    <a:cubicBezTo>
                      <a:pt x="83" y="142"/>
                      <a:pt x="83" y="142"/>
                      <a:pt x="83" y="142"/>
                    </a:cubicBezTo>
                    <a:cubicBezTo>
                      <a:pt x="84" y="142"/>
                      <a:pt x="85" y="143"/>
                      <a:pt x="86" y="143"/>
                    </a:cubicBezTo>
                    <a:cubicBezTo>
                      <a:pt x="96" y="147"/>
                      <a:pt x="106" y="145"/>
                      <a:pt x="114" y="138"/>
                    </a:cubicBezTo>
                    <a:cubicBezTo>
                      <a:pt x="115" y="142"/>
                      <a:pt x="117" y="145"/>
                      <a:pt x="119" y="148"/>
                    </a:cubicBezTo>
                    <a:cubicBezTo>
                      <a:pt x="120" y="150"/>
                      <a:pt x="121" y="151"/>
                      <a:pt x="124" y="151"/>
                    </a:cubicBezTo>
                    <a:cubicBezTo>
                      <a:pt x="197" y="165"/>
                      <a:pt x="197" y="165"/>
                      <a:pt x="197" y="165"/>
                    </a:cubicBezTo>
                    <a:cubicBezTo>
                      <a:pt x="204" y="167"/>
                      <a:pt x="208" y="161"/>
                      <a:pt x="200" y="156"/>
                    </a:cubicBezTo>
                    <a:cubicBezTo>
                      <a:pt x="123" y="118"/>
                      <a:pt x="123" y="118"/>
                      <a:pt x="123" y="118"/>
                    </a:cubicBezTo>
                    <a:close/>
                    <a:moveTo>
                      <a:pt x="108" y="123"/>
                    </a:moveTo>
                    <a:cubicBezTo>
                      <a:pt x="105" y="129"/>
                      <a:pt x="98" y="132"/>
                      <a:pt x="92" y="130"/>
                    </a:cubicBezTo>
                    <a:cubicBezTo>
                      <a:pt x="85" y="127"/>
                      <a:pt x="82" y="120"/>
                      <a:pt x="85" y="114"/>
                    </a:cubicBezTo>
                    <a:cubicBezTo>
                      <a:pt x="88" y="108"/>
                      <a:pt x="95" y="105"/>
                      <a:pt x="101" y="107"/>
                    </a:cubicBezTo>
                    <a:cubicBezTo>
                      <a:pt x="107" y="110"/>
                      <a:pt x="110" y="117"/>
                      <a:pt x="108" y="123"/>
                    </a:cubicBezTo>
                    <a:close/>
                    <a:moveTo>
                      <a:pt x="88" y="149"/>
                    </a:moveTo>
                    <a:cubicBezTo>
                      <a:pt x="94" y="150"/>
                      <a:pt x="99" y="150"/>
                      <a:pt x="105" y="149"/>
                    </a:cubicBezTo>
                    <a:cubicBezTo>
                      <a:pt x="117" y="283"/>
                      <a:pt x="117" y="283"/>
                      <a:pt x="117" y="283"/>
                    </a:cubicBezTo>
                    <a:cubicBezTo>
                      <a:pt x="76" y="283"/>
                      <a:pt x="76" y="283"/>
                      <a:pt x="76" y="283"/>
                    </a:cubicBezTo>
                    <a:lnTo>
                      <a:pt x="88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F3C7C96F-C7B9-D24B-9159-6797B14A9440}"/>
                </a:ext>
              </a:extLst>
            </p:cNvPr>
            <p:cNvGrpSpPr/>
            <p:nvPr/>
          </p:nvGrpSpPr>
          <p:grpSpPr>
            <a:xfrm>
              <a:off x="7845577" y="4698252"/>
              <a:ext cx="719307" cy="719307"/>
              <a:chOff x="6123196" y="4698254"/>
              <a:chExt cx="719307" cy="719307"/>
            </a:xfrm>
          </p:grpSpPr>
          <p:grpSp>
            <p:nvGrpSpPr>
              <p:cNvPr id="56" name="组合 55">
                <a:extLst>
                  <a:ext uri="{FF2B5EF4-FFF2-40B4-BE49-F238E27FC236}">
                    <a16:creationId xmlns:a16="http://schemas.microsoft.com/office/drawing/2014/main" id="{B59D72F6-4972-CD40-9665-92A3E31D5BA9}"/>
                  </a:ext>
                </a:extLst>
              </p:cNvPr>
              <p:cNvGrpSpPr/>
              <p:nvPr/>
            </p:nvGrpSpPr>
            <p:grpSpPr>
              <a:xfrm>
                <a:off x="6123196" y="4698254"/>
                <a:ext cx="719307" cy="719307"/>
                <a:chOff x="2962576" y="8615610"/>
                <a:chExt cx="719307" cy="719307"/>
              </a:xfrm>
            </p:grpSpPr>
            <p:sp>
              <p:nvSpPr>
                <p:cNvPr id="63" name="椭圆 62">
                  <a:extLst>
                    <a:ext uri="{FF2B5EF4-FFF2-40B4-BE49-F238E27FC236}">
                      <a16:creationId xmlns:a16="http://schemas.microsoft.com/office/drawing/2014/main" id="{EE3F72AC-55CC-AA4D-8659-ABE59552A89D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69" name="矩形 68">
                  <a:extLst>
                    <a:ext uri="{FF2B5EF4-FFF2-40B4-BE49-F238E27FC236}">
                      <a16:creationId xmlns:a16="http://schemas.microsoft.com/office/drawing/2014/main" id="{D2790F7A-7E17-514F-939D-A3DE1BEC3920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风机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62" name="Freeform 42">
                <a:extLst>
                  <a:ext uri="{FF2B5EF4-FFF2-40B4-BE49-F238E27FC236}">
                    <a16:creationId xmlns:a16="http://schemas.microsoft.com/office/drawing/2014/main" id="{1ABF6B15-928D-6F4C-921A-FA0A83D8CE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35935" y="4734096"/>
                <a:ext cx="293828" cy="399534"/>
              </a:xfrm>
              <a:custGeom>
                <a:avLst/>
                <a:gdLst>
                  <a:gd name="T0" fmla="*/ 123 w 208"/>
                  <a:gd name="T1" fmla="*/ 118 h 283"/>
                  <a:gd name="T2" fmla="*/ 106 w 208"/>
                  <a:gd name="T3" fmla="*/ 94 h 283"/>
                  <a:gd name="T4" fmla="*/ 105 w 208"/>
                  <a:gd name="T5" fmla="*/ 93 h 283"/>
                  <a:gd name="T6" fmla="*/ 111 w 208"/>
                  <a:gd name="T7" fmla="*/ 84 h 283"/>
                  <a:gd name="T8" fmla="*/ 111 w 208"/>
                  <a:gd name="T9" fmla="*/ 78 h 283"/>
                  <a:gd name="T10" fmla="*/ 86 w 208"/>
                  <a:gd name="T11" fmla="*/ 8 h 283"/>
                  <a:gd name="T12" fmla="*/ 77 w 208"/>
                  <a:gd name="T13" fmla="*/ 10 h 283"/>
                  <a:gd name="T14" fmla="*/ 83 w 208"/>
                  <a:gd name="T15" fmla="*/ 96 h 283"/>
                  <a:gd name="T16" fmla="*/ 72 w 208"/>
                  <a:gd name="T17" fmla="*/ 108 h 283"/>
                  <a:gd name="T18" fmla="*/ 70 w 208"/>
                  <a:gd name="T19" fmla="*/ 124 h 283"/>
                  <a:gd name="T20" fmla="*/ 60 w 208"/>
                  <a:gd name="T21" fmla="*/ 123 h 283"/>
                  <a:gd name="T22" fmla="*/ 54 w 208"/>
                  <a:gd name="T23" fmla="*/ 126 h 283"/>
                  <a:gd name="T24" fmla="*/ 6 w 208"/>
                  <a:gd name="T25" fmla="*/ 182 h 283"/>
                  <a:gd name="T26" fmla="*/ 12 w 208"/>
                  <a:gd name="T27" fmla="*/ 190 h 283"/>
                  <a:gd name="T28" fmla="*/ 83 w 208"/>
                  <a:gd name="T29" fmla="*/ 142 h 283"/>
                  <a:gd name="T30" fmla="*/ 86 w 208"/>
                  <a:gd name="T31" fmla="*/ 143 h 283"/>
                  <a:gd name="T32" fmla="*/ 114 w 208"/>
                  <a:gd name="T33" fmla="*/ 138 h 283"/>
                  <a:gd name="T34" fmla="*/ 119 w 208"/>
                  <a:gd name="T35" fmla="*/ 148 h 283"/>
                  <a:gd name="T36" fmla="*/ 124 w 208"/>
                  <a:gd name="T37" fmla="*/ 151 h 283"/>
                  <a:gd name="T38" fmla="*/ 197 w 208"/>
                  <a:gd name="T39" fmla="*/ 165 h 283"/>
                  <a:gd name="T40" fmla="*/ 200 w 208"/>
                  <a:gd name="T41" fmla="*/ 156 h 283"/>
                  <a:gd name="T42" fmla="*/ 123 w 208"/>
                  <a:gd name="T43" fmla="*/ 118 h 283"/>
                  <a:gd name="T44" fmla="*/ 108 w 208"/>
                  <a:gd name="T45" fmla="*/ 123 h 283"/>
                  <a:gd name="T46" fmla="*/ 92 w 208"/>
                  <a:gd name="T47" fmla="*/ 130 h 283"/>
                  <a:gd name="T48" fmla="*/ 85 w 208"/>
                  <a:gd name="T49" fmla="*/ 114 h 283"/>
                  <a:gd name="T50" fmla="*/ 101 w 208"/>
                  <a:gd name="T51" fmla="*/ 107 h 283"/>
                  <a:gd name="T52" fmla="*/ 108 w 208"/>
                  <a:gd name="T53" fmla="*/ 123 h 283"/>
                  <a:gd name="T54" fmla="*/ 88 w 208"/>
                  <a:gd name="T55" fmla="*/ 149 h 283"/>
                  <a:gd name="T56" fmla="*/ 105 w 208"/>
                  <a:gd name="T57" fmla="*/ 149 h 283"/>
                  <a:gd name="T58" fmla="*/ 117 w 208"/>
                  <a:gd name="T59" fmla="*/ 283 h 283"/>
                  <a:gd name="T60" fmla="*/ 76 w 208"/>
                  <a:gd name="T61" fmla="*/ 283 h 283"/>
                  <a:gd name="T62" fmla="*/ 88 w 208"/>
                  <a:gd name="T63" fmla="*/ 149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" h="283">
                    <a:moveTo>
                      <a:pt x="123" y="118"/>
                    </a:moveTo>
                    <a:cubicBezTo>
                      <a:pt x="123" y="108"/>
                      <a:pt x="117" y="98"/>
                      <a:pt x="106" y="94"/>
                    </a:cubicBezTo>
                    <a:cubicBezTo>
                      <a:pt x="106" y="94"/>
                      <a:pt x="105" y="94"/>
                      <a:pt x="105" y="93"/>
                    </a:cubicBezTo>
                    <a:cubicBezTo>
                      <a:pt x="107" y="90"/>
                      <a:pt x="109" y="87"/>
                      <a:pt x="111" y="84"/>
                    </a:cubicBezTo>
                    <a:cubicBezTo>
                      <a:pt x="112" y="82"/>
                      <a:pt x="112" y="81"/>
                      <a:pt x="111" y="7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4" y="1"/>
                      <a:pt x="77" y="0"/>
                      <a:pt x="77" y="10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78" y="98"/>
                      <a:pt x="74" y="103"/>
                      <a:pt x="72" y="108"/>
                    </a:cubicBezTo>
                    <a:cubicBezTo>
                      <a:pt x="70" y="113"/>
                      <a:pt x="69" y="119"/>
                      <a:pt x="70" y="124"/>
                    </a:cubicBezTo>
                    <a:cubicBezTo>
                      <a:pt x="67" y="123"/>
                      <a:pt x="63" y="123"/>
                      <a:pt x="60" y="123"/>
                    </a:cubicBezTo>
                    <a:cubicBezTo>
                      <a:pt x="57" y="123"/>
                      <a:pt x="56" y="124"/>
                      <a:pt x="54" y="126"/>
                    </a:cubicBezTo>
                    <a:cubicBezTo>
                      <a:pt x="6" y="182"/>
                      <a:pt x="6" y="182"/>
                      <a:pt x="6" y="182"/>
                    </a:cubicBezTo>
                    <a:cubicBezTo>
                      <a:pt x="0" y="188"/>
                      <a:pt x="4" y="194"/>
                      <a:pt x="12" y="190"/>
                    </a:cubicBezTo>
                    <a:cubicBezTo>
                      <a:pt x="83" y="142"/>
                      <a:pt x="83" y="142"/>
                      <a:pt x="83" y="142"/>
                    </a:cubicBezTo>
                    <a:cubicBezTo>
                      <a:pt x="84" y="142"/>
                      <a:pt x="85" y="143"/>
                      <a:pt x="86" y="143"/>
                    </a:cubicBezTo>
                    <a:cubicBezTo>
                      <a:pt x="96" y="147"/>
                      <a:pt x="106" y="145"/>
                      <a:pt x="114" y="138"/>
                    </a:cubicBezTo>
                    <a:cubicBezTo>
                      <a:pt x="115" y="142"/>
                      <a:pt x="117" y="145"/>
                      <a:pt x="119" y="148"/>
                    </a:cubicBezTo>
                    <a:cubicBezTo>
                      <a:pt x="120" y="150"/>
                      <a:pt x="121" y="151"/>
                      <a:pt x="124" y="151"/>
                    </a:cubicBezTo>
                    <a:cubicBezTo>
                      <a:pt x="197" y="165"/>
                      <a:pt x="197" y="165"/>
                      <a:pt x="197" y="165"/>
                    </a:cubicBezTo>
                    <a:cubicBezTo>
                      <a:pt x="204" y="167"/>
                      <a:pt x="208" y="161"/>
                      <a:pt x="200" y="156"/>
                    </a:cubicBezTo>
                    <a:cubicBezTo>
                      <a:pt x="123" y="118"/>
                      <a:pt x="123" y="118"/>
                      <a:pt x="123" y="118"/>
                    </a:cubicBezTo>
                    <a:close/>
                    <a:moveTo>
                      <a:pt x="108" y="123"/>
                    </a:moveTo>
                    <a:cubicBezTo>
                      <a:pt x="105" y="129"/>
                      <a:pt x="98" y="132"/>
                      <a:pt x="92" y="130"/>
                    </a:cubicBezTo>
                    <a:cubicBezTo>
                      <a:pt x="85" y="127"/>
                      <a:pt x="82" y="120"/>
                      <a:pt x="85" y="114"/>
                    </a:cubicBezTo>
                    <a:cubicBezTo>
                      <a:pt x="88" y="108"/>
                      <a:pt x="95" y="105"/>
                      <a:pt x="101" y="107"/>
                    </a:cubicBezTo>
                    <a:cubicBezTo>
                      <a:pt x="107" y="110"/>
                      <a:pt x="110" y="117"/>
                      <a:pt x="108" y="123"/>
                    </a:cubicBezTo>
                    <a:close/>
                    <a:moveTo>
                      <a:pt x="88" y="149"/>
                    </a:moveTo>
                    <a:cubicBezTo>
                      <a:pt x="94" y="150"/>
                      <a:pt x="99" y="150"/>
                      <a:pt x="105" y="149"/>
                    </a:cubicBezTo>
                    <a:cubicBezTo>
                      <a:pt x="117" y="283"/>
                      <a:pt x="117" y="283"/>
                      <a:pt x="117" y="283"/>
                    </a:cubicBezTo>
                    <a:cubicBezTo>
                      <a:pt x="76" y="283"/>
                      <a:pt x="76" y="283"/>
                      <a:pt x="76" y="283"/>
                    </a:cubicBezTo>
                    <a:lnTo>
                      <a:pt x="88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A0EECAB8-3321-AC4C-B154-4DC3CFF087DD}"/>
                </a:ext>
              </a:extLst>
            </p:cNvPr>
            <p:cNvGrpSpPr/>
            <p:nvPr/>
          </p:nvGrpSpPr>
          <p:grpSpPr>
            <a:xfrm>
              <a:off x="9562323" y="4698252"/>
              <a:ext cx="719307" cy="719307"/>
              <a:chOff x="6123196" y="4698254"/>
              <a:chExt cx="719307" cy="719307"/>
            </a:xfrm>
          </p:grpSpPr>
          <p:grpSp>
            <p:nvGrpSpPr>
              <p:cNvPr id="51" name="组合 50">
                <a:extLst>
                  <a:ext uri="{FF2B5EF4-FFF2-40B4-BE49-F238E27FC236}">
                    <a16:creationId xmlns:a16="http://schemas.microsoft.com/office/drawing/2014/main" id="{9FEED0B6-C930-1145-953B-AF2ED51EF3AE}"/>
                  </a:ext>
                </a:extLst>
              </p:cNvPr>
              <p:cNvGrpSpPr/>
              <p:nvPr/>
            </p:nvGrpSpPr>
            <p:grpSpPr>
              <a:xfrm>
                <a:off x="6123196" y="4698254"/>
                <a:ext cx="719307" cy="719307"/>
                <a:chOff x="2962576" y="8615610"/>
                <a:chExt cx="719307" cy="719307"/>
              </a:xfrm>
            </p:grpSpPr>
            <p:sp>
              <p:nvSpPr>
                <p:cNvPr id="53" name="椭圆 52">
                  <a:extLst>
                    <a:ext uri="{FF2B5EF4-FFF2-40B4-BE49-F238E27FC236}">
                      <a16:creationId xmlns:a16="http://schemas.microsoft.com/office/drawing/2014/main" id="{A9C1D180-E049-804C-9BC9-24F7044CAC97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54" name="矩形 53">
                  <a:extLst>
                    <a:ext uri="{FF2B5EF4-FFF2-40B4-BE49-F238E27FC236}">
                      <a16:creationId xmlns:a16="http://schemas.microsoft.com/office/drawing/2014/main" id="{2969786F-1446-B544-8102-3AF616774A0A}"/>
                    </a:ext>
                  </a:extLst>
                </p:cNvPr>
                <p:cNvSpPr/>
                <p:nvPr/>
              </p:nvSpPr>
              <p:spPr>
                <a:xfrm>
                  <a:off x="2986984" y="9020297"/>
                  <a:ext cx="676599" cy="253916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风机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2" name="Freeform 42">
                <a:extLst>
                  <a:ext uri="{FF2B5EF4-FFF2-40B4-BE49-F238E27FC236}">
                    <a16:creationId xmlns:a16="http://schemas.microsoft.com/office/drawing/2014/main" id="{E03261D6-E7E6-C240-A9A7-43D3FBEC38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35935" y="4734096"/>
                <a:ext cx="293828" cy="399534"/>
              </a:xfrm>
              <a:custGeom>
                <a:avLst/>
                <a:gdLst>
                  <a:gd name="T0" fmla="*/ 123 w 208"/>
                  <a:gd name="T1" fmla="*/ 118 h 283"/>
                  <a:gd name="T2" fmla="*/ 106 w 208"/>
                  <a:gd name="T3" fmla="*/ 94 h 283"/>
                  <a:gd name="T4" fmla="*/ 105 w 208"/>
                  <a:gd name="T5" fmla="*/ 93 h 283"/>
                  <a:gd name="T6" fmla="*/ 111 w 208"/>
                  <a:gd name="T7" fmla="*/ 84 h 283"/>
                  <a:gd name="T8" fmla="*/ 111 w 208"/>
                  <a:gd name="T9" fmla="*/ 78 h 283"/>
                  <a:gd name="T10" fmla="*/ 86 w 208"/>
                  <a:gd name="T11" fmla="*/ 8 h 283"/>
                  <a:gd name="T12" fmla="*/ 77 w 208"/>
                  <a:gd name="T13" fmla="*/ 10 h 283"/>
                  <a:gd name="T14" fmla="*/ 83 w 208"/>
                  <a:gd name="T15" fmla="*/ 96 h 283"/>
                  <a:gd name="T16" fmla="*/ 72 w 208"/>
                  <a:gd name="T17" fmla="*/ 108 h 283"/>
                  <a:gd name="T18" fmla="*/ 70 w 208"/>
                  <a:gd name="T19" fmla="*/ 124 h 283"/>
                  <a:gd name="T20" fmla="*/ 60 w 208"/>
                  <a:gd name="T21" fmla="*/ 123 h 283"/>
                  <a:gd name="T22" fmla="*/ 54 w 208"/>
                  <a:gd name="T23" fmla="*/ 126 h 283"/>
                  <a:gd name="T24" fmla="*/ 6 w 208"/>
                  <a:gd name="T25" fmla="*/ 182 h 283"/>
                  <a:gd name="T26" fmla="*/ 12 w 208"/>
                  <a:gd name="T27" fmla="*/ 190 h 283"/>
                  <a:gd name="T28" fmla="*/ 83 w 208"/>
                  <a:gd name="T29" fmla="*/ 142 h 283"/>
                  <a:gd name="T30" fmla="*/ 86 w 208"/>
                  <a:gd name="T31" fmla="*/ 143 h 283"/>
                  <a:gd name="T32" fmla="*/ 114 w 208"/>
                  <a:gd name="T33" fmla="*/ 138 h 283"/>
                  <a:gd name="T34" fmla="*/ 119 w 208"/>
                  <a:gd name="T35" fmla="*/ 148 h 283"/>
                  <a:gd name="T36" fmla="*/ 124 w 208"/>
                  <a:gd name="T37" fmla="*/ 151 h 283"/>
                  <a:gd name="T38" fmla="*/ 197 w 208"/>
                  <a:gd name="T39" fmla="*/ 165 h 283"/>
                  <a:gd name="T40" fmla="*/ 200 w 208"/>
                  <a:gd name="T41" fmla="*/ 156 h 283"/>
                  <a:gd name="T42" fmla="*/ 123 w 208"/>
                  <a:gd name="T43" fmla="*/ 118 h 283"/>
                  <a:gd name="T44" fmla="*/ 108 w 208"/>
                  <a:gd name="T45" fmla="*/ 123 h 283"/>
                  <a:gd name="T46" fmla="*/ 92 w 208"/>
                  <a:gd name="T47" fmla="*/ 130 h 283"/>
                  <a:gd name="T48" fmla="*/ 85 w 208"/>
                  <a:gd name="T49" fmla="*/ 114 h 283"/>
                  <a:gd name="T50" fmla="*/ 101 w 208"/>
                  <a:gd name="T51" fmla="*/ 107 h 283"/>
                  <a:gd name="T52" fmla="*/ 108 w 208"/>
                  <a:gd name="T53" fmla="*/ 123 h 283"/>
                  <a:gd name="T54" fmla="*/ 88 w 208"/>
                  <a:gd name="T55" fmla="*/ 149 h 283"/>
                  <a:gd name="T56" fmla="*/ 105 w 208"/>
                  <a:gd name="T57" fmla="*/ 149 h 283"/>
                  <a:gd name="T58" fmla="*/ 117 w 208"/>
                  <a:gd name="T59" fmla="*/ 283 h 283"/>
                  <a:gd name="T60" fmla="*/ 76 w 208"/>
                  <a:gd name="T61" fmla="*/ 283 h 283"/>
                  <a:gd name="T62" fmla="*/ 88 w 208"/>
                  <a:gd name="T63" fmla="*/ 149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" h="283">
                    <a:moveTo>
                      <a:pt x="123" y="118"/>
                    </a:moveTo>
                    <a:cubicBezTo>
                      <a:pt x="123" y="108"/>
                      <a:pt x="117" y="98"/>
                      <a:pt x="106" y="94"/>
                    </a:cubicBezTo>
                    <a:cubicBezTo>
                      <a:pt x="106" y="94"/>
                      <a:pt x="105" y="94"/>
                      <a:pt x="105" y="93"/>
                    </a:cubicBezTo>
                    <a:cubicBezTo>
                      <a:pt x="107" y="90"/>
                      <a:pt x="109" y="87"/>
                      <a:pt x="111" y="84"/>
                    </a:cubicBezTo>
                    <a:cubicBezTo>
                      <a:pt x="112" y="82"/>
                      <a:pt x="112" y="81"/>
                      <a:pt x="111" y="7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4" y="1"/>
                      <a:pt x="77" y="0"/>
                      <a:pt x="77" y="10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78" y="98"/>
                      <a:pt x="74" y="103"/>
                      <a:pt x="72" y="108"/>
                    </a:cubicBezTo>
                    <a:cubicBezTo>
                      <a:pt x="70" y="113"/>
                      <a:pt x="69" y="119"/>
                      <a:pt x="70" y="124"/>
                    </a:cubicBezTo>
                    <a:cubicBezTo>
                      <a:pt x="67" y="123"/>
                      <a:pt x="63" y="123"/>
                      <a:pt x="60" y="123"/>
                    </a:cubicBezTo>
                    <a:cubicBezTo>
                      <a:pt x="57" y="123"/>
                      <a:pt x="56" y="124"/>
                      <a:pt x="54" y="126"/>
                    </a:cubicBezTo>
                    <a:cubicBezTo>
                      <a:pt x="6" y="182"/>
                      <a:pt x="6" y="182"/>
                      <a:pt x="6" y="182"/>
                    </a:cubicBezTo>
                    <a:cubicBezTo>
                      <a:pt x="0" y="188"/>
                      <a:pt x="4" y="194"/>
                      <a:pt x="12" y="190"/>
                    </a:cubicBezTo>
                    <a:cubicBezTo>
                      <a:pt x="83" y="142"/>
                      <a:pt x="83" y="142"/>
                      <a:pt x="83" y="142"/>
                    </a:cubicBezTo>
                    <a:cubicBezTo>
                      <a:pt x="84" y="142"/>
                      <a:pt x="85" y="143"/>
                      <a:pt x="86" y="143"/>
                    </a:cubicBezTo>
                    <a:cubicBezTo>
                      <a:pt x="96" y="147"/>
                      <a:pt x="106" y="145"/>
                      <a:pt x="114" y="138"/>
                    </a:cubicBezTo>
                    <a:cubicBezTo>
                      <a:pt x="115" y="142"/>
                      <a:pt x="117" y="145"/>
                      <a:pt x="119" y="148"/>
                    </a:cubicBezTo>
                    <a:cubicBezTo>
                      <a:pt x="120" y="150"/>
                      <a:pt x="121" y="151"/>
                      <a:pt x="124" y="151"/>
                    </a:cubicBezTo>
                    <a:cubicBezTo>
                      <a:pt x="197" y="165"/>
                      <a:pt x="197" y="165"/>
                      <a:pt x="197" y="165"/>
                    </a:cubicBezTo>
                    <a:cubicBezTo>
                      <a:pt x="204" y="167"/>
                      <a:pt x="208" y="161"/>
                      <a:pt x="200" y="156"/>
                    </a:cubicBezTo>
                    <a:cubicBezTo>
                      <a:pt x="123" y="118"/>
                      <a:pt x="123" y="118"/>
                      <a:pt x="123" y="118"/>
                    </a:cubicBezTo>
                    <a:close/>
                    <a:moveTo>
                      <a:pt x="108" y="123"/>
                    </a:moveTo>
                    <a:cubicBezTo>
                      <a:pt x="105" y="129"/>
                      <a:pt x="98" y="132"/>
                      <a:pt x="92" y="130"/>
                    </a:cubicBezTo>
                    <a:cubicBezTo>
                      <a:pt x="85" y="127"/>
                      <a:pt x="82" y="120"/>
                      <a:pt x="85" y="114"/>
                    </a:cubicBezTo>
                    <a:cubicBezTo>
                      <a:pt x="88" y="108"/>
                      <a:pt x="95" y="105"/>
                      <a:pt x="101" y="107"/>
                    </a:cubicBezTo>
                    <a:cubicBezTo>
                      <a:pt x="107" y="110"/>
                      <a:pt x="110" y="117"/>
                      <a:pt x="108" y="123"/>
                    </a:cubicBezTo>
                    <a:close/>
                    <a:moveTo>
                      <a:pt x="88" y="149"/>
                    </a:moveTo>
                    <a:cubicBezTo>
                      <a:pt x="94" y="150"/>
                      <a:pt x="99" y="150"/>
                      <a:pt x="105" y="149"/>
                    </a:cubicBezTo>
                    <a:cubicBezTo>
                      <a:pt x="117" y="283"/>
                      <a:pt x="117" y="283"/>
                      <a:pt x="117" y="283"/>
                    </a:cubicBezTo>
                    <a:cubicBezTo>
                      <a:pt x="76" y="283"/>
                      <a:pt x="76" y="283"/>
                      <a:pt x="76" y="283"/>
                    </a:cubicBezTo>
                    <a:lnTo>
                      <a:pt x="88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77122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>
            <a:extLst>
              <a:ext uri="{FF2B5EF4-FFF2-40B4-BE49-F238E27FC236}">
                <a16:creationId xmlns:a16="http://schemas.microsoft.com/office/drawing/2014/main" id="{74DA5956-10C4-F943-A63E-078BD2E09FD5}"/>
              </a:ext>
            </a:extLst>
          </p:cNvPr>
          <p:cNvGrpSpPr/>
          <p:nvPr/>
        </p:nvGrpSpPr>
        <p:grpSpPr>
          <a:xfrm>
            <a:off x="-1104800" y="1340768"/>
            <a:ext cx="14339670" cy="2457373"/>
            <a:chOff x="-1514006" y="1358926"/>
            <a:chExt cx="14339670" cy="2457373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EE9A8E3-30A5-B64D-BB53-3B6EB63DAAF4}"/>
                </a:ext>
              </a:extLst>
            </p:cNvPr>
            <p:cNvSpPr/>
            <p:nvPr/>
          </p:nvSpPr>
          <p:spPr>
            <a:xfrm>
              <a:off x="-1357658" y="2417698"/>
              <a:ext cx="2154746" cy="1242664"/>
            </a:xfrm>
            <a:prstGeom prst="rect">
              <a:avLst/>
            </a:prstGeom>
            <a:solidFill>
              <a:srgbClr val="A09AF6">
                <a:alpha val="5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BCAC41B-CC7E-454F-80B9-5B43D186CF49}"/>
                </a:ext>
              </a:extLst>
            </p:cNvPr>
            <p:cNvSpPr/>
            <p:nvPr/>
          </p:nvSpPr>
          <p:spPr>
            <a:xfrm>
              <a:off x="1698501" y="2417698"/>
              <a:ext cx="2041826" cy="1242664"/>
            </a:xfrm>
            <a:prstGeom prst="rect">
              <a:avLst/>
            </a:prstGeom>
            <a:solidFill>
              <a:srgbClr val="7CDAF8">
                <a:alpha val="5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11" name="直线箭头连接符 10">
              <a:extLst>
                <a:ext uri="{FF2B5EF4-FFF2-40B4-BE49-F238E27FC236}">
                  <a16:creationId xmlns:a16="http://schemas.microsoft.com/office/drawing/2014/main" id="{9BB2A35E-D37F-D248-8C75-CD1AD702A841}"/>
                </a:ext>
              </a:extLst>
            </p:cNvPr>
            <p:cNvCxnSpPr>
              <a:cxnSpLocks/>
            </p:cNvCxnSpPr>
            <p:nvPr/>
          </p:nvCxnSpPr>
          <p:spPr>
            <a:xfrm>
              <a:off x="1014798" y="3029274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47105D6-923C-6046-B316-7FE0E777E993}"/>
                </a:ext>
              </a:extLst>
            </p:cNvPr>
            <p:cNvSpPr/>
            <p:nvPr/>
          </p:nvSpPr>
          <p:spPr>
            <a:xfrm>
              <a:off x="4641740" y="2421491"/>
              <a:ext cx="2041826" cy="1242664"/>
            </a:xfrm>
            <a:prstGeom prst="rect">
              <a:avLst/>
            </a:prstGeom>
            <a:solidFill>
              <a:srgbClr val="7CDAF8">
                <a:alpha val="5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422BA5CF-D101-6C49-A571-24CE744DA39E}"/>
                </a:ext>
              </a:extLst>
            </p:cNvPr>
            <p:cNvCxnSpPr>
              <a:cxnSpLocks/>
            </p:cNvCxnSpPr>
            <p:nvPr/>
          </p:nvCxnSpPr>
          <p:spPr>
            <a:xfrm>
              <a:off x="3958037" y="3033067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0F7F1002-A171-B846-A4D0-6A5FD3624C27}"/>
                </a:ext>
              </a:extLst>
            </p:cNvPr>
            <p:cNvSpPr/>
            <p:nvPr/>
          </p:nvSpPr>
          <p:spPr>
            <a:xfrm>
              <a:off x="7584979" y="2421491"/>
              <a:ext cx="2041826" cy="1242664"/>
            </a:xfrm>
            <a:prstGeom prst="rect">
              <a:avLst/>
            </a:prstGeom>
            <a:solidFill>
              <a:srgbClr val="7CDAF8">
                <a:alpha val="5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15" name="直线箭头连接符 14">
              <a:extLst>
                <a:ext uri="{FF2B5EF4-FFF2-40B4-BE49-F238E27FC236}">
                  <a16:creationId xmlns:a16="http://schemas.microsoft.com/office/drawing/2014/main" id="{3B06E074-F814-9B4E-A767-A4F97AA94797}"/>
                </a:ext>
              </a:extLst>
            </p:cNvPr>
            <p:cNvCxnSpPr>
              <a:cxnSpLocks/>
            </p:cNvCxnSpPr>
            <p:nvPr/>
          </p:nvCxnSpPr>
          <p:spPr>
            <a:xfrm>
              <a:off x="6901276" y="3033067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A57632F-DD49-0A45-8409-50A47D49CE73}"/>
                </a:ext>
              </a:extLst>
            </p:cNvPr>
            <p:cNvSpPr/>
            <p:nvPr/>
          </p:nvSpPr>
          <p:spPr>
            <a:xfrm>
              <a:off x="10533622" y="2413224"/>
              <a:ext cx="2041826" cy="1242664"/>
            </a:xfrm>
            <a:prstGeom prst="rect">
              <a:avLst/>
            </a:prstGeom>
            <a:solidFill>
              <a:srgbClr val="7CDAF8">
                <a:alpha val="5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1D2EE816-3DB6-B94D-98DC-31792A40CCBF}"/>
                </a:ext>
              </a:extLst>
            </p:cNvPr>
            <p:cNvCxnSpPr>
              <a:cxnSpLocks/>
            </p:cNvCxnSpPr>
            <p:nvPr/>
          </p:nvCxnSpPr>
          <p:spPr>
            <a:xfrm>
              <a:off x="9849919" y="3024800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187741D7-5587-1C4C-BBA3-D497AF14F203}"/>
                </a:ext>
              </a:extLst>
            </p:cNvPr>
            <p:cNvSpPr txBox="1"/>
            <p:nvPr/>
          </p:nvSpPr>
          <p:spPr>
            <a:xfrm>
              <a:off x="4615767" y="2763336"/>
              <a:ext cx="205263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2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-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通过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OpenSSL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在本地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edge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设备中生成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CSR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和钥匙。</a:t>
              </a:r>
            </a:p>
            <a:p>
              <a:endParaRPr kumimoji="1" lang="zh-CN" altLang="en-US" sz="14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94316AE1-3453-7E44-9AE0-8C05F1C9E712}"/>
                </a:ext>
              </a:extLst>
            </p:cNvPr>
            <p:cNvSpPr txBox="1"/>
            <p:nvPr/>
          </p:nvSpPr>
          <p:spPr>
            <a:xfrm>
              <a:off x="-1390919" y="2765235"/>
              <a:ext cx="21539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0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-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定义模型、产品和创建设备。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A25C51E-648E-484B-B54D-1887B3184E4C}"/>
                </a:ext>
              </a:extLst>
            </p:cNvPr>
            <p:cNvSpPr txBox="1"/>
            <p:nvPr/>
          </p:nvSpPr>
          <p:spPr>
            <a:xfrm>
              <a:off x="7615066" y="2763336"/>
              <a:ext cx="20522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3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-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调用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EnOS API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，通过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CSR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和钥匙生成证书。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DF7E5CA2-9687-CC49-B32B-5A335FC39D23}"/>
                </a:ext>
              </a:extLst>
            </p:cNvPr>
            <p:cNvSpPr txBox="1"/>
            <p:nvPr/>
          </p:nvSpPr>
          <p:spPr>
            <a:xfrm>
              <a:off x="10528218" y="2763336"/>
              <a:ext cx="204723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4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-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将证书保存为文件（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python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为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.</a:t>
              </a:r>
              <a:r>
                <a:rPr kumimoji="1" lang="en-US" altLang="zh-CN" sz="1400" dirty="0" err="1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pem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文件，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JAVA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为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.</a:t>
              </a:r>
              <a:r>
                <a:rPr kumimoji="1" lang="en-US" altLang="zh-CN" sz="1400" dirty="0" err="1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jks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文件）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E951D78-426D-0F4C-968C-69BA2088E304}"/>
                </a:ext>
              </a:extLst>
            </p:cNvPr>
            <p:cNvSpPr txBox="1"/>
            <p:nvPr/>
          </p:nvSpPr>
          <p:spPr>
            <a:xfrm>
              <a:off x="1726072" y="2763336"/>
              <a:ext cx="198828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-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获得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EnOS CA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根证书</a:t>
              </a:r>
            </a:p>
            <a:p>
              <a:endParaRPr kumimoji="1" lang="en-US" altLang="zh-CN" sz="14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  <a:p>
              <a:endParaRPr kumimoji="1" lang="zh-CN" altLang="en-US" sz="14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4" name="直线连接符 3">
              <a:extLst>
                <a:ext uri="{FF2B5EF4-FFF2-40B4-BE49-F238E27FC236}">
                  <a16:creationId xmlns:a16="http://schemas.microsoft.com/office/drawing/2014/main" id="{245903B3-894C-A14B-AF11-4D57FD491F5B}"/>
                </a:ext>
              </a:extLst>
            </p:cNvPr>
            <p:cNvCxnSpPr>
              <a:cxnSpLocks/>
            </p:cNvCxnSpPr>
            <p:nvPr/>
          </p:nvCxnSpPr>
          <p:spPr>
            <a:xfrm>
              <a:off x="1234440" y="1358926"/>
              <a:ext cx="0" cy="2457373"/>
            </a:xfrm>
            <a:prstGeom prst="line">
              <a:avLst/>
            </a:prstGeom>
            <a:ln w="19050">
              <a:solidFill>
                <a:srgbClr val="A39DF9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58B4E533-6F19-1046-A5C6-31D1D3D3FD9A}"/>
                </a:ext>
              </a:extLst>
            </p:cNvPr>
            <p:cNvSpPr/>
            <p:nvPr/>
          </p:nvSpPr>
          <p:spPr>
            <a:xfrm>
              <a:off x="-1514006" y="1358926"/>
              <a:ext cx="2748446" cy="844056"/>
            </a:xfrm>
            <a:prstGeom prst="rect">
              <a:avLst/>
            </a:prstGeom>
            <a:solidFill>
              <a:srgbClr val="7C74F7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n-US" altLang="zh-CN" sz="1400" kern="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EC329D5E-22B7-AF4F-9B02-DC4FB52C8A35}"/>
                </a:ext>
              </a:extLst>
            </p:cNvPr>
            <p:cNvSpPr txBox="1"/>
            <p:nvPr/>
          </p:nvSpPr>
          <p:spPr>
            <a:xfrm>
              <a:off x="-406516" y="159628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b="1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准备</a:t>
              </a:r>
            </a:p>
          </p:txBody>
        </p:sp>
        <p:sp>
          <p:nvSpPr>
            <p:cNvPr id="37" name="Rectangle 4">
              <a:extLst>
                <a:ext uri="{FF2B5EF4-FFF2-40B4-BE49-F238E27FC236}">
                  <a16:creationId xmlns:a16="http://schemas.microsoft.com/office/drawing/2014/main" id="{DA09C931-67FC-F845-8419-519E596BBB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4440" y="1358927"/>
              <a:ext cx="11591224" cy="844056"/>
            </a:xfrm>
            <a:prstGeom prst="rect">
              <a:avLst/>
            </a:prstGeom>
            <a:solidFill>
              <a:srgbClr val="42CBF4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432000" rtlCol="0" anchor="ctr"/>
            <a:lstStyle/>
            <a:p>
              <a:pPr algn="ctr"/>
              <a:endParaRPr kumimoji="1" lang="en-US" altLang="zh-CN" sz="1400" kern="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0003ED2C-AE98-604F-98F5-410120D4262D}"/>
                </a:ext>
              </a:extLst>
            </p:cNvPr>
            <p:cNvSpPr txBox="1"/>
            <p:nvPr/>
          </p:nvSpPr>
          <p:spPr>
            <a:xfrm>
              <a:off x="6352648" y="1592077"/>
              <a:ext cx="15632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b="1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证书操作步骤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2D602DFA-C0C6-DB4D-A37D-B7EF9F2CF306}"/>
                </a:ext>
              </a:extLst>
            </p:cNvPr>
            <p:cNvSpPr/>
            <p:nvPr/>
          </p:nvSpPr>
          <p:spPr>
            <a:xfrm>
              <a:off x="-1514006" y="1358926"/>
              <a:ext cx="14339670" cy="2457373"/>
            </a:xfrm>
            <a:prstGeom prst="rect">
              <a:avLst/>
            </a:prstGeom>
            <a:noFill/>
            <a:ln>
              <a:solidFill>
                <a:srgbClr val="D8D9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2F357988-3633-C643-B57F-3F8ED42A72C5}"/>
              </a:ext>
            </a:extLst>
          </p:cNvPr>
          <p:cNvSpPr txBox="1"/>
          <p:nvPr/>
        </p:nvSpPr>
        <p:spPr>
          <a:xfrm>
            <a:off x="61171" y="202570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certificate_preparation.png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1583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24F9C8E-7ABF-A045-B717-CD70191BBD65}"/>
              </a:ext>
            </a:extLst>
          </p:cNvPr>
          <p:cNvSpPr txBox="1"/>
          <p:nvPr/>
        </p:nvSpPr>
        <p:spPr>
          <a:xfrm>
            <a:off x="0" y="-340816"/>
            <a:ext cx="506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certificate_service_secure_communication_01.png</a:t>
            </a:r>
            <a:endParaRPr kumimoji="1"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5AF2E459-FB72-AE4E-952F-E66A1D065719}"/>
              </a:ext>
            </a:extLst>
          </p:cNvPr>
          <p:cNvGrpSpPr/>
          <p:nvPr/>
        </p:nvGrpSpPr>
        <p:grpSpPr>
          <a:xfrm>
            <a:off x="130834" y="766852"/>
            <a:ext cx="11725806" cy="5432517"/>
            <a:chOff x="130834" y="766852"/>
            <a:chExt cx="11725806" cy="5432517"/>
          </a:xfrm>
        </p:grpSpPr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538F93A3-BC0D-D842-A011-D4C1059F0354}"/>
                </a:ext>
              </a:extLst>
            </p:cNvPr>
            <p:cNvCxnSpPr>
              <a:cxnSpLocks/>
            </p:cNvCxnSpPr>
            <p:nvPr/>
          </p:nvCxnSpPr>
          <p:spPr>
            <a:xfrm>
              <a:off x="7536160" y="2577167"/>
              <a:ext cx="2916982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8A4EBD05-E648-4447-87C6-C96068185980}"/>
                </a:ext>
              </a:extLst>
            </p:cNvPr>
            <p:cNvGrpSpPr/>
            <p:nvPr/>
          </p:nvGrpSpPr>
          <p:grpSpPr>
            <a:xfrm>
              <a:off x="130834" y="766852"/>
              <a:ext cx="2806996" cy="5432517"/>
              <a:chOff x="174924" y="533568"/>
              <a:chExt cx="2806996" cy="5432517"/>
            </a:xfrm>
          </p:grpSpPr>
          <p:grpSp>
            <p:nvGrpSpPr>
              <p:cNvPr id="3" name="组合 2">
                <a:extLst>
                  <a:ext uri="{FF2B5EF4-FFF2-40B4-BE49-F238E27FC236}">
                    <a16:creationId xmlns:a16="http://schemas.microsoft.com/office/drawing/2014/main" id="{A15D036B-0333-9A4A-84CA-CC6FF84DA125}"/>
                  </a:ext>
                </a:extLst>
              </p:cNvPr>
              <p:cNvGrpSpPr/>
              <p:nvPr/>
            </p:nvGrpSpPr>
            <p:grpSpPr>
              <a:xfrm>
                <a:off x="174924" y="533568"/>
                <a:ext cx="2806996" cy="730172"/>
                <a:chOff x="174924" y="533568"/>
                <a:chExt cx="2806996" cy="730172"/>
              </a:xfrm>
            </p:grpSpPr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6A40440C-B649-C24F-927B-7664E61AA545}"/>
                    </a:ext>
                  </a:extLst>
                </p:cNvPr>
                <p:cNvSpPr/>
                <p:nvPr/>
              </p:nvSpPr>
              <p:spPr>
                <a:xfrm>
                  <a:off x="174924" y="533568"/>
                  <a:ext cx="2806996" cy="730172"/>
                </a:xfrm>
                <a:prstGeom prst="rect">
                  <a:avLst/>
                </a:prstGeom>
                <a:noFill/>
                <a:ln w="19050">
                  <a:solidFill>
                    <a:srgbClr val="D8D9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78B5C6F9-5D7C-BD40-B3B6-7705C8D7188D}"/>
                    </a:ext>
                  </a:extLst>
                </p:cNvPr>
                <p:cNvSpPr txBox="1"/>
                <p:nvPr/>
              </p:nvSpPr>
              <p:spPr>
                <a:xfrm>
                  <a:off x="1511518" y="729377"/>
                  <a:ext cx="72362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rgbClr val="393C57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Edge</a:t>
                  </a:r>
                  <a:endParaRPr kumimoji="1" lang="zh-CN" altLang="en-US" sz="1600" dirty="0">
                    <a:solidFill>
                      <a:srgbClr val="393C57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" name="Freeform 65">
                  <a:extLst>
                    <a:ext uri="{FF2B5EF4-FFF2-40B4-BE49-F238E27FC236}">
                      <a16:creationId xmlns:a16="http://schemas.microsoft.com/office/drawing/2014/main" id="{E047649A-E43A-6A49-A926-4A19932A9A8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00357" y="774642"/>
                  <a:ext cx="324000" cy="248024"/>
                </a:xfrm>
                <a:custGeom>
                  <a:avLst/>
                  <a:gdLst>
                    <a:gd name="T0" fmla="*/ 179 w 661"/>
                    <a:gd name="T1" fmla="*/ 397 h 506"/>
                    <a:gd name="T2" fmla="*/ 144 w 661"/>
                    <a:gd name="T3" fmla="*/ 397 h 506"/>
                    <a:gd name="T4" fmla="*/ 144 w 661"/>
                    <a:gd name="T5" fmla="*/ 433 h 506"/>
                    <a:gd name="T6" fmla="*/ 179 w 661"/>
                    <a:gd name="T7" fmla="*/ 433 h 506"/>
                    <a:gd name="T8" fmla="*/ 179 w 661"/>
                    <a:gd name="T9" fmla="*/ 397 h 506"/>
                    <a:gd name="T10" fmla="*/ 108 w 661"/>
                    <a:gd name="T11" fmla="*/ 324 h 506"/>
                    <a:gd name="T12" fmla="*/ 70 w 661"/>
                    <a:gd name="T13" fmla="*/ 324 h 506"/>
                    <a:gd name="T14" fmla="*/ 70 w 661"/>
                    <a:gd name="T15" fmla="*/ 362 h 506"/>
                    <a:gd name="T16" fmla="*/ 108 w 661"/>
                    <a:gd name="T17" fmla="*/ 362 h 506"/>
                    <a:gd name="T18" fmla="*/ 108 w 661"/>
                    <a:gd name="T19" fmla="*/ 324 h 506"/>
                    <a:gd name="T20" fmla="*/ 108 w 661"/>
                    <a:gd name="T21" fmla="*/ 397 h 506"/>
                    <a:gd name="T22" fmla="*/ 70 w 661"/>
                    <a:gd name="T23" fmla="*/ 397 h 506"/>
                    <a:gd name="T24" fmla="*/ 70 w 661"/>
                    <a:gd name="T25" fmla="*/ 433 h 506"/>
                    <a:gd name="T26" fmla="*/ 108 w 661"/>
                    <a:gd name="T27" fmla="*/ 433 h 506"/>
                    <a:gd name="T28" fmla="*/ 108 w 661"/>
                    <a:gd name="T29" fmla="*/ 397 h 506"/>
                    <a:gd name="T30" fmla="*/ 250 w 661"/>
                    <a:gd name="T31" fmla="*/ 397 h 506"/>
                    <a:gd name="T32" fmla="*/ 215 w 661"/>
                    <a:gd name="T33" fmla="*/ 397 h 506"/>
                    <a:gd name="T34" fmla="*/ 215 w 661"/>
                    <a:gd name="T35" fmla="*/ 433 h 506"/>
                    <a:gd name="T36" fmla="*/ 250 w 661"/>
                    <a:gd name="T37" fmla="*/ 433 h 506"/>
                    <a:gd name="T38" fmla="*/ 250 w 661"/>
                    <a:gd name="T39" fmla="*/ 397 h 506"/>
                    <a:gd name="T40" fmla="*/ 179 w 661"/>
                    <a:gd name="T41" fmla="*/ 324 h 506"/>
                    <a:gd name="T42" fmla="*/ 144 w 661"/>
                    <a:gd name="T43" fmla="*/ 324 h 506"/>
                    <a:gd name="T44" fmla="*/ 144 w 661"/>
                    <a:gd name="T45" fmla="*/ 362 h 506"/>
                    <a:gd name="T46" fmla="*/ 179 w 661"/>
                    <a:gd name="T47" fmla="*/ 362 h 506"/>
                    <a:gd name="T48" fmla="*/ 179 w 661"/>
                    <a:gd name="T49" fmla="*/ 324 h 506"/>
                    <a:gd name="T50" fmla="*/ 576 w 661"/>
                    <a:gd name="T51" fmla="*/ 352 h 506"/>
                    <a:gd name="T52" fmla="*/ 432 w 661"/>
                    <a:gd name="T53" fmla="*/ 352 h 506"/>
                    <a:gd name="T54" fmla="*/ 432 w 661"/>
                    <a:gd name="T55" fmla="*/ 407 h 506"/>
                    <a:gd name="T56" fmla="*/ 576 w 661"/>
                    <a:gd name="T57" fmla="*/ 407 h 506"/>
                    <a:gd name="T58" fmla="*/ 576 w 661"/>
                    <a:gd name="T59" fmla="*/ 352 h 506"/>
                    <a:gd name="T60" fmla="*/ 661 w 661"/>
                    <a:gd name="T61" fmla="*/ 253 h 506"/>
                    <a:gd name="T62" fmla="*/ 661 w 661"/>
                    <a:gd name="T63" fmla="*/ 253 h 506"/>
                    <a:gd name="T64" fmla="*/ 543 w 661"/>
                    <a:gd name="T65" fmla="*/ 0 h 506"/>
                    <a:gd name="T66" fmla="*/ 115 w 661"/>
                    <a:gd name="T67" fmla="*/ 0 h 506"/>
                    <a:gd name="T68" fmla="*/ 0 w 661"/>
                    <a:gd name="T69" fmla="*/ 253 h 506"/>
                    <a:gd name="T70" fmla="*/ 0 w 661"/>
                    <a:gd name="T71" fmla="*/ 253 h 506"/>
                    <a:gd name="T72" fmla="*/ 0 w 661"/>
                    <a:gd name="T73" fmla="*/ 506 h 506"/>
                    <a:gd name="T74" fmla="*/ 661 w 661"/>
                    <a:gd name="T75" fmla="*/ 506 h 506"/>
                    <a:gd name="T76" fmla="*/ 661 w 661"/>
                    <a:gd name="T77" fmla="*/ 506 h 506"/>
                    <a:gd name="T78" fmla="*/ 661 w 661"/>
                    <a:gd name="T79" fmla="*/ 506 h 506"/>
                    <a:gd name="T80" fmla="*/ 661 w 661"/>
                    <a:gd name="T81" fmla="*/ 253 h 506"/>
                    <a:gd name="T82" fmla="*/ 661 w 661"/>
                    <a:gd name="T83" fmla="*/ 253 h 506"/>
                    <a:gd name="T84" fmla="*/ 626 w 661"/>
                    <a:gd name="T85" fmla="*/ 468 h 506"/>
                    <a:gd name="T86" fmla="*/ 35 w 661"/>
                    <a:gd name="T87" fmla="*/ 468 h 506"/>
                    <a:gd name="T88" fmla="*/ 35 w 661"/>
                    <a:gd name="T89" fmla="*/ 288 h 506"/>
                    <a:gd name="T90" fmla="*/ 626 w 661"/>
                    <a:gd name="T91" fmla="*/ 288 h 506"/>
                    <a:gd name="T92" fmla="*/ 626 w 661"/>
                    <a:gd name="T93" fmla="*/ 468 h 506"/>
                    <a:gd name="T94" fmla="*/ 323 w 661"/>
                    <a:gd name="T95" fmla="*/ 324 h 506"/>
                    <a:gd name="T96" fmla="*/ 288 w 661"/>
                    <a:gd name="T97" fmla="*/ 324 h 506"/>
                    <a:gd name="T98" fmla="*/ 288 w 661"/>
                    <a:gd name="T99" fmla="*/ 362 h 506"/>
                    <a:gd name="T100" fmla="*/ 323 w 661"/>
                    <a:gd name="T101" fmla="*/ 362 h 506"/>
                    <a:gd name="T102" fmla="*/ 323 w 661"/>
                    <a:gd name="T103" fmla="*/ 324 h 506"/>
                    <a:gd name="T104" fmla="*/ 323 w 661"/>
                    <a:gd name="T105" fmla="*/ 397 h 506"/>
                    <a:gd name="T106" fmla="*/ 288 w 661"/>
                    <a:gd name="T107" fmla="*/ 397 h 506"/>
                    <a:gd name="T108" fmla="*/ 288 w 661"/>
                    <a:gd name="T109" fmla="*/ 433 h 506"/>
                    <a:gd name="T110" fmla="*/ 323 w 661"/>
                    <a:gd name="T111" fmla="*/ 433 h 506"/>
                    <a:gd name="T112" fmla="*/ 323 w 661"/>
                    <a:gd name="T113" fmla="*/ 397 h 506"/>
                    <a:gd name="T114" fmla="*/ 250 w 661"/>
                    <a:gd name="T115" fmla="*/ 324 h 506"/>
                    <a:gd name="T116" fmla="*/ 215 w 661"/>
                    <a:gd name="T117" fmla="*/ 324 h 506"/>
                    <a:gd name="T118" fmla="*/ 215 w 661"/>
                    <a:gd name="T119" fmla="*/ 362 h 506"/>
                    <a:gd name="T120" fmla="*/ 250 w 661"/>
                    <a:gd name="T121" fmla="*/ 362 h 506"/>
                    <a:gd name="T122" fmla="*/ 250 w 661"/>
                    <a:gd name="T123" fmla="*/ 324 h 5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61" h="506">
                      <a:moveTo>
                        <a:pt x="179" y="397"/>
                      </a:moveTo>
                      <a:lnTo>
                        <a:pt x="144" y="397"/>
                      </a:lnTo>
                      <a:lnTo>
                        <a:pt x="144" y="433"/>
                      </a:lnTo>
                      <a:lnTo>
                        <a:pt x="179" y="433"/>
                      </a:lnTo>
                      <a:lnTo>
                        <a:pt x="179" y="397"/>
                      </a:lnTo>
                      <a:close/>
                      <a:moveTo>
                        <a:pt x="108" y="324"/>
                      </a:moveTo>
                      <a:lnTo>
                        <a:pt x="70" y="324"/>
                      </a:lnTo>
                      <a:lnTo>
                        <a:pt x="70" y="362"/>
                      </a:lnTo>
                      <a:lnTo>
                        <a:pt x="108" y="362"/>
                      </a:lnTo>
                      <a:lnTo>
                        <a:pt x="108" y="324"/>
                      </a:lnTo>
                      <a:close/>
                      <a:moveTo>
                        <a:pt x="108" y="397"/>
                      </a:moveTo>
                      <a:lnTo>
                        <a:pt x="70" y="397"/>
                      </a:lnTo>
                      <a:lnTo>
                        <a:pt x="70" y="433"/>
                      </a:lnTo>
                      <a:lnTo>
                        <a:pt x="108" y="433"/>
                      </a:lnTo>
                      <a:lnTo>
                        <a:pt x="108" y="397"/>
                      </a:lnTo>
                      <a:close/>
                      <a:moveTo>
                        <a:pt x="250" y="397"/>
                      </a:moveTo>
                      <a:lnTo>
                        <a:pt x="215" y="397"/>
                      </a:lnTo>
                      <a:lnTo>
                        <a:pt x="215" y="433"/>
                      </a:lnTo>
                      <a:lnTo>
                        <a:pt x="250" y="433"/>
                      </a:lnTo>
                      <a:lnTo>
                        <a:pt x="250" y="397"/>
                      </a:lnTo>
                      <a:close/>
                      <a:moveTo>
                        <a:pt x="179" y="324"/>
                      </a:moveTo>
                      <a:lnTo>
                        <a:pt x="144" y="324"/>
                      </a:lnTo>
                      <a:lnTo>
                        <a:pt x="144" y="362"/>
                      </a:lnTo>
                      <a:lnTo>
                        <a:pt x="179" y="362"/>
                      </a:lnTo>
                      <a:lnTo>
                        <a:pt x="179" y="324"/>
                      </a:lnTo>
                      <a:close/>
                      <a:moveTo>
                        <a:pt x="576" y="352"/>
                      </a:moveTo>
                      <a:lnTo>
                        <a:pt x="432" y="352"/>
                      </a:lnTo>
                      <a:lnTo>
                        <a:pt x="432" y="407"/>
                      </a:lnTo>
                      <a:lnTo>
                        <a:pt x="576" y="407"/>
                      </a:lnTo>
                      <a:lnTo>
                        <a:pt x="576" y="352"/>
                      </a:lnTo>
                      <a:close/>
                      <a:moveTo>
                        <a:pt x="661" y="253"/>
                      </a:moveTo>
                      <a:lnTo>
                        <a:pt x="661" y="253"/>
                      </a:lnTo>
                      <a:lnTo>
                        <a:pt x="543" y="0"/>
                      </a:lnTo>
                      <a:lnTo>
                        <a:pt x="115" y="0"/>
                      </a:lnTo>
                      <a:lnTo>
                        <a:pt x="0" y="253"/>
                      </a:lnTo>
                      <a:lnTo>
                        <a:pt x="0" y="253"/>
                      </a:lnTo>
                      <a:lnTo>
                        <a:pt x="0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253"/>
                      </a:lnTo>
                      <a:lnTo>
                        <a:pt x="661" y="253"/>
                      </a:lnTo>
                      <a:close/>
                      <a:moveTo>
                        <a:pt x="626" y="468"/>
                      </a:moveTo>
                      <a:lnTo>
                        <a:pt x="35" y="468"/>
                      </a:lnTo>
                      <a:lnTo>
                        <a:pt x="35" y="288"/>
                      </a:lnTo>
                      <a:lnTo>
                        <a:pt x="626" y="288"/>
                      </a:lnTo>
                      <a:lnTo>
                        <a:pt x="626" y="468"/>
                      </a:lnTo>
                      <a:close/>
                      <a:moveTo>
                        <a:pt x="323" y="324"/>
                      </a:moveTo>
                      <a:lnTo>
                        <a:pt x="288" y="324"/>
                      </a:lnTo>
                      <a:lnTo>
                        <a:pt x="288" y="362"/>
                      </a:lnTo>
                      <a:lnTo>
                        <a:pt x="323" y="362"/>
                      </a:lnTo>
                      <a:lnTo>
                        <a:pt x="323" y="324"/>
                      </a:lnTo>
                      <a:close/>
                      <a:moveTo>
                        <a:pt x="323" y="397"/>
                      </a:moveTo>
                      <a:lnTo>
                        <a:pt x="288" y="397"/>
                      </a:lnTo>
                      <a:lnTo>
                        <a:pt x="288" y="433"/>
                      </a:lnTo>
                      <a:lnTo>
                        <a:pt x="323" y="433"/>
                      </a:lnTo>
                      <a:lnTo>
                        <a:pt x="323" y="397"/>
                      </a:lnTo>
                      <a:close/>
                      <a:moveTo>
                        <a:pt x="250" y="324"/>
                      </a:moveTo>
                      <a:lnTo>
                        <a:pt x="215" y="324"/>
                      </a:lnTo>
                      <a:lnTo>
                        <a:pt x="215" y="362"/>
                      </a:lnTo>
                      <a:lnTo>
                        <a:pt x="250" y="362"/>
                      </a:lnTo>
                      <a:lnTo>
                        <a:pt x="250" y="324"/>
                      </a:lnTo>
                      <a:close/>
                    </a:path>
                  </a:pathLst>
                </a:custGeom>
                <a:solidFill>
                  <a:srgbClr val="383C57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ctr">
                    <a:defRPr/>
                  </a:pPr>
                  <a:endParaRPr lang="zh-CN" altLang="en-US" sz="1000" b="1" kern="0">
                    <a:solidFill>
                      <a:srgbClr val="0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96" name="直线箭头连接符 95">
                <a:extLst>
                  <a:ext uri="{FF2B5EF4-FFF2-40B4-BE49-F238E27FC236}">
                    <a16:creationId xmlns:a16="http://schemas.microsoft.com/office/drawing/2014/main" id="{49CCE8A5-3F4E-2A47-A19E-37FDC8BA12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8422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D8D9E7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35740936-19B6-2D44-B972-7DFA6A3623F5}"/>
                </a:ext>
              </a:extLst>
            </p:cNvPr>
            <p:cNvGrpSpPr/>
            <p:nvPr/>
          </p:nvGrpSpPr>
          <p:grpSpPr>
            <a:xfrm>
              <a:off x="4590239" y="766852"/>
              <a:ext cx="2806996" cy="5432517"/>
              <a:chOff x="3907353" y="533568"/>
              <a:chExt cx="2806996" cy="5432517"/>
            </a:xfrm>
          </p:grpSpPr>
          <p:grpSp>
            <p:nvGrpSpPr>
              <p:cNvPr id="4" name="组合 3">
                <a:extLst>
                  <a:ext uri="{FF2B5EF4-FFF2-40B4-BE49-F238E27FC236}">
                    <a16:creationId xmlns:a16="http://schemas.microsoft.com/office/drawing/2014/main" id="{325C0BB3-5AF5-C747-845F-B736BF9B3EBE}"/>
                  </a:ext>
                </a:extLst>
              </p:cNvPr>
              <p:cNvGrpSpPr/>
              <p:nvPr/>
            </p:nvGrpSpPr>
            <p:grpSpPr>
              <a:xfrm>
                <a:off x="3907353" y="533568"/>
                <a:ext cx="2806996" cy="730172"/>
                <a:chOff x="3907353" y="533568"/>
                <a:chExt cx="2806996" cy="730172"/>
              </a:xfrm>
            </p:grpSpPr>
            <p:sp>
              <p:nvSpPr>
                <p:cNvPr id="94" name="矩形 93">
                  <a:extLst>
                    <a:ext uri="{FF2B5EF4-FFF2-40B4-BE49-F238E27FC236}">
                      <a16:creationId xmlns:a16="http://schemas.microsoft.com/office/drawing/2014/main" id="{619C3A80-C07F-B846-B0E1-9CB54FCDC920}"/>
                    </a:ext>
                  </a:extLst>
                </p:cNvPr>
                <p:cNvSpPr/>
                <p:nvPr/>
              </p:nvSpPr>
              <p:spPr>
                <a:xfrm>
                  <a:off x="3907353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 dirty="0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3" name="文本框 22">
                  <a:extLst>
                    <a:ext uri="{FF2B5EF4-FFF2-40B4-BE49-F238E27FC236}">
                      <a16:creationId xmlns:a16="http://schemas.microsoft.com/office/drawing/2014/main" id="{DFFE7A35-6F46-6446-9BE4-049111FEBB81}"/>
                    </a:ext>
                  </a:extLst>
                </p:cNvPr>
                <p:cNvSpPr txBox="1"/>
                <p:nvPr/>
              </p:nvSpPr>
              <p:spPr>
                <a:xfrm>
                  <a:off x="5127480" y="729377"/>
                  <a:ext cx="95684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IoT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Hub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31" name="图形 30">
                  <a:extLst>
                    <a:ext uri="{FF2B5EF4-FFF2-40B4-BE49-F238E27FC236}">
                      <a16:creationId xmlns:a16="http://schemas.microsoft.com/office/drawing/2014/main" id="{55BC8B38-DBCE-7742-A9B3-569D0019A8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2433" y="771578"/>
                  <a:ext cx="324000" cy="249231"/>
                </a:xfrm>
                <a:prstGeom prst="rect">
                  <a:avLst/>
                </a:prstGeom>
              </p:spPr>
            </p:pic>
          </p:grpSp>
          <p:cxnSp>
            <p:nvCxnSpPr>
              <p:cNvPr id="98" name="直线箭头连接符 97">
                <a:extLst>
                  <a:ext uri="{FF2B5EF4-FFF2-40B4-BE49-F238E27FC236}">
                    <a16:creationId xmlns:a16="http://schemas.microsoft.com/office/drawing/2014/main" id="{F9170505-A745-9842-B2E1-E8018C323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10851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1B6EED4-7B95-364B-93C9-59E2141F6BA4}"/>
                </a:ext>
              </a:extLst>
            </p:cNvPr>
            <p:cNvGrpSpPr/>
            <p:nvPr/>
          </p:nvGrpSpPr>
          <p:grpSpPr>
            <a:xfrm>
              <a:off x="9049644" y="766852"/>
              <a:ext cx="2806996" cy="5432517"/>
              <a:chOff x="9093734" y="533568"/>
              <a:chExt cx="2806996" cy="5432517"/>
            </a:xfrm>
          </p:grpSpPr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EF2D0AAC-8FF3-3946-8661-A05744147FB3}"/>
                  </a:ext>
                </a:extLst>
              </p:cNvPr>
              <p:cNvGrpSpPr/>
              <p:nvPr/>
            </p:nvGrpSpPr>
            <p:grpSpPr>
              <a:xfrm>
                <a:off x="9093734" y="533568"/>
                <a:ext cx="2806996" cy="730172"/>
                <a:chOff x="7639782" y="533568"/>
                <a:chExt cx="2806996" cy="730172"/>
              </a:xfrm>
            </p:grpSpPr>
            <p:sp>
              <p:nvSpPr>
                <p:cNvPr id="95" name="矩形 94">
                  <a:extLst>
                    <a:ext uri="{FF2B5EF4-FFF2-40B4-BE49-F238E27FC236}">
                      <a16:creationId xmlns:a16="http://schemas.microsoft.com/office/drawing/2014/main" id="{3AE16E79-DC13-7546-BA3D-91BF694B31F6}"/>
                    </a:ext>
                  </a:extLst>
                </p:cNvPr>
                <p:cNvSpPr/>
                <p:nvPr/>
              </p:nvSpPr>
              <p:spPr>
                <a:xfrm>
                  <a:off x="7639782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0D2A9B63-57BB-FB49-B5AD-CFD908DC076C}"/>
                    </a:ext>
                  </a:extLst>
                </p:cNvPr>
                <p:cNvSpPr txBox="1"/>
                <p:nvPr/>
              </p:nvSpPr>
              <p:spPr>
                <a:xfrm>
                  <a:off x="8778443" y="729377"/>
                  <a:ext cx="108166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EnOS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CA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33" name="图形 32">
                  <a:extLst>
                    <a:ext uri="{FF2B5EF4-FFF2-40B4-BE49-F238E27FC236}">
                      <a16:creationId xmlns:a16="http://schemas.microsoft.com/office/drawing/2014/main" id="{DAEBFB43-94E8-C748-A7CF-CEC1AD25E4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74353" y="737766"/>
                  <a:ext cx="330165" cy="330165"/>
                </a:xfrm>
                <a:prstGeom prst="rect">
                  <a:avLst/>
                </a:prstGeom>
              </p:spPr>
            </p:pic>
          </p:grpSp>
          <p:cxnSp>
            <p:nvCxnSpPr>
              <p:cNvPr id="99" name="直线箭头连接符 98">
                <a:extLst>
                  <a:ext uri="{FF2B5EF4-FFF2-40B4-BE49-F238E27FC236}">
                    <a16:creationId xmlns:a16="http://schemas.microsoft.com/office/drawing/2014/main" id="{B7559AF5-8DF5-614E-B32E-9F18371BC3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97232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67168C6A-8604-804F-ACC7-A4886E37C688}"/>
                </a:ext>
              </a:extLst>
            </p:cNvPr>
            <p:cNvSpPr/>
            <p:nvPr/>
          </p:nvSpPr>
          <p:spPr>
            <a:xfrm>
              <a:off x="4583113" y="2240733"/>
              <a:ext cx="2808286" cy="726447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id="{F5650187-9623-E74E-BB95-FFDD26FF3C93}"/>
                </a:ext>
              </a:extLst>
            </p:cNvPr>
            <p:cNvSpPr txBox="1"/>
            <p:nvPr/>
          </p:nvSpPr>
          <p:spPr>
            <a:xfrm>
              <a:off x="4693143" y="2450067"/>
              <a:ext cx="2588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1a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创建钥匙对和</a:t>
              </a:r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CSR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文件</a:t>
              </a: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7DC51707-2505-FF40-85FE-4E577E995940}"/>
                </a:ext>
              </a:extLst>
            </p:cNvPr>
            <p:cNvSpPr/>
            <p:nvPr/>
          </p:nvSpPr>
          <p:spPr>
            <a:xfrm>
              <a:off x="9048750" y="3030264"/>
              <a:ext cx="2807890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D6858579-489B-7E4F-B63B-EE63414A37F7}"/>
                </a:ext>
              </a:extLst>
            </p:cNvPr>
            <p:cNvSpPr txBox="1"/>
            <p:nvPr/>
          </p:nvSpPr>
          <p:spPr>
            <a:xfrm>
              <a:off x="9132432" y="3242285"/>
              <a:ext cx="2588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1b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颁发证书</a:t>
              </a:r>
            </a:p>
          </p:txBody>
        </p: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3F84D9D4-EA92-5643-8C71-4D2655E92E4A}"/>
                </a:ext>
              </a:extLst>
            </p:cNvPr>
            <p:cNvSpPr txBox="1"/>
            <p:nvPr/>
          </p:nvSpPr>
          <p:spPr>
            <a:xfrm>
              <a:off x="8301994" y="2296536"/>
              <a:ext cx="17140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获取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</a:t>
              </a:r>
            </a:p>
          </p:txBody>
        </p: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0315DAEE-BE36-0547-BC83-0114990C3421}"/>
                </a:ext>
              </a:extLst>
            </p:cNvPr>
            <p:cNvSpPr txBox="1"/>
            <p:nvPr/>
          </p:nvSpPr>
          <p:spPr>
            <a:xfrm>
              <a:off x="7302755" y="3152001"/>
              <a:ext cx="17140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</a:t>
              </a: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D83BAB19-060C-5E4C-819F-2A1550974896}"/>
                </a:ext>
              </a:extLst>
            </p:cNvPr>
            <p:cNvSpPr/>
            <p:nvPr/>
          </p:nvSpPr>
          <p:spPr>
            <a:xfrm>
              <a:off x="4590238" y="3683962"/>
              <a:ext cx="2801161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4EF05C42-0067-0C40-BE5B-CB2A84F02CB9}"/>
                </a:ext>
              </a:extLst>
            </p:cNvPr>
            <p:cNvSpPr txBox="1"/>
            <p:nvPr/>
          </p:nvSpPr>
          <p:spPr>
            <a:xfrm>
              <a:off x="4904072" y="3922743"/>
              <a:ext cx="22271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1c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保存证书</a:t>
              </a:r>
            </a:p>
          </p:txBody>
        </p:sp>
        <p:cxnSp>
          <p:nvCxnSpPr>
            <p:cNvPr id="35" name="直线箭头连接符 34">
              <a:extLst>
                <a:ext uri="{FF2B5EF4-FFF2-40B4-BE49-F238E27FC236}">
                  <a16:creationId xmlns:a16="http://schemas.microsoft.com/office/drawing/2014/main" id="{D81923C4-3E9A-9747-A5E1-509895DEE827}"/>
                </a:ext>
              </a:extLst>
            </p:cNvPr>
            <p:cNvCxnSpPr>
              <a:cxnSpLocks/>
            </p:cNvCxnSpPr>
            <p:nvPr/>
          </p:nvCxnSpPr>
          <p:spPr>
            <a:xfrm>
              <a:off x="6023992" y="3411274"/>
              <a:ext cx="288032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9120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>
            <a:extLst>
              <a:ext uri="{FF2B5EF4-FFF2-40B4-BE49-F238E27FC236}">
                <a16:creationId xmlns:a16="http://schemas.microsoft.com/office/drawing/2014/main" id="{5784D03E-0DDE-4145-82CD-C7D123369056}"/>
              </a:ext>
            </a:extLst>
          </p:cNvPr>
          <p:cNvGrpSpPr/>
          <p:nvPr/>
        </p:nvGrpSpPr>
        <p:grpSpPr>
          <a:xfrm>
            <a:off x="119063" y="765175"/>
            <a:ext cx="11736792" cy="5808200"/>
            <a:chOff x="119063" y="765175"/>
            <a:chExt cx="11736792" cy="5808200"/>
          </a:xfrm>
        </p:grpSpPr>
        <p:cxnSp>
          <p:nvCxnSpPr>
            <p:cNvPr id="7" name="直线箭头连接符 6">
              <a:extLst>
                <a:ext uri="{FF2B5EF4-FFF2-40B4-BE49-F238E27FC236}">
                  <a16:creationId xmlns:a16="http://schemas.microsoft.com/office/drawing/2014/main" id="{B60CE050-3C13-4141-ABBB-6EB86D9EC8ED}"/>
                </a:ext>
              </a:extLst>
            </p:cNvPr>
            <p:cNvCxnSpPr>
              <a:cxnSpLocks/>
            </p:cNvCxnSpPr>
            <p:nvPr/>
          </p:nvCxnSpPr>
          <p:spPr>
            <a:xfrm>
              <a:off x="7535863" y="4233162"/>
              <a:ext cx="2902337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91998147-3BBD-6C4A-B39F-568A6A9F0B1A}"/>
                </a:ext>
              </a:extLst>
            </p:cNvPr>
            <p:cNvGrpSpPr/>
            <p:nvPr/>
          </p:nvGrpSpPr>
          <p:grpSpPr>
            <a:xfrm>
              <a:off x="119063" y="786668"/>
              <a:ext cx="2806996" cy="5432517"/>
              <a:chOff x="174924" y="533568"/>
              <a:chExt cx="2806996" cy="5432517"/>
            </a:xfrm>
          </p:grpSpPr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D8F51A1E-E517-C94D-9C93-C411B3D107C0}"/>
                  </a:ext>
                </a:extLst>
              </p:cNvPr>
              <p:cNvGrpSpPr/>
              <p:nvPr/>
            </p:nvGrpSpPr>
            <p:grpSpPr>
              <a:xfrm>
                <a:off x="174924" y="533568"/>
                <a:ext cx="2806996" cy="730172"/>
                <a:chOff x="174924" y="533568"/>
                <a:chExt cx="2806996" cy="730172"/>
              </a:xfrm>
            </p:grpSpPr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38362D2C-A13B-E34F-BAE7-844859460231}"/>
                    </a:ext>
                  </a:extLst>
                </p:cNvPr>
                <p:cNvSpPr/>
                <p:nvPr/>
              </p:nvSpPr>
              <p:spPr>
                <a:xfrm>
                  <a:off x="174924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C5EC0725-A3DF-3045-848B-21BA3B87E78F}"/>
                    </a:ext>
                  </a:extLst>
                </p:cNvPr>
                <p:cNvSpPr txBox="1"/>
                <p:nvPr/>
              </p:nvSpPr>
              <p:spPr>
                <a:xfrm>
                  <a:off x="1511518" y="729377"/>
                  <a:ext cx="72362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Edge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" name="Freeform 65">
                  <a:extLst>
                    <a:ext uri="{FF2B5EF4-FFF2-40B4-BE49-F238E27FC236}">
                      <a16:creationId xmlns:a16="http://schemas.microsoft.com/office/drawing/2014/main" id="{6114CF6F-FF12-7E45-B6C8-16B8FCDF53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00357" y="774642"/>
                  <a:ext cx="324000" cy="248024"/>
                </a:xfrm>
                <a:custGeom>
                  <a:avLst/>
                  <a:gdLst>
                    <a:gd name="T0" fmla="*/ 179 w 661"/>
                    <a:gd name="T1" fmla="*/ 397 h 506"/>
                    <a:gd name="T2" fmla="*/ 144 w 661"/>
                    <a:gd name="T3" fmla="*/ 397 h 506"/>
                    <a:gd name="T4" fmla="*/ 144 w 661"/>
                    <a:gd name="T5" fmla="*/ 433 h 506"/>
                    <a:gd name="T6" fmla="*/ 179 w 661"/>
                    <a:gd name="T7" fmla="*/ 433 h 506"/>
                    <a:gd name="T8" fmla="*/ 179 w 661"/>
                    <a:gd name="T9" fmla="*/ 397 h 506"/>
                    <a:gd name="T10" fmla="*/ 108 w 661"/>
                    <a:gd name="T11" fmla="*/ 324 h 506"/>
                    <a:gd name="T12" fmla="*/ 70 w 661"/>
                    <a:gd name="T13" fmla="*/ 324 h 506"/>
                    <a:gd name="T14" fmla="*/ 70 w 661"/>
                    <a:gd name="T15" fmla="*/ 362 h 506"/>
                    <a:gd name="T16" fmla="*/ 108 w 661"/>
                    <a:gd name="T17" fmla="*/ 362 h 506"/>
                    <a:gd name="T18" fmla="*/ 108 w 661"/>
                    <a:gd name="T19" fmla="*/ 324 h 506"/>
                    <a:gd name="T20" fmla="*/ 108 w 661"/>
                    <a:gd name="T21" fmla="*/ 397 h 506"/>
                    <a:gd name="T22" fmla="*/ 70 w 661"/>
                    <a:gd name="T23" fmla="*/ 397 h 506"/>
                    <a:gd name="T24" fmla="*/ 70 w 661"/>
                    <a:gd name="T25" fmla="*/ 433 h 506"/>
                    <a:gd name="T26" fmla="*/ 108 w 661"/>
                    <a:gd name="T27" fmla="*/ 433 h 506"/>
                    <a:gd name="T28" fmla="*/ 108 w 661"/>
                    <a:gd name="T29" fmla="*/ 397 h 506"/>
                    <a:gd name="T30" fmla="*/ 250 w 661"/>
                    <a:gd name="T31" fmla="*/ 397 h 506"/>
                    <a:gd name="T32" fmla="*/ 215 w 661"/>
                    <a:gd name="T33" fmla="*/ 397 h 506"/>
                    <a:gd name="T34" fmla="*/ 215 w 661"/>
                    <a:gd name="T35" fmla="*/ 433 h 506"/>
                    <a:gd name="T36" fmla="*/ 250 w 661"/>
                    <a:gd name="T37" fmla="*/ 433 h 506"/>
                    <a:gd name="T38" fmla="*/ 250 w 661"/>
                    <a:gd name="T39" fmla="*/ 397 h 506"/>
                    <a:gd name="T40" fmla="*/ 179 w 661"/>
                    <a:gd name="T41" fmla="*/ 324 h 506"/>
                    <a:gd name="T42" fmla="*/ 144 w 661"/>
                    <a:gd name="T43" fmla="*/ 324 h 506"/>
                    <a:gd name="T44" fmla="*/ 144 w 661"/>
                    <a:gd name="T45" fmla="*/ 362 h 506"/>
                    <a:gd name="T46" fmla="*/ 179 w 661"/>
                    <a:gd name="T47" fmla="*/ 362 h 506"/>
                    <a:gd name="T48" fmla="*/ 179 w 661"/>
                    <a:gd name="T49" fmla="*/ 324 h 506"/>
                    <a:gd name="T50" fmla="*/ 576 w 661"/>
                    <a:gd name="T51" fmla="*/ 352 h 506"/>
                    <a:gd name="T52" fmla="*/ 432 w 661"/>
                    <a:gd name="T53" fmla="*/ 352 h 506"/>
                    <a:gd name="T54" fmla="*/ 432 w 661"/>
                    <a:gd name="T55" fmla="*/ 407 h 506"/>
                    <a:gd name="T56" fmla="*/ 576 w 661"/>
                    <a:gd name="T57" fmla="*/ 407 h 506"/>
                    <a:gd name="T58" fmla="*/ 576 w 661"/>
                    <a:gd name="T59" fmla="*/ 352 h 506"/>
                    <a:gd name="T60" fmla="*/ 661 w 661"/>
                    <a:gd name="T61" fmla="*/ 253 h 506"/>
                    <a:gd name="T62" fmla="*/ 661 w 661"/>
                    <a:gd name="T63" fmla="*/ 253 h 506"/>
                    <a:gd name="T64" fmla="*/ 543 w 661"/>
                    <a:gd name="T65" fmla="*/ 0 h 506"/>
                    <a:gd name="T66" fmla="*/ 115 w 661"/>
                    <a:gd name="T67" fmla="*/ 0 h 506"/>
                    <a:gd name="T68" fmla="*/ 0 w 661"/>
                    <a:gd name="T69" fmla="*/ 253 h 506"/>
                    <a:gd name="T70" fmla="*/ 0 w 661"/>
                    <a:gd name="T71" fmla="*/ 253 h 506"/>
                    <a:gd name="T72" fmla="*/ 0 w 661"/>
                    <a:gd name="T73" fmla="*/ 506 h 506"/>
                    <a:gd name="T74" fmla="*/ 661 w 661"/>
                    <a:gd name="T75" fmla="*/ 506 h 506"/>
                    <a:gd name="T76" fmla="*/ 661 w 661"/>
                    <a:gd name="T77" fmla="*/ 506 h 506"/>
                    <a:gd name="T78" fmla="*/ 661 w 661"/>
                    <a:gd name="T79" fmla="*/ 506 h 506"/>
                    <a:gd name="T80" fmla="*/ 661 w 661"/>
                    <a:gd name="T81" fmla="*/ 253 h 506"/>
                    <a:gd name="T82" fmla="*/ 661 w 661"/>
                    <a:gd name="T83" fmla="*/ 253 h 506"/>
                    <a:gd name="T84" fmla="*/ 626 w 661"/>
                    <a:gd name="T85" fmla="*/ 468 h 506"/>
                    <a:gd name="T86" fmla="*/ 35 w 661"/>
                    <a:gd name="T87" fmla="*/ 468 h 506"/>
                    <a:gd name="T88" fmla="*/ 35 w 661"/>
                    <a:gd name="T89" fmla="*/ 288 h 506"/>
                    <a:gd name="T90" fmla="*/ 626 w 661"/>
                    <a:gd name="T91" fmla="*/ 288 h 506"/>
                    <a:gd name="T92" fmla="*/ 626 w 661"/>
                    <a:gd name="T93" fmla="*/ 468 h 506"/>
                    <a:gd name="T94" fmla="*/ 323 w 661"/>
                    <a:gd name="T95" fmla="*/ 324 h 506"/>
                    <a:gd name="T96" fmla="*/ 288 w 661"/>
                    <a:gd name="T97" fmla="*/ 324 h 506"/>
                    <a:gd name="T98" fmla="*/ 288 w 661"/>
                    <a:gd name="T99" fmla="*/ 362 h 506"/>
                    <a:gd name="T100" fmla="*/ 323 w 661"/>
                    <a:gd name="T101" fmla="*/ 362 h 506"/>
                    <a:gd name="T102" fmla="*/ 323 w 661"/>
                    <a:gd name="T103" fmla="*/ 324 h 506"/>
                    <a:gd name="T104" fmla="*/ 323 w 661"/>
                    <a:gd name="T105" fmla="*/ 397 h 506"/>
                    <a:gd name="T106" fmla="*/ 288 w 661"/>
                    <a:gd name="T107" fmla="*/ 397 h 506"/>
                    <a:gd name="T108" fmla="*/ 288 w 661"/>
                    <a:gd name="T109" fmla="*/ 433 h 506"/>
                    <a:gd name="T110" fmla="*/ 323 w 661"/>
                    <a:gd name="T111" fmla="*/ 433 h 506"/>
                    <a:gd name="T112" fmla="*/ 323 w 661"/>
                    <a:gd name="T113" fmla="*/ 397 h 506"/>
                    <a:gd name="T114" fmla="*/ 250 w 661"/>
                    <a:gd name="T115" fmla="*/ 324 h 506"/>
                    <a:gd name="T116" fmla="*/ 215 w 661"/>
                    <a:gd name="T117" fmla="*/ 324 h 506"/>
                    <a:gd name="T118" fmla="*/ 215 w 661"/>
                    <a:gd name="T119" fmla="*/ 362 h 506"/>
                    <a:gd name="T120" fmla="*/ 250 w 661"/>
                    <a:gd name="T121" fmla="*/ 362 h 506"/>
                    <a:gd name="T122" fmla="*/ 250 w 661"/>
                    <a:gd name="T123" fmla="*/ 324 h 5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61" h="506">
                      <a:moveTo>
                        <a:pt x="179" y="397"/>
                      </a:moveTo>
                      <a:lnTo>
                        <a:pt x="144" y="397"/>
                      </a:lnTo>
                      <a:lnTo>
                        <a:pt x="144" y="433"/>
                      </a:lnTo>
                      <a:lnTo>
                        <a:pt x="179" y="433"/>
                      </a:lnTo>
                      <a:lnTo>
                        <a:pt x="179" y="397"/>
                      </a:lnTo>
                      <a:close/>
                      <a:moveTo>
                        <a:pt x="108" y="324"/>
                      </a:moveTo>
                      <a:lnTo>
                        <a:pt x="70" y="324"/>
                      </a:lnTo>
                      <a:lnTo>
                        <a:pt x="70" y="362"/>
                      </a:lnTo>
                      <a:lnTo>
                        <a:pt x="108" y="362"/>
                      </a:lnTo>
                      <a:lnTo>
                        <a:pt x="108" y="324"/>
                      </a:lnTo>
                      <a:close/>
                      <a:moveTo>
                        <a:pt x="108" y="397"/>
                      </a:moveTo>
                      <a:lnTo>
                        <a:pt x="70" y="397"/>
                      </a:lnTo>
                      <a:lnTo>
                        <a:pt x="70" y="433"/>
                      </a:lnTo>
                      <a:lnTo>
                        <a:pt x="108" y="433"/>
                      </a:lnTo>
                      <a:lnTo>
                        <a:pt x="108" y="397"/>
                      </a:lnTo>
                      <a:close/>
                      <a:moveTo>
                        <a:pt x="250" y="397"/>
                      </a:moveTo>
                      <a:lnTo>
                        <a:pt x="215" y="397"/>
                      </a:lnTo>
                      <a:lnTo>
                        <a:pt x="215" y="433"/>
                      </a:lnTo>
                      <a:lnTo>
                        <a:pt x="250" y="433"/>
                      </a:lnTo>
                      <a:lnTo>
                        <a:pt x="250" y="397"/>
                      </a:lnTo>
                      <a:close/>
                      <a:moveTo>
                        <a:pt x="179" y="324"/>
                      </a:moveTo>
                      <a:lnTo>
                        <a:pt x="144" y="324"/>
                      </a:lnTo>
                      <a:lnTo>
                        <a:pt x="144" y="362"/>
                      </a:lnTo>
                      <a:lnTo>
                        <a:pt x="179" y="362"/>
                      </a:lnTo>
                      <a:lnTo>
                        <a:pt x="179" y="324"/>
                      </a:lnTo>
                      <a:close/>
                      <a:moveTo>
                        <a:pt x="576" y="352"/>
                      </a:moveTo>
                      <a:lnTo>
                        <a:pt x="432" y="352"/>
                      </a:lnTo>
                      <a:lnTo>
                        <a:pt x="432" y="407"/>
                      </a:lnTo>
                      <a:lnTo>
                        <a:pt x="576" y="407"/>
                      </a:lnTo>
                      <a:lnTo>
                        <a:pt x="576" y="352"/>
                      </a:lnTo>
                      <a:close/>
                      <a:moveTo>
                        <a:pt x="661" y="253"/>
                      </a:moveTo>
                      <a:lnTo>
                        <a:pt x="661" y="253"/>
                      </a:lnTo>
                      <a:lnTo>
                        <a:pt x="543" y="0"/>
                      </a:lnTo>
                      <a:lnTo>
                        <a:pt x="115" y="0"/>
                      </a:lnTo>
                      <a:lnTo>
                        <a:pt x="0" y="253"/>
                      </a:lnTo>
                      <a:lnTo>
                        <a:pt x="0" y="253"/>
                      </a:lnTo>
                      <a:lnTo>
                        <a:pt x="0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253"/>
                      </a:lnTo>
                      <a:lnTo>
                        <a:pt x="661" y="253"/>
                      </a:lnTo>
                      <a:close/>
                      <a:moveTo>
                        <a:pt x="626" y="468"/>
                      </a:moveTo>
                      <a:lnTo>
                        <a:pt x="35" y="468"/>
                      </a:lnTo>
                      <a:lnTo>
                        <a:pt x="35" y="288"/>
                      </a:lnTo>
                      <a:lnTo>
                        <a:pt x="626" y="288"/>
                      </a:lnTo>
                      <a:lnTo>
                        <a:pt x="626" y="468"/>
                      </a:lnTo>
                      <a:close/>
                      <a:moveTo>
                        <a:pt x="323" y="324"/>
                      </a:moveTo>
                      <a:lnTo>
                        <a:pt x="288" y="324"/>
                      </a:lnTo>
                      <a:lnTo>
                        <a:pt x="288" y="362"/>
                      </a:lnTo>
                      <a:lnTo>
                        <a:pt x="323" y="362"/>
                      </a:lnTo>
                      <a:lnTo>
                        <a:pt x="323" y="324"/>
                      </a:lnTo>
                      <a:close/>
                      <a:moveTo>
                        <a:pt x="323" y="397"/>
                      </a:moveTo>
                      <a:lnTo>
                        <a:pt x="288" y="397"/>
                      </a:lnTo>
                      <a:lnTo>
                        <a:pt x="288" y="433"/>
                      </a:lnTo>
                      <a:lnTo>
                        <a:pt x="323" y="433"/>
                      </a:lnTo>
                      <a:lnTo>
                        <a:pt x="323" y="397"/>
                      </a:lnTo>
                      <a:close/>
                      <a:moveTo>
                        <a:pt x="250" y="324"/>
                      </a:moveTo>
                      <a:lnTo>
                        <a:pt x="215" y="324"/>
                      </a:lnTo>
                      <a:lnTo>
                        <a:pt x="215" y="362"/>
                      </a:lnTo>
                      <a:lnTo>
                        <a:pt x="250" y="362"/>
                      </a:lnTo>
                      <a:lnTo>
                        <a:pt x="250" y="32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ctr">
                    <a:defRPr/>
                  </a:pPr>
                  <a:endParaRPr lang="zh-CN" altLang="en-US" sz="1000" b="1" kern="0">
                    <a:solidFill>
                      <a:srgbClr val="000000"/>
                    </a:solidFill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12" name="直线箭头连接符 11">
                <a:extLst>
                  <a:ext uri="{FF2B5EF4-FFF2-40B4-BE49-F238E27FC236}">
                    <a16:creationId xmlns:a16="http://schemas.microsoft.com/office/drawing/2014/main" id="{2E45C460-5508-384C-8623-E8AA4E5CBF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8422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161305C3-976B-9045-8F1F-90B6A883D34C}"/>
                </a:ext>
              </a:extLst>
            </p:cNvPr>
            <p:cNvGrpSpPr/>
            <p:nvPr/>
          </p:nvGrpSpPr>
          <p:grpSpPr>
            <a:xfrm>
              <a:off x="4583961" y="765175"/>
              <a:ext cx="2806996" cy="5432517"/>
              <a:chOff x="3907353" y="533568"/>
              <a:chExt cx="2806996" cy="5432517"/>
            </a:xfrm>
          </p:grpSpPr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3D05DD68-9874-8444-9797-D0B07750CBD2}"/>
                  </a:ext>
                </a:extLst>
              </p:cNvPr>
              <p:cNvGrpSpPr/>
              <p:nvPr/>
            </p:nvGrpSpPr>
            <p:grpSpPr>
              <a:xfrm>
                <a:off x="3907353" y="533568"/>
                <a:ext cx="2806996" cy="730172"/>
                <a:chOff x="3907353" y="533568"/>
                <a:chExt cx="2806996" cy="730172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73D978CA-D627-E44A-9069-7C0994B0D6C4}"/>
                    </a:ext>
                  </a:extLst>
                </p:cNvPr>
                <p:cNvSpPr/>
                <p:nvPr/>
              </p:nvSpPr>
              <p:spPr>
                <a:xfrm>
                  <a:off x="3907353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25168820-F233-3045-A821-ACC050D5E6D7}"/>
                    </a:ext>
                  </a:extLst>
                </p:cNvPr>
                <p:cNvSpPr txBox="1"/>
                <p:nvPr/>
              </p:nvSpPr>
              <p:spPr>
                <a:xfrm>
                  <a:off x="5127480" y="729377"/>
                  <a:ext cx="95684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IoT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Hub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14" name="图形 13">
                  <a:extLst>
                    <a:ext uri="{FF2B5EF4-FFF2-40B4-BE49-F238E27FC236}">
                      <a16:creationId xmlns:a16="http://schemas.microsoft.com/office/drawing/2014/main" id="{4449EE3F-3F7D-AA40-B21D-E6FBE2C36B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2433" y="771578"/>
                  <a:ext cx="324000" cy="249231"/>
                </a:xfrm>
                <a:prstGeom prst="rect">
                  <a:avLst/>
                </a:prstGeom>
              </p:spPr>
            </p:pic>
          </p:grpSp>
          <p:cxnSp>
            <p:nvCxnSpPr>
              <p:cNvPr id="17" name="直线箭头连接符 16">
                <a:extLst>
                  <a:ext uri="{FF2B5EF4-FFF2-40B4-BE49-F238E27FC236}">
                    <a16:creationId xmlns:a16="http://schemas.microsoft.com/office/drawing/2014/main" id="{00DB081A-E630-0647-9D75-0F9956EE3B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10851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945CFED3-89F1-DC4A-BDAE-3D3585468DF3}"/>
                </a:ext>
              </a:extLst>
            </p:cNvPr>
            <p:cNvGrpSpPr/>
            <p:nvPr/>
          </p:nvGrpSpPr>
          <p:grpSpPr>
            <a:xfrm>
              <a:off x="9048859" y="765175"/>
              <a:ext cx="2806996" cy="5432517"/>
              <a:chOff x="7639782" y="533568"/>
              <a:chExt cx="2806996" cy="5432517"/>
            </a:xfrm>
          </p:grpSpPr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89A4D8B4-F1D0-D748-AF40-614FB75FD6BC}"/>
                  </a:ext>
                </a:extLst>
              </p:cNvPr>
              <p:cNvGrpSpPr/>
              <p:nvPr/>
            </p:nvGrpSpPr>
            <p:grpSpPr>
              <a:xfrm>
                <a:off x="7639782" y="533568"/>
                <a:ext cx="2806996" cy="730172"/>
                <a:chOff x="7639782" y="533568"/>
                <a:chExt cx="2806996" cy="730172"/>
              </a:xfrm>
            </p:grpSpPr>
            <p:sp>
              <p:nvSpPr>
                <p:cNvPr id="11" name="矩形 10">
                  <a:extLst>
                    <a:ext uri="{FF2B5EF4-FFF2-40B4-BE49-F238E27FC236}">
                      <a16:creationId xmlns:a16="http://schemas.microsoft.com/office/drawing/2014/main" id="{41486518-6AE5-A844-A66F-18E9FFFF397F}"/>
                    </a:ext>
                  </a:extLst>
                </p:cNvPr>
                <p:cNvSpPr/>
                <p:nvPr/>
              </p:nvSpPr>
              <p:spPr>
                <a:xfrm>
                  <a:off x="7639782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A4E88F3D-8E98-0640-9809-AF9E5D0DE337}"/>
                    </a:ext>
                  </a:extLst>
                </p:cNvPr>
                <p:cNvSpPr txBox="1"/>
                <p:nvPr/>
              </p:nvSpPr>
              <p:spPr>
                <a:xfrm>
                  <a:off x="8778443" y="729377"/>
                  <a:ext cx="108166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EnOS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CA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16" name="图形 15">
                  <a:extLst>
                    <a:ext uri="{FF2B5EF4-FFF2-40B4-BE49-F238E27FC236}">
                      <a16:creationId xmlns:a16="http://schemas.microsoft.com/office/drawing/2014/main" id="{014C34BF-C4F4-C547-B3BE-B4EEB28A1A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74353" y="737766"/>
                  <a:ext cx="330165" cy="330165"/>
                </a:xfrm>
                <a:prstGeom prst="rect">
                  <a:avLst/>
                </a:prstGeom>
              </p:spPr>
            </p:pic>
          </p:grpSp>
          <p:cxnSp>
            <p:nvCxnSpPr>
              <p:cNvPr id="18" name="直线箭头连接符 17">
                <a:extLst>
                  <a:ext uri="{FF2B5EF4-FFF2-40B4-BE49-F238E27FC236}">
                    <a16:creationId xmlns:a16="http://schemas.microsoft.com/office/drawing/2014/main" id="{DD6A3384-AE60-2545-8ECD-78EDF69053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43280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B0749F5-1C8F-3F4F-9468-2503D28B6E6D}"/>
                </a:ext>
              </a:extLst>
            </p:cNvPr>
            <p:cNvSpPr/>
            <p:nvPr/>
          </p:nvSpPr>
          <p:spPr>
            <a:xfrm>
              <a:off x="4583961" y="2589440"/>
              <a:ext cx="2805281" cy="726591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8848F8B-C258-5E41-BCD6-320943AF0178}"/>
                </a:ext>
              </a:extLst>
            </p:cNvPr>
            <p:cNvSpPr txBox="1"/>
            <p:nvPr/>
          </p:nvSpPr>
          <p:spPr>
            <a:xfrm>
              <a:off x="5069970" y="2798846"/>
              <a:ext cx="19657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2b –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创建设备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384A9D1A-1253-DB48-AADD-BC3C0E0ECAD5}"/>
                </a:ext>
              </a:extLst>
            </p:cNvPr>
            <p:cNvSpPr/>
            <p:nvPr/>
          </p:nvSpPr>
          <p:spPr>
            <a:xfrm>
              <a:off x="9043395" y="4552101"/>
              <a:ext cx="2812460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C7D825C-D8A8-C243-80AD-7FD6E8CF350B}"/>
                </a:ext>
              </a:extLst>
            </p:cNvPr>
            <p:cNvSpPr txBox="1"/>
            <p:nvPr/>
          </p:nvSpPr>
          <p:spPr>
            <a:xfrm>
              <a:off x="9279349" y="4765848"/>
              <a:ext cx="23177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2e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颁发证书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CF904DE-7C5F-5049-90E5-FAA59196AA42}"/>
                </a:ext>
              </a:extLst>
            </p:cNvPr>
            <p:cNvSpPr txBox="1"/>
            <p:nvPr/>
          </p:nvSpPr>
          <p:spPr>
            <a:xfrm>
              <a:off x="8097126" y="3950985"/>
              <a:ext cx="23497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转发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证书申请</a:t>
              </a:r>
            </a:p>
          </p:txBody>
        </p:sp>
        <p:cxnSp>
          <p:nvCxnSpPr>
            <p:cNvPr id="24" name="直线箭头连接符 23">
              <a:extLst>
                <a:ext uri="{FF2B5EF4-FFF2-40B4-BE49-F238E27FC236}">
                  <a16:creationId xmlns:a16="http://schemas.microsoft.com/office/drawing/2014/main" id="{C541B5B6-79EF-DB4D-8D45-5798DDF55A09}"/>
                </a:ext>
              </a:extLst>
            </p:cNvPr>
            <p:cNvCxnSpPr>
              <a:cxnSpLocks/>
            </p:cNvCxnSpPr>
            <p:nvPr/>
          </p:nvCxnSpPr>
          <p:spPr>
            <a:xfrm>
              <a:off x="1525503" y="5554289"/>
              <a:ext cx="2914313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C494DB92-0B84-864B-9EA3-509A31BEC0B6}"/>
                </a:ext>
              </a:extLst>
            </p:cNvPr>
            <p:cNvSpPr txBox="1"/>
            <p:nvPr/>
          </p:nvSpPr>
          <p:spPr>
            <a:xfrm>
              <a:off x="2640623" y="5312241"/>
              <a:ext cx="1650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25A67F39-1A9A-1947-B169-8722BC025904}"/>
                </a:ext>
              </a:extLst>
            </p:cNvPr>
            <p:cNvSpPr/>
            <p:nvPr/>
          </p:nvSpPr>
          <p:spPr>
            <a:xfrm>
              <a:off x="4583960" y="3907374"/>
              <a:ext cx="2801535" cy="749681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86EA218D-240A-3843-9B38-1F59826A1A88}"/>
                </a:ext>
              </a:extLst>
            </p:cNvPr>
            <p:cNvSpPr txBox="1"/>
            <p:nvPr/>
          </p:nvSpPr>
          <p:spPr>
            <a:xfrm>
              <a:off x="5072617" y="4107141"/>
              <a:ext cx="19221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2d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激活设备</a:t>
              </a: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F438C162-64FD-6347-88B0-7CF59A6A8881}"/>
                </a:ext>
              </a:extLst>
            </p:cNvPr>
            <p:cNvSpPr/>
            <p:nvPr/>
          </p:nvSpPr>
          <p:spPr>
            <a:xfrm>
              <a:off x="129120" y="1940023"/>
              <a:ext cx="2796939" cy="734641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9AE717A9-447E-854B-B7E0-F4F53636F6AE}"/>
                </a:ext>
              </a:extLst>
            </p:cNvPr>
            <p:cNvSpPr txBox="1"/>
            <p:nvPr/>
          </p:nvSpPr>
          <p:spPr>
            <a:xfrm>
              <a:off x="299071" y="2174959"/>
              <a:ext cx="21602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2a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预配</a:t>
              </a:r>
            </a:p>
          </p:txBody>
        </p: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29EF85AA-4542-8541-BFB3-8DA9F09E725D}"/>
                </a:ext>
              </a:extLst>
            </p:cNvPr>
            <p:cNvCxnSpPr>
              <a:cxnSpLocks/>
            </p:cNvCxnSpPr>
            <p:nvPr/>
          </p:nvCxnSpPr>
          <p:spPr>
            <a:xfrm>
              <a:off x="3071813" y="2307343"/>
              <a:ext cx="291736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1FDE6292-10CD-E942-B2B3-80C6190D8470}"/>
                </a:ext>
              </a:extLst>
            </p:cNvPr>
            <p:cNvSpPr/>
            <p:nvPr/>
          </p:nvSpPr>
          <p:spPr>
            <a:xfrm>
              <a:off x="129120" y="3262647"/>
              <a:ext cx="2796939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F20F12BA-6051-6F44-8093-5C7FC025FF19}"/>
                </a:ext>
              </a:extLst>
            </p:cNvPr>
            <p:cNvSpPr txBox="1"/>
            <p:nvPr/>
          </p:nvSpPr>
          <p:spPr>
            <a:xfrm>
              <a:off x="299071" y="3474668"/>
              <a:ext cx="24836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2c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创建钥匙对和</a:t>
              </a:r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CSR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文件</a:t>
              </a:r>
            </a:p>
          </p:txBody>
        </p:sp>
        <p:cxnSp>
          <p:nvCxnSpPr>
            <p:cNvPr id="47" name="直线箭头连接符 46">
              <a:extLst>
                <a:ext uri="{FF2B5EF4-FFF2-40B4-BE49-F238E27FC236}">
                  <a16:creationId xmlns:a16="http://schemas.microsoft.com/office/drawing/2014/main" id="{BCFE35EF-BD9C-8541-8FB4-7619C6ADA1CE}"/>
                </a:ext>
              </a:extLst>
            </p:cNvPr>
            <p:cNvCxnSpPr>
              <a:cxnSpLocks/>
            </p:cNvCxnSpPr>
            <p:nvPr/>
          </p:nvCxnSpPr>
          <p:spPr>
            <a:xfrm>
              <a:off x="1522561" y="2915738"/>
              <a:ext cx="2917255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08380552-DCC5-CD4A-94A7-F76575A68B9C}"/>
                </a:ext>
              </a:extLst>
            </p:cNvPr>
            <p:cNvSpPr txBox="1"/>
            <p:nvPr/>
          </p:nvSpPr>
          <p:spPr>
            <a:xfrm>
              <a:off x="2918405" y="2675779"/>
              <a:ext cx="455982" cy="278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OK</a:t>
              </a:r>
              <a:endParaRPr kumimoji="1" lang="zh-CN" altLang="en-US" sz="12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B96054B4-4258-654E-9DB8-945A25389E8E}"/>
                </a:ext>
              </a:extLst>
            </p:cNvPr>
            <p:cNvSpPr/>
            <p:nvPr/>
          </p:nvSpPr>
          <p:spPr>
            <a:xfrm>
              <a:off x="4583961" y="5196828"/>
              <a:ext cx="2801534" cy="725862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01E5A7CA-F1B8-4A42-A1DC-1BCA0BB7AF03}"/>
                </a:ext>
              </a:extLst>
            </p:cNvPr>
            <p:cNvSpPr txBox="1"/>
            <p:nvPr/>
          </p:nvSpPr>
          <p:spPr>
            <a:xfrm>
              <a:off x="5069970" y="5400400"/>
              <a:ext cx="19740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2f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绑定证书</a:t>
              </a: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7EA28F56-41BC-384A-A949-2C03E9AE4A36}"/>
                </a:ext>
              </a:extLst>
            </p:cNvPr>
            <p:cNvSpPr/>
            <p:nvPr/>
          </p:nvSpPr>
          <p:spPr>
            <a:xfrm>
              <a:off x="119063" y="5843360"/>
              <a:ext cx="2806996" cy="730015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7340C1B7-D501-014F-B1D1-A11893DE5D96}"/>
                </a:ext>
              </a:extLst>
            </p:cNvPr>
            <p:cNvSpPr txBox="1"/>
            <p:nvPr/>
          </p:nvSpPr>
          <p:spPr>
            <a:xfrm>
              <a:off x="296806" y="6075930"/>
              <a:ext cx="23177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2g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保存证书</a:t>
              </a:r>
            </a:p>
          </p:txBody>
        </p:sp>
        <p:cxnSp>
          <p:nvCxnSpPr>
            <p:cNvPr id="53" name="直线箭头连接符 52">
              <a:extLst>
                <a:ext uri="{FF2B5EF4-FFF2-40B4-BE49-F238E27FC236}">
                  <a16:creationId xmlns:a16="http://schemas.microsoft.com/office/drawing/2014/main" id="{1D37ACBE-903D-6148-AC5E-0454B23DE7CA}"/>
                </a:ext>
              </a:extLst>
            </p:cNvPr>
            <p:cNvCxnSpPr>
              <a:cxnSpLocks/>
            </p:cNvCxnSpPr>
            <p:nvPr/>
          </p:nvCxnSpPr>
          <p:spPr>
            <a:xfrm>
              <a:off x="5987459" y="4910235"/>
              <a:ext cx="285056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4ADC5646-23E8-FA41-8301-C39724D1DC20}"/>
                </a:ext>
              </a:extLst>
            </p:cNvPr>
            <p:cNvSpPr txBox="1"/>
            <p:nvPr/>
          </p:nvSpPr>
          <p:spPr>
            <a:xfrm>
              <a:off x="7187657" y="4633236"/>
              <a:ext cx="1650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</a:t>
              </a:r>
            </a:p>
          </p:txBody>
        </p:sp>
        <p:cxnSp>
          <p:nvCxnSpPr>
            <p:cNvPr id="55" name="直线箭头连接符 54">
              <a:extLst>
                <a:ext uri="{FF2B5EF4-FFF2-40B4-BE49-F238E27FC236}">
                  <a16:creationId xmlns:a16="http://schemas.microsoft.com/office/drawing/2014/main" id="{C43631CE-5AE6-CE47-AB01-5F726079DCCC}"/>
                </a:ext>
              </a:extLst>
            </p:cNvPr>
            <p:cNvCxnSpPr>
              <a:cxnSpLocks/>
            </p:cNvCxnSpPr>
            <p:nvPr/>
          </p:nvCxnSpPr>
          <p:spPr>
            <a:xfrm>
              <a:off x="3071813" y="3573016"/>
              <a:ext cx="2901038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1DCA9C59-5C3B-C741-9E6B-34A060BADA2D}"/>
                </a:ext>
              </a:extLst>
            </p:cNvPr>
            <p:cNvSpPr txBox="1"/>
            <p:nvPr/>
          </p:nvSpPr>
          <p:spPr>
            <a:xfrm>
              <a:off x="2970944" y="3275722"/>
              <a:ext cx="2223867" cy="31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040"/>
                </a:lnSpc>
              </a:pP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激活设备，获取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94932A8E-D6BF-6A41-A109-1A4BD10FCD01}"/>
              </a:ext>
            </a:extLst>
          </p:cNvPr>
          <p:cNvSpPr/>
          <p:nvPr/>
        </p:nvSpPr>
        <p:spPr>
          <a:xfrm>
            <a:off x="74473" y="-38900"/>
            <a:ext cx="50626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certificate_service_secure_communication_0</a:t>
            </a:r>
            <a:r>
              <a:rPr lang="en-US" altLang="zh-CN" dirty="0"/>
              <a:t>2</a:t>
            </a:r>
            <a:r>
              <a:rPr lang="zh-CN" altLang="en-US" dirty="0"/>
              <a:t>.png</a:t>
            </a:r>
          </a:p>
        </p:txBody>
      </p:sp>
    </p:spTree>
    <p:extLst>
      <p:ext uri="{BB962C8B-B14F-4D97-AF65-F5344CB8AC3E}">
        <p14:creationId xmlns:p14="http://schemas.microsoft.com/office/powerpoint/2010/main" val="3480662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BB26736B-D0CD-3346-BF87-3D9DD6C42CE2}"/>
              </a:ext>
            </a:extLst>
          </p:cNvPr>
          <p:cNvGrpSpPr/>
          <p:nvPr/>
        </p:nvGrpSpPr>
        <p:grpSpPr>
          <a:xfrm>
            <a:off x="119063" y="692572"/>
            <a:ext cx="11737577" cy="5432517"/>
            <a:chOff x="119063" y="765175"/>
            <a:chExt cx="11737577" cy="5432517"/>
          </a:xfrm>
        </p:grpSpPr>
        <p:cxnSp>
          <p:nvCxnSpPr>
            <p:cNvPr id="6" name="直线箭头连接符 5">
              <a:extLst>
                <a:ext uri="{FF2B5EF4-FFF2-40B4-BE49-F238E27FC236}">
                  <a16:creationId xmlns:a16="http://schemas.microsoft.com/office/drawing/2014/main" id="{8CCADEC6-C1C8-BA49-9031-14CC4D7B7812}"/>
                </a:ext>
              </a:extLst>
            </p:cNvPr>
            <p:cNvCxnSpPr>
              <a:cxnSpLocks/>
            </p:cNvCxnSpPr>
            <p:nvPr/>
          </p:nvCxnSpPr>
          <p:spPr>
            <a:xfrm>
              <a:off x="1522561" y="2955760"/>
              <a:ext cx="446529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2FBA59B4-5460-5941-9226-18DFE6DA17B0}"/>
                </a:ext>
              </a:extLst>
            </p:cNvPr>
            <p:cNvGrpSpPr/>
            <p:nvPr/>
          </p:nvGrpSpPr>
          <p:grpSpPr>
            <a:xfrm>
              <a:off x="119063" y="765175"/>
              <a:ext cx="2806996" cy="5432517"/>
              <a:chOff x="174924" y="533568"/>
              <a:chExt cx="2806996" cy="5432517"/>
            </a:xfrm>
          </p:grpSpPr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00BED53C-FE53-B244-933A-A7ABB9567439}"/>
                  </a:ext>
                </a:extLst>
              </p:cNvPr>
              <p:cNvGrpSpPr/>
              <p:nvPr/>
            </p:nvGrpSpPr>
            <p:grpSpPr>
              <a:xfrm>
                <a:off x="174924" y="533568"/>
                <a:ext cx="2806996" cy="730172"/>
                <a:chOff x="174924" y="533568"/>
                <a:chExt cx="2806996" cy="730172"/>
              </a:xfrm>
            </p:grpSpPr>
            <p:sp>
              <p:nvSpPr>
                <p:cNvPr id="23" name="矩形 22">
                  <a:extLst>
                    <a:ext uri="{FF2B5EF4-FFF2-40B4-BE49-F238E27FC236}">
                      <a16:creationId xmlns:a16="http://schemas.microsoft.com/office/drawing/2014/main" id="{2FB6553F-32DF-E646-AFDC-4824B2F0A065}"/>
                    </a:ext>
                  </a:extLst>
                </p:cNvPr>
                <p:cNvSpPr/>
                <p:nvPr/>
              </p:nvSpPr>
              <p:spPr>
                <a:xfrm>
                  <a:off x="174924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24" name="文本框 23">
                  <a:extLst>
                    <a:ext uri="{FF2B5EF4-FFF2-40B4-BE49-F238E27FC236}">
                      <a16:creationId xmlns:a16="http://schemas.microsoft.com/office/drawing/2014/main" id="{79F3CCED-05F0-6148-BF40-A71B7648187D}"/>
                    </a:ext>
                  </a:extLst>
                </p:cNvPr>
                <p:cNvSpPr txBox="1"/>
                <p:nvPr/>
              </p:nvSpPr>
              <p:spPr>
                <a:xfrm>
                  <a:off x="1511518" y="729377"/>
                  <a:ext cx="72362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Helvetica" pitchFamily="2" charset="0"/>
                    </a:rPr>
                    <a:t>Edge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Helvetica" pitchFamily="2" charset="0"/>
                  </a:endParaRPr>
                </a:p>
              </p:txBody>
            </p:sp>
            <p:sp>
              <p:nvSpPr>
                <p:cNvPr id="25" name="Freeform 65">
                  <a:extLst>
                    <a:ext uri="{FF2B5EF4-FFF2-40B4-BE49-F238E27FC236}">
                      <a16:creationId xmlns:a16="http://schemas.microsoft.com/office/drawing/2014/main" id="{A5662E76-D7BC-C54A-840F-57091B603CB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00357" y="774642"/>
                  <a:ext cx="324000" cy="248024"/>
                </a:xfrm>
                <a:custGeom>
                  <a:avLst/>
                  <a:gdLst>
                    <a:gd name="T0" fmla="*/ 179 w 661"/>
                    <a:gd name="T1" fmla="*/ 397 h 506"/>
                    <a:gd name="T2" fmla="*/ 144 w 661"/>
                    <a:gd name="T3" fmla="*/ 397 h 506"/>
                    <a:gd name="T4" fmla="*/ 144 w 661"/>
                    <a:gd name="T5" fmla="*/ 433 h 506"/>
                    <a:gd name="T6" fmla="*/ 179 w 661"/>
                    <a:gd name="T7" fmla="*/ 433 h 506"/>
                    <a:gd name="T8" fmla="*/ 179 w 661"/>
                    <a:gd name="T9" fmla="*/ 397 h 506"/>
                    <a:gd name="T10" fmla="*/ 108 w 661"/>
                    <a:gd name="T11" fmla="*/ 324 h 506"/>
                    <a:gd name="T12" fmla="*/ 70 w 661"/>
                    <a:gd name="T13" fmla="*/ 324 h 506"/>
                    <a:gd name="T14" fmla="*/ 70 w 661"/>
                    <a:gd name="T15" fmla="*/ 362 h 506"/>
                    <a:gd name="T16" fmla="*/ 108 w 661"/>
                    <a:gd name="T17" fmla="*/ 362 h 506"/>
                    <a:gd name="T18" fmla="*/ 108 w 661"/>
                    <a:gd name="T19" fmla="*/ 324 h 506"/>
                    <a:gd name="T20" fmla="*/ 108 w 661"/>
                    <a:gd name="T21" fmla="*/ 397 h 506"/>
                    <a:gd name="T22" fmla="*/ 70 w 661"/>
                    <a:gd name="T23" fmla="*/ 397 h 506"/>
                    <a:gd name="T24" fmla="*/ 70 w 661"/>
                    <a:gd name="T25" fmla="*/ 433 h 506"/>
                    <a:gd name="T26" fmla="*/ 108 w 661"/>
                    <a:gd name="T27" fmla="*/ 433 h 506"/>
                    <a:gd name="T28" fmla="*/ 108 w 661"/>
                    <a:gd name="T29" fmla="*/ 397 h 506"/>
                    <a:gd name="T30" fmla="*/ 250 w 661"/>
                    <a:gd name="T31" fmla="*/ 397 h 506"/>
                    <a:gd name="T32" fmla="*/ 215 w 661"/>
                    <a:gd name="T33" fmla="*/ 397 h 506"/>
                    <a:gd name="T34" fmla="*/ 215 w 661"/>
                    <a:gd name="T35" fmla="*/ 433 h 506"/>
                    <a:gd name="T36" fmla="*/ 250 w 661"/>
                    <a:gd name="T37" fmla="*/ 433 h 506"/>
                    <a:gd name="T38" fmla="*/ 250 w 661"/>
                    <a:gd name="T39" fmla="*/ 397 h 506"/>
                    <a:gd name="T40" fmla="*/ 179 w 661"/>
                    <a:gd name="T41" fmla="*/ 324 h 506"/>
                    <a:gd name="T42" fmla="*/ 144 w 661"/>
                    <a:gd name="T43" fmla="*/ 324 h 506"/>
                    <a:gd name="T44" fmla="*/ 144 w 661"/>
                    <a:gd name="T45" fmla="*/ 362 h 506"/>
                    <a:gd name="T46" fmla="*/ 179 w 661"/>
                    <a:gd name="T47" fmla="*/ 362 h 506"/>
                    <a:gd name="T48" fmla="*/ 179 w 661"/>
                    <a:gd name="T49" fmla="*/ 324 h 506"/>
                    <a:gd name="T50" fmla="*/ 576 w 661"/>
                    <a:gd name="T51" fmla="*/ 352 h 506"/>
                    <a:gd name="T52" fmla="*/ 432 w 661"/>
                    <a:gd name="T53" fmla="*/ 352 h 506"/>
                    <a:gd name="T54" fmla="*/ 432 w 661"/>
                    <a:gd name="T55" fmla="*/ 407 h 506"/>
                    <a:gd name="T56" fmla="*/ 576 w 661"/>
                    <a:gd name="T57" fmla="*/ 407 h 506"/>
                    <a:gd name="T58" fmla="*/ 576 w 661"/>
                    <a:gd name="T59" fmla="*/ 352 h 506"/>
                    <a:gd name="T60" fmla="*/ 661 w 661"/>
                    <a:gd name="T61" fmla="*/ 253 h 506"/>
                    <a:gd name="T62" fmla="*/ 661 w 661"/>
                    <a:gd name="T63" fmla="*/ 253 h 506"/>
                    <a:gd name="T64" fmla="*/ 543 w 661"/>
                    <a:gd name="T65" fmla="*/ 0 h 506"/>
                    <a:gd name="T66" fmla="*/ 115 w 661"/>
                    <a:gd name="T67" fmla="*/ 0 h 506"/>
                    <a:gd name="T68" fmla="*/ 0 w 661"/>
                    <a:gd name="T69" fmla="*/ 253 h 506"/>
                    <a:gd name="T70" fmla="*/ 0 w 661"/>
                    <a:gd name="T71" fmla="*/ 253 h 506"/>
                    <a:gd name="T72" fmla="*/ 0 w 661"/>
                    <a:gd name="T73" fmla="*/ 506 h 506"/>
                    <a:gd name="T74" fmla="*/ 661 w 661"/>
                    <a:gd name="T75" fmla="*/ 506 h 506"/>
                    <a:gd name="T76" fmla="*/ 661 w 661"/>
                    <a:gd name="T77" fmla="*/ 506 h 506"/>
                    <a:gd name="T78" fmla="*/ 661 w 661"/>
                    <a:gd name="T79" fmla="*/ 506 h 506"/>
                    <a:gd name="T80" fmla="*/ 661 w 661"/>
                    <a:gd name="T81" fmla="*/ 253 h 506"/>
                    <a:gd name="T82" fmla="*/ 661 w 661"/>
                    <a:gd name="T83" fmla="*/ 253 h 506"/>
                    <a:gd name="T84" fmla="*/ 626 w 661"/>
                    <a:gd name="T85" fmla="*/ 468 h 506"/>
                    <a:gd name="T86" fmla="*/ 35 w 661"/>
                    <a:gd name="T87" fmla="*/ 468 h 506"/>
                    <a:gd name="T88" fmla="*/ 35 w 661"/>
                    <a:gd name="T89" fmla="*/ 288 h 506"/>
                    <a:gd name="T90" fmla="*/ 626 w 661"/>
                    <a:gd name="T91" fmla="*/ 288 h 506"/>
                    <a:gd name="T92" fmla="*/ 626 w 661"/>
                    <a:gd name="T93" fmla="*/ 468 h 506"/>
                    <a:gd name="T94" fmla="*/ 323 w 661"/>
                    <a:gd name="T95" fmla="*/ 324 h 506"/>
                    <a:gd name="T96" fmla="*/ 288 w 661"/>
                    <a:gd name="T97" fmla="*/ 324 h 506"/>
                    <a:gd name="T98" fmla="*/ 288 w 661"/>
                    <a:gd name="T99" fmla="*/ 362 h 506"/>
                    <a:gd name="T100" fmla="*/ 323 w 661"/>
                    <a:gd name="T101" fmla="*/ 362 h 506"/>
                    <a:gd name="T102" fmla="*/ 323 w 661"/>
                    <a:gd name="T103" fmla="*/ 324 h 506"/>
                    <a:gd name="T104" fmla="*/ 323 w 661"/>
                    <a:gd name="T105" fmla="*/ 397 h 506"/>
                    <a:gd name="T106" fmla="*/ 288 w 661"/>
                    <a:gd name="T107" fmla="*/ 397 h 506"/>
                    <a:gd name="T108" fmla="*/ 288 w 661"/>
                    <a:gd name="T109" fmla="*/ 433 h 506"/>
                    <a:gd name="T110" fmla="*/ 323 w 661"/>
                    <a:gd name="T111" fmla="*/ 433 h 506"/>
                    <a:gd name="T112" fmla="*/ 323 w 661"/>
                    <a:gd name="T113" fmla="*/ 397 h 506"/>
                    <a:gd name="T114" fmla="*/ 250 w 661"/>
                    <a:gd name="T115" fmla="*/ 324 h 506"/>
                    <a:gd name="T116" fmla="*/ 215 w 661"/>
                    <a:gd name="T117" fmla="*/ 324 h 506"/>
                    <a:gd name="T118" fmla="*/ 215 w 661"/>
                    <a:gd name="T119" fmla="*/ 362 h 506"/>
                    <a:gd name="T120" fmla="*/ 250 w 661"/>
                    <a:gd name="T121" fmla="*/ 362 h 506"/>
                    <a:gd name="T122" fmla="*/ 250 w 661"/>
                    <a:gd name="T123" fmla="*/ 324 h 5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61" h="506">
                      <a:moveTo>
                        <a:pt x="179" y="397"/>
                      </a:moveTo>
                      <a:lnTo>
                        <a:pt x="144" y="397"/>
                      </a:lnTo>
                      <a:lnTo>
                        <a:pt x="144" y="433"/>
                      </a:lnTo>
                      <a:lnTo>
                        <a:pt x="179" y="433"/>
                      </a:lnTo>
                      <a:lnTo>
                        <a:pt x="179" y="397"/>
                      </a:lnTo>
                      <a:close/>
                      <a:moveTo>
                        <a:pt x="108" y="324"/>
                      </a:moveTo>
                      <a:lnTo>
                        <a:pt x="70" y="324"/>
                      </a:lnTo>
                      <a:lnTo>
                        <a:pt x="70" y="362"/>
                      </a:lnTo>
                      <a:lnTo>
                        <a:pt x="108" y="362"/>
                      </a:lnTo>
                      <a:lnTo>
                        <a:pt x="108" y="324"/>
                      </a:lnTo>
                      <a:close/>
                      <a:moveTo>
                        <a:pt x="108" y="397"/>
                      </a:moveTo>
                      <a:lnTo>
                        <a:pt x="70" y="397"/>
                      </a:lnTo>
                      <a:lnTo>
                        <a:pt x="70" y="433"/>
                      </a:lnTo>
                      <a:lnTo>
                        <a:pt x="108" y="433"/>
                      </a:lnTo>
                      <a:lnTo>
                        <a:pt x="108" y="397"/>
                      </a:lnTo>
                      <a:close/>
                      <a:moveTo>
                        <a:pt x="250" y="397"/>
                      </a:moveTo>
                      <a:lnTo>
                        <a:pt x="215" y="397"/>
                      </a:lnTo>
                      <a:lnTo>
                        <a:pt x="215" y="433"/>
                      </a:lnTo>
                      <a:lnTo>
                        <a:pt x="250" y="433"/>
                      </a:lnTo>
                      <a:lnTo>
                        <a:pt x="250" y="397"/>
                      </a:lnTo>
                      <a:close/>
                      <a:moveTo>
                        <a:pt x="179" y="324"/>
                      </a:moveTo>
                      <a:lnTo>
                        <a:pt x="144" y="324"/>
                      </a:lnTo>
                      <a:lnTo>
                        <a:pt x="144" y="362"/>
                      </a:lnTo>
                      <a:lnTo>
                        <a:pt x="179" y="362"/>
                      </a:lnTo>
                      <a:lnTo>
                        <a:pt x="179" y="324"/>
                      </a:lnTo>
                      <a:close/>
                      <a:moveTo>
                        <a:pt x="576" y="352"/>
                      </a:moveTo>
                      <a:lnTo>
                        <a:pt x="432" y="352"/>
                      </a:lnTo>
                      <a:lnTo>
                        <a:pt x="432" y="407"/>
                      </a:lnTo>
                      <a:lnTo>
                        <a:pt x="576" y="407"/>
                      </a:lnTo>
                      <a:lnTo>
                        <a:pt x="576" y="352"/>
                      </a:lnTo>
                      <a:close/>
                      <a:moveTo>
                        <a:pt x="661" y="253"/>
                      </a:moveTo>
                      <a:lnTo>
                        <a:pt x="661" y="253"/>
                      </a:lnTo>
                      <a:lnTo>
                        <a:pt x="543" y="0"/>
                      </a:lnTo>
                      <a:lnTo>
                        <a:pt x="115" y="0"/>
                      </a:lnTo>
                      <a:lnTo>
                        <a:pt x="0" y="253"/>
                      </a:lnTo>
                      <a:lnTo>
                        <a:pt x="0" y="253"/>
                      </a:lnTo>
                      <a:lnTo>
                        <a:pt x="0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253"/>
                      </a:lnTo>
                      <a:lnTo>
                        <a:pt x="661" y="253"/>
                      </a:lnTo>
                      <a:close/>
                      <a:moveTo>
                        <a:pt x="626" y="468"/>
                      </a:moveTo>
                      <a:lnTo>
                        <a:pt x="35" y="468"/>
                      </a:lnTo>
                      <a:lnTo>
                        <a:pt x="35" y="288"/>
                      </a:lnTo>
                      <a:lnTo>
                        <a:pt x="626" y="288"/>
                      </a:lnTo>
                      <a:lnTo>
                        <a:pt x="626" y="468"/>
                      </a:lnTo>
                      <a:close/>
                      <a:moveTo>
                        <a:pt x="323" y="324"/>
                      </a:moveTo>
                      <a:lnTo>
                        <a:pt x="288" y="324"/>
                      </a:lnTo>
                      <a:lnTo>
                        <a:pt x="288" y="362"/>
                      </a:lnTo>
                      <a:lnTo>
                        <a:pt x="323" y="362"/>
                      </a:lnTo>
                      <a:lnTo>
                        <a:pt x="323" y="324"/>
                      </a:lnTo>
                      <a:close/>
                      <a:moveTo>
                        <a:pt x="323" y="397"/>
                      </a:moveTo>
                      <a:lnTo>
                        <a:pt x="288" y="397"/>
                      </a:lnTo>
                      <a:lnTo>
                        <a:pt x="288" y="433"/>
                      </a:lnTo>
                      <a:lnTo>
                        <a:pt x="323" y="433"/>
                      </a:lnTo>
                      <a:lnTo>
                        <a:pt x="323" y="397"/>
                      </a:lnTo>
                      <a:close/>
                      <a:moveTo>
                        <a:pt x="250" y="324"/>
                      </a:moveTo>
                      <a:lnTo>
                        <a:pt x="215" y="324"/>
                      </a:lnTo>
                      <a:lnTo>
                        <a:pt x="215" y="362"/>
                      </a:lnTo>
                      <a:lnTo>
                        <a:pt x="250" y="362"/>
                      </a:lnTo>
                      <a:lnTo>
                        <a:pt x="250" y="32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ctr">
                    <a:defRPr/>
                  </a:pPr>
                  <a:endParaRPr lang="zh-CN" altLang="en-US" sz="1000" b="1" kern="0">
                    <a:solidFill>
                      <a:srgbClr val="000000"/>
                    </a:solidFill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10" name="直线箭头连接符 9">
                <a:extLst>
                  <a:ext uri="{FF2B5EF4-FFF2-40B4-BE49-F238E27FC236}">
                    <a16:creationId xmlns:a16="http://schemas.microsoft.com/office/drawing/2014/main" id="{63A76EB6-F5BC-594B-AA6D-4B51EC92D0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8422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4F92445D-8EB0-DD4B-B5B2-8BF34EC84DAD}"/>
                </a:ext>
              </a:extLst>
            </p:cNvPr>
            <p:cNvGrpSpPr/>
            <p:nvPr/>
          </p:nvGrpSpPr>
          <p:grpSpPr>
            <a:xfrm>
              <a:off x="4584354" y="765175"/>
              <a:ext cx="2806996" cy="5432517"/>
              <a:chOff x="3851492" y="765175"/>
              <a:chExt cx="2806996" cy="5432517"/>
            </a:xfrm>
          </p:grpSpPr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933D2D44-A7FE-7F4B-AC7C-13A01732CD26}"/>
                  </a:ext>
                </a:extLst>
              </p:cNvPr>
              <p:cNvGrpSpPr/>
              <p:nvPr/>
            </p:nvGrpSpPr>
            <p:grpSpPr>
              <a:xfrm>
                <a:off x="3851492" y="765175"/>
                <a:ext cx="2806996" cy="730172"/>
                <a:chOff x="3907353" y="533568"/>
                <a:chExt cx="2806996" cy="730172"/>
              </a:xfrm>
            </p:grpSpPr>
            <p:sp>
              <p:nvSpPr>
                <p:cNvPr id="8" name="矩形 7">
                  <a:extLst>
                    <a:ext uri="{FF2B5EF4-FFF2-40B4-BE49-F238E27FC236}">
                      <a16:creationId xmlns:a16="http://schemas.microsoft.com/office/drawing/2014/main" id="{1A4CD1B8-4022-8C42-9E52-2EA7213D5CA6}"/>
                    </a:ext>
                  </a:extLst>
                </p:cNvPr>
                <p:cNvSpPr/>
                <p:nvPr/>
              </p:nvSpPr>
              <p:spPr>
                <a:xfrm>
                  <a:off x="3907353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1EB0C588-28A6-6547-975F-76DD15AE08BE}"/>
                    </a:ext>
                  </a:extLst>
                </p:cNvPr>
                <p:cNvSpPr txBox="1"/>
                <p:nvPr/>
              </p:nvSpPr>
              <p:spPr>
                <a:xfrm>
                  <a:off x="5127480" y="729377"/>
                  <a:ext cx="95684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Helvetica" pitchFamily="2" charset="0"/>
                    </a:rPr>
                    <a:t>IoT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Helvetica" pitchFamily="2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Helvetica" pitchFamily="2" charset="0"/>
                    </a:rPr>
                    <a:t>Hub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Helvetica" pitchFamily="2" charset="0"/>
                  </a:endParaRPr>
                </a:p>
              </p:txBody>
            </p:sp>
            <p:pic>
              <p:nvPicPr>
                <p:cNvPr id="12" name="图形 11">
                  <a:extLst>
                    <a:ext uri="{FF2B5EF4-FFF2-40B4-BE49-F238E27FC236}">
                      <a16:creationId xmlns:a16="http://schemas.microsoft.com/office/drawing/2014/main" id="{AD72CCD4-4618-EF46-9EB9-FD71EC3AB7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2433" y="771578"/>
                  <a:ext cx="324000" cy="249231"/>
                </a:xfrm>
                <a:prstGeom prst="rect">
                  <a:avLst/>
                </a:prstGeom>
              </p:spPr>
            </p:pic>
          </p:grpSp>
          <p:cxnSp>
            <p:nvCxnSpPr>
              <p:cNvPr id="15" name="直线箭头连接符 14">
                <a:extLst>
                  <a:ext uri="{FF2B5EF4-FFF2-40B4-BE49-F238E27FC236}">
                    <a16:creationId xmlns:a16="http://schemas.microsoft.com/office/drawing/2014/main" id="{D59DD152-57C6-8E4E-AB3A-2DD9560140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4990" y="1644441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9AC19E04-348D-6E42-92A7-54E2920364F2}"/>
                </a:ext>
              </a:extLst>
            </p:cNvPr>
            <p:cNvGrpSpPr/>
            <p:nvPr/>
          </p:nvGrpSpPr>
          <p:grpSpPr>
            <a:xfrm>
              <a:off x="9049644" y="765175"/>
              <a:ext cx="2806996" cy="5432517"/>
              <a:chOff x="7639782" y="533568"/>
              <a:chExt cx="2806996" cy="5432517"/>
            </a:xfrm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2231B574-2DA4-0E42-9248-B28991764AE2}"/>
                  </a:ext>
                </a:extLst>
              </p:cNvPr>
              <p:cNvGrpSpPr/>
              <p:nvPr/>
            </p:nvGrpSpPr>
            <p:grpSpPr>
              <a:xfrm>
                <a:off x="7639782" y="533568"/>
                <a:ext cx="2806996" cy="730172"/>
                <a:chOff x="7639782" y="533568"/>
                <a:chExt cx="2806996" cy="730172"/>
              </a:xfrm>
            </p:grpSpPr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6A0EC123-4F26-B248-A143-5CCC86E8E29E}"/>
                    </a:ext>
                  </a:extLst>
                </p:cNvPr>
                <p:cNvSpPr/>
                <p:nvPr/>
              </p:nvSpPr>
              <p:spPr>
                <a:xfrm>
                  <a:off x="7639782" y="533568"/>
                  <a:ext cx="2806996" cy="730172"/>
                </a:xfrm>
                <a:prstGeom prst="rect">
                  <a:avLst/>
                </a:prstGeom>
                <a:noFill/>
                <a:ln w="19050">
                  <a:solidFill>
                    <a:srgbClr val="D8D9E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2A4BD372-19C7-5D40-BB1E-A0ED668E8457}"/>
                    </a:ext>
                  </a:extLst>
                </p:cNvPr>
                <p:cNvSpPr txBox="1"/>
                <p:nvPr/>
              </p:nvSpPr>
              <p:spPr>
                <a:xfrm>
                  <a:off x="8778443" y="729377"/>
                  <a:ext cx="108166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rgbClr val="383C57"/>
                      </a:solidFill>
                      <a:latin typeface="Helvetica" pitchFamily="2" charset="0"/>
                    </a:rPr>
                    <a:t>EnOS</a:t>
                  </a:r>
                  <a:r>
                    <a:rPr kumimoji="1" lang="zh-CN" altLang="en-US" sz="1600" dirty="0">
                      <a:solidFill>
                        <a:srgbClr val="383C57"/>
                      </a:solidFill>
                      <a:latin typeface="Helvetica" pitchFamily="2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rgbClr val="383C57"/>
                      </a:solidFill>
                      <a:latin typeface="Helvetica" pitchFamily="2" charset="0"/>
                    </a:rPr>
                    <a:t>CA</a:t>
                  </a:r>
                  <a:endParaRPr kumimoji="1" lang="zh-CN" altLang="en-US" sz="1600" dirty="0">
                    <a:solidFill>
                      <a:srgbClr val="383C57"/>
                    </a:solidFill>
                    <a:latin typeface="Helvetica" pitchFamily="2" charset="0"/>
                  </a:endParaRPr>
                </a:p>
              </p:txBody>
            </p:sp>
            <p:pic>
              <p:nvPicPr>
                <p:cNvPr id="14" name="图形 13">
                  <a:extLst>
                    <a:ext uri="{FF2B5EF4-FFF2-40B4-BE49-F238E27FC236}">
                      <a16:creationId xmlns:a16="http://schemas.microsoft.com/office/drawing/2014/main" id="{8E4EC208-13EA-4B42-AA76-54FC47B79A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74353" y="737766"/>
                  <a:ext cx="330165" cy="330165"/>
                </a:xfrm>
                <a:prstGeom prst="rect">
                  <a:avLst/>
                </a:prstGeom>
              </p:spPr>
            </p:pic>
          </p:grpSp>
          <p:cxnSp>
            <p:nvCxnSpPr>
              <p:cNvPr id="16" name="直线箭头连接符 15">
                <a:extLst>
                  <a:ext uri="{FF2B5EF4-FFF2-40B4-BE49-F238E27FC236}">
                    <a16:creationId xmlns:a16="http://schemas.microsoft.com/office/drawing/2014/main" id="{EA1970DD-2374-3B4C-A28C-D0E19A607F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43280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D8D9E7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108D838-69B7-AE45-B65B-9E56BF2C6D13}"/>
                </a:ext>
              </a:extLst>
            </p:cNvPr>
            <p:cNvSpPr/>
            <p:nvPr/>
          </p:nvSpPr>
          <p:spPr>
            <a:xfrm>
              <a:off x="130834" y="1855963"/>
              <a:ext cx="2795225" cy="731594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D916BDA-3DA8-DF43-A8BC-9B99C37DC802}"/>
                </a:ext>
              </a:extLst>
            </p:cNvPr>
            <p:cNvSpPr txBox="1"/>
            <p:nvPr/>
          </p:nvSpPr>
          <p:spPr>
            <a:xfrm>
              <a:off x="396963" y="2073060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3a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验证</a:t>
              </a:r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IoT </a:t>
              </a:r>
              <a:r>
                <a:rPr kumimoji="1" lang="en-US" altLang="zh-CN" sz="1400" dirty="0" err="1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HuB</a:t>
              </a:r>
              <a:endParaRPr kumimoji="1" lang="zh-CN" altLang="en-US" sz="1400" dirty="0">
                <a:solidFill>
                  <a:srgbClr val="383C5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21" name="直线箭头连接符 20">
              <a:extLst>
                <a:ext uri="{FF2B5EF4-FFF2-40B4-BE49-F238E27FC236}">
                  <a16:creationId xmlns:a16="http://schemas.microsoft.com/office/drawing/2014/main" id="{27880DA7-001A-7541-BDB1-682D8E4E867B}"/>
                </a:ext>
              </a:extLst>
            </p:cNvPr>
            <p:cNvCxnSpPr>
              <a:cxnSpLocks/>
            </p:cNvCxnSpPr>
            <p:nvPr/>
          </p:nvCxnSpPr>
          <p:spPr>
            <a:xfrm>
              <a:off x="1522559" y="4563506"/>
              <a:ext cx="291767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9A49A71-A34A-6B4E-89EE-60111A472473}"/>
                </a:ext>
              </a:extLst>
            </p:cNvPr>
            <p:cNvSpPr txBox="1"/>
            <p:nvPr/>
          </p:nvSpPr>
          <p:spPr>
            <a:xfrm>
              <a:off x="2570768" y="4289040"/>
              <a:ext cx="11622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MQTT(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数据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)</a:t>
              </a:r>
              <a:endParaRPr kumimoji="1" lang="zh-CN" altLang="en-US" sz="12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4741C6F9-64B0-594D-818B-8FBDD9EF2D08}"/>
                </a:ext>
              </a:extLst>
            </p:cNvPr>
            <p:cNvSpPr/>
            <p:nvPr/>
          </p:nvSpPr>
          <p:spPr>
            <a:xfrm>
              <a:off x="4584354" y="1772177"/>
              <a:ext cx="2806994" cy="728513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C20FA785-451B-814F-976C-038A5391F60F}"/>
                </a:ext>
              </a:extLst>
            </p:cNvPr>
            <p:cNvSpPr txBox="1"/>
            <p:nvPr/>
          </p:nvSpPr>
          <p:spPr>
            <a:xfrm>
              <a:off x="4779144" y="1984198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3b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验证设备</a:t>
              </a:r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endParaRPr kumimoji="1" lang="zh-CN" altLang="en-US" sz="1400" dirty="0">
                <a:solidFill>
                  <a:srgbClr val="383C5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AEC5D0F5-889F-E746-B04B-80DEF71F27D5}"/>
                </a:ext>
              </a:extLst>
            </p:cNvPr>
            <p:cNvSpPr/>
            <p:nvPr/>
          </p:nvSpPr>
          <p:spPr>
            <a:xfrm>
              <a:off x="130833" y="3550576"/>
              <a:ext cx="2795226" cy="731456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A458FA8B-6C48-D047-B99A-838E379C3C00}"/>
                </a:ext>
              </a:extLst>
            </p:cNvPr>
            <p:cNvSpPr txBox="1"/>
            <p:nvPr/>
          </p:nvSpPr>
          <p:spPr>
            <a:xfrm>
              <a:off x="396963" y="3771208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3c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设备数据</a:t>
              </a: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5D201058-95F9-7A46-AA32-6DBC50BC74AA}"/>
                </a:ext>
              </a:extLst>
            </p:cNvPr>
            <p:cNvSpPr/>
            <p:nvPr/>
          </p:nvSpPr>
          <p:spPr>
            <a:xfrm>
              <a:off x="4584354" y="4197966"/>
              <a:ext cx="2806993" cy="73145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1F66294-710C-0A42-8214-C06232E98B32}"/>
                </a:ext>
              </a:extLst>
            </p:cNvPr>
            <p:cNvSpPr txBox="1"/>
            <p:nvPr/>
          </p:nvSpPr>
          <p:spPr>
            <a:xfrm>
              <a:off x="4779144" y="4409617"/>
              <a:ext cx="24174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3d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配置或控制信号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C4AB2FB4-1AE2-C942-A264-C523C6AF842E}"/>
                </a:ext>
              </a:extLst>
            </p:cNvPr>
            <p:cNvSpPr txBox="1"/>
            <p:nvPr/>
          </p:nvSpPr>
          <p:spPr>
            <a:xfrm>
              <a:off x="2782861" y="2678930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通过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证书进行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TLS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握手</a:t>
              </a:r>
            </a:p>
          </p:txBody>
        </p: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35A02E42-C90B-2842-9092-50D7DD5506CE}"/>
                </a:ext>
              </a:extLst>
            </p:cNvPr>
            <p:cNvCxnSpPr>
              <a:cxnSpLocks/>
            </p:cNvCxnSpPr>
            <p:nvPr/>
          </p:nvCxnSpPr>
          <p:spPr>
            <a:xfrm>
              <a:off x="1522560" y="3170074"/>
              <a:ext cx="4465292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BAF4F8F2-E70B-CF43-B53A-52F93890F9FA}"/>
                </a:ext>
              </a:extLst>
            </p:cNvPr>
            <p:cNvCxnSpPr>
              <a:cxnSpLocks/>
            </p:cNvCxnSpPr>
            <p:nvPr/>
          </p:nvCxnSpPr>
          <p:spPr>
            <a:xfrm>
              <a:off x="3071813" y="3875365"/>
              <a:ext cx="291603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21243A63-8533-B742-8C0F-8E16FB5B2191}"/>
                </a:ext>
              </a:extLst>
            </p:cNvPr>
            <p:cNvSpPr txBox="1"/>
            <p:nvPr/>
          </p:nvSpPr>
          <p:spPr>
            <a:xfrm>
              <a:off x="3896197" y="3581920"/>
              <a:ext cx="12312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MQTT(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数据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)</a:t>
              </a:r>
              <a:endParaRPr kumimoji="1" lang="zh-CN" altLang="en-US" sz="12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89EA2D2-749C-6746-A671-5D3E0EF31571}"/>
              </a:ext>
            </a:extLst>
          </p:cNvPr>
          <p:cNvSpPr txBox="1"/>
          <p:nvPr/>
        </p:nvSpPr>
        <p:spPr>
          <a:xfrm>
            <a:off x="64875" y="-41253"/>
            <a:ext cx="506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certificate_service_secure_communication_03.png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0668976"/>
      </p:ext>
    </p:extLst>
  </p:cSld>
  <p:clrMapOvr>
    <a:masterClrMapping/>
  </p:clrMapOvr>
</p:sld>
</file>

<file path=ppt/theme/theme1.xml><?xml version="1.0" encoding="utf-8"?>
<a:theme xmlns:a="http://schemas.openxmlformats.org/drawingml/2006/main" name="1_自定义设计方案">
  <a:themeElements>
    <a:clrScheme name="Dark">
      <a:dk1>
        <a:srgbClr val="FFFFFF"/>
      </a:dk1>
      <a:lt1>
        <a:srgbClr val="000000"/>
      </a:lt1>
      <a:dk2>
        <a:srgbClr val="FFFFFF"/>
      </a:dk2>
      <a:lt2>
        <a:srgbClr val="192236"/>
      </a:lt2>
      <a:accent1>
        <a:srgbClr val="086FF9"/>
      </a:accent1>
      <a:accent2>
        <a:srgbClr val="3B75D3"/>
      </a:accent2>
      <a:accent3>
        <a:srgbClr val="4E5460"/>
      </a:accent3>
      <a:accent4>
        <a:srgbClr val="FAC500"/>
      </a:accent4>
      <a:accent5>
        <a:srgbClr val="C45B0C"/>
      </a:accent5>
      <a:accent6>
        <a:srgbClr val="71B048"/>
      </a:accent6>
      <a:hlink>
        <a:srgbClr val="ED7D30"/>
      </a:hlink>
      <a:folHlink>
        <a:srgbClr val="D0CEC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vision Digital Template Dark - V1" id="{68517B1C-0C70-E148-916E-B90A77991AB6}" vid="{2BCA7564-05CA-BA43-B096-F7EC0741C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870C377-E231-D34E-A88A-8418F6A43923}">
  <we:reference id="wa104178141" version="3.0.11.21" store="en-US" storeType="OMEX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1_自定义设计方案</Template>
  <TotalTime>14127</TotalTime>
  <Words>2414</Words>
  <Application>Microsoft Office PowerPoint</Application>
  <PresentationFormat>宽屏</PresentationFormat>
  <Paragraphs>587</Paragraphs>
  <Slides>40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52" baseType="lpstr">
      <vt:lpstr>D-DIN</vt:lpstr>
      <vt:lpstr>Helvetica Light</vt:lpstr>
      <vt:lpstr>Helvetica Neue Thin</vt:lpstr>
      <vt:lpstr>Hiragino Sans GB W3</vt:lpstr>
      <vt:lpstr>Noto Sans S Chinese Regular</vt:lpstr>
      <vt:lpstr>等线</vt:lpstr>
      <vt:lpstr>Microsoft YaHei</vt:lpstr>
      <vt:lpstr>Arial</vt:lpstr>
      <vt:lpstr>Calibri</vt:lpstr>
      <vt:lpstr>Helvetica</vt:lpstr>
      <vt:lpstr>Segoe UI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EnOS graphic guidelines</dc:title>
  <dc:creator>Zinan Wang(Outsourcing)</dc:creator>
  <cp:lastModifiedBy>Xin Feng</cp:lastModifiedBy>
  <cp:revision>539</cp:revision>
  <dcterms:created xsi:type="dcterms:W3CDTF">2018-10-23T04:04:46Z</dcterms:created>
  <dcterms:modified xsi:type="dcterms:W3CDTF">2019-10-10T03:32:21Z</dcterms:modified>
</cp:coreProperties>
</file>

<file path=docProps/thumbnail.jpeg>
</file>